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notesSlides/notesSlide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notesSlides/notesSlide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8.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8.xml" ContentType="application/vnd.ms-office.chartstyle+xml"/>
  <Override PartName="/ppt/charts/colors8.xml" ContentType="application/vnd.ms-office.chartcolorstyle+xml"/>
  <Override PartName="/ppt/charts/chart3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1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12.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1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5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5.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notesSlides/notesSlide18.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4" r:id="rId2"/>
  </p:sldMasterIdLst>
  <p:notesMasterIdLst>
    <p:notesMasterId r:id="rId35"/>
  </p:notesMasterIdLst>
  <p:handoutMasterIdLst>
    <p:handoutMasterId r:id="rId36"/>
  </p:handoutMasterIdLst>
  <p:sldIdLst>
    <p:sldId id="10208" r:id="rId3"/>
    <p:sldId id="10104" r:id="rId4"/>
    <p:sldId id="10279" r:id="rId5"/>
    <p:sldId id="10265" r:id="rId6"/>
    <p:sldId id="10284" r:id="rId7"/>
    <p:sldId id="10266" r:id="rId8"/>
    <p:sldId id="10297" r:id="rId9"/>
    <p:sldId id="10254" r:id="rId10"/>
    <p:sldId id="10298" r:id="rId11"/>
    <p:sldId id="10280" r:id="rId12"/>
    <p:sldId id="10299" r:id="rId13"/>
    <p:sldId id="10281" r:id="rId14"/>
    <p:sldId id="10259" r:id="rId15"/>
    <p:sldId id="10300" r:id="rId16"/>
    <p:sldId id="10269" r:id="rId17"/>
    <p:sldId id="10301" r:id="rId18"/>
    <p:sldId id="10293" r:id="rId19"/>
    <p:sldId id="10302" r:id="rId20"/>
    <p:sldId id="10277" r:id="rId21"/>
    <p:sldId id="10305" r:id="rId22"/>
    <p:sldId id="10304" r:id="rId23"/>
    <p:sldId id="10306" r:id="rId24"/>
    <p:sldId id="10307" r:id="rId25"/>
    <p:sldId id="10282" r:id="rId26"/>
    <p:sldId id="10294" r:id="rId27"/>
    <p:sldId id="10309" r:id="rId28"/>
    <p:sldId id="10308" r:id="rId29"/>
    <p:sldId id="10295" r:id="rId30"/>
    <p:sldId id="10303" r:id="rId31"/>
    <p:sldId id="10296" r:id="rId32"/>
    <p:sldId id="10311" r:id="rId33"/>
    <p:sldId id="10310" r:id="rId34"/>
  </p:sldIdLst>
  <p:sldSz cx="12192000" cy="6858000"/>
  <p:notesSz cx="6735763" cy="9866313"/>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Omnibus" id="{E5C5E7B6-A1F7-4A40-822E-8EE5AAAC2227}">
          <p14:sldIdLst>
            <p14:sldId id="10208"/>
            <p14:sldId id="10104"/>
            <p14:sldId id="10279"/>
            <p14:sldId id="10265"/>
            <p14:sldId id="10284"/>
            <p14:sldId id="10266"/>
            <p14:sldId id="10297"/>
            <p14:sldId id="10254"/>
            <p14:sldId id="10298"/>
            <p14:sldId id="10280"/>
            <p14:sldId id="10299"/>
            <p14:sldId id="10281"/>
            <p14:sldId id="10259"/>
            <p14:sldId id="10300"/>
            <p14:sldId id="10269"/>
            <p14:sldId id="10301"/>
            <p14:sldId id="10293"/>
            <p14:sldId id="10302"/>
            <p14:sldId id="10277"/>
            <p14:sldId id="10305"/>
            <p14:sldId id="10304"/>
            <p14:sldId id="10306"/>
            <p14:sldId id="10307"/>
            <p14:sldId id="10282"/>
            <p14:sldId id="10294"/>
            <p14:sldId id="10309"/>
            <p14:sldId id="10308"/>
            <p14:sldId id="10295"/>
            <p14:sldId id="10303"/>
            <p14:sldId id="10296"/>
            <p14:sldId id="10311"/>
            <p14:sldId id="10310"/>
          </p14:sldIdLst>
        </p14:section>
      </p14:sectionLst>
    </p:ext>
    <p:ext uri="{EFAFB233-063F-42B5-8137-9DF3F51BA10A}">
      <p15:sldGuideLst xmlns:p15="http://schemas.microsoft.com/office/powerpoint/2012/main">
        <p15:guide id="1" orient="horz" pos="1591">
          <p15:clr>
            <a:srgbClr val="A4A3A4"/>
          </p15:clr>
        </p15:guide>
        <p15:guide id="2" pos="1726">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BF0"/>
    <a:srgbClr val="0C0C0C"/>
    <a:srgbClr val="F87408"/>
    <a:srgbClr val="4E6A1F"/>
    <a:srgbClr val="E1C6C1"/>
    <a:srgbClr val="CB9991"/>
    <a:srgbClr val="A14125"/>
    <a:srgbClr val="5A7471"/>
    <a:srgbClr val="9D8661"/>
    <a:srgbClr val="E37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9" autoAdjust="0"/>
    <p:restoredTop sz="95380" autoAdjust="0"/>
  </p:normalViewPr>
  <p:slideViewPr>
    <p:cSldViewPr snapToGrid="0" snapToObjects="1">
      <p:cViewPr>
        <p:scale>
          <a:sx n="75" d="100"/>
          <a:sy n="75" d="100"/>
        </p:scale>
        <p:origin x="1506" y="768"/>
      </p:cViewPr>
      <p:guideLst>
        <p:guide orient="horz" pos="1591"/>
        <p:guide pos="1726"/>
      </p:guideLst>
    </p:cSldViewPr>
  </p:slideViewPr>
  <p:outlineViewPr>
    <p:cViewPr>
      <p:scale>
        <a:sx n="33" d="100"/>
        <a:sy n="33" d="100"/>
      </p:scale>
      <p:origin x="0" y="-10890"/>
    </p:cViewPr>
  </p:outlineViewPr>
  <p:notesTextViewPr>
    <p:cViewPr>
      <p:scale>
        <a:sx n="1" d="1"/>
        <a:sy n="1" d="1"/>
      </p:scale>
      <p:origin x="0" y="0"/>
    </p:cViewPr>
  </p:notesTextViewPr>
  <p:sorterViewPr>
    <p:cViewPr varScale="1">
      <p:scale>
        <a:sx n="1" d="1"/>
        <a:sy n="1" d="1"/>
      </p:scale>
      <p:origin x="0" y="-304"/>
    </p:cViewPr>
  </p:sorterViewPr>
  <p:notesViewPr>
    <p:cSldViewPr snapToGrid="0" snapToObjects="1">
      <p:cViewPr>
        <p:scale>
          <a:sx n="66" d="100"/>
          <a:sy n="66" d="100"/>
        </p:scale>
        <p:origin x="3348" y="4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7.xml"/><Relationship Id="rId1" Type="http://schemas.microsoft.com/office/2011/relationships/chartStyle" Target="style7.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8.xml"/><Relationship Id="rId1" Type="http://schemas.microsoft.com/office/2011/relationships/chartStyle" Target="style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9.xml"/><Relationship Id="rId1" Type="http://schemas.microsoft.com/office/2011/relationships/chartStyle" Target="style9.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0.xml"/><Relationship Id="rId1" Type="http://schemas.microsoft.com/office/2011/relationships/chartStyle" Target="style1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1.xml"/><Relationship Id="rId1" Type="http://schemas.microsoft.com/office/2011/relationships/chartStyle" Target="style11.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2.xml"/><Relationship Id="rId1" Type="http://schemas.microsoft.com/office/2011/relationships/chartStyle" Target="style1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13.xml"/><Relationship Id="rId1" Type="http://schemas.microsoft.com/office/2011/relationships/chartStyle" Target="style1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4.xml"/><Relationship Id="rId1" Type="http://schemas.microsoft.com/office/2011/relationships/chartStyle" Target="style14.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81676139366787"/>
          <c:y val="0.18779038901587294"/>
          <c:w val="0.71227758022193477"/>
          <c:h val="0.80565488919090811"/>
        </c:manualLayout>
      </c:layout>
      <c:doughnutChart>
        <c:varyColors val="1"/>
        <c:ser>
          <c:idx val="0"/>
          <c:order val="0"/>
          <c:spPr>
            <a:solidFill>
              <a:srgbClr val="4F8828"/>
            </a:solidFill>
            <a:ln w="76200">
              <a:solidFill>
                <a:schemeClr val="bg1"/>
              </a:solidFill>
            </a:ln>
            <a:effectLst/>
          </c:spPr>
          <c:dPt>
            <c:idx val="0"/>
            <c:bubble3D val="0"/>
            <c:spPr>
              <a:pattFill prst="smCheck">
                <a:fgClr>
                  <a:srgbClr val="73879B"/>
                </a:fgClr>
                <a:bgClr>
                  <a:schemeClr val="bg1"/>
                </a:bgClr>
              </a:pattFill>
              <a:ln w="76200">
                <a:solidFill>
                  <a:schemeClr val="bg1"/>
                </a:solidFill>
              </a:ln>
              <a:effectLst/>
            </c:spPr>
            <c:extLst>
              <c:ext xmlns:c16="http://schemas.microsoft.com/office/drawing/2014/chart" uri="{C3380CC4-5D6E-409C-BE32-E72D297353CC}">
                <c16:uniqueId val="{00000001-58EA-DF47-BCAE-5644A16999E1}"/>
              </c:ext>
            </c:extLst>
          </c:dPt>
          <c:dPt>
            <c:idx val="1"/>
            <c:bubble3D val="0"/>
            <c:spPr>
              <a:pattFill prst="smCheck">
                <a:fgClr>
                  <a:srgbClr val="FFDC73"/>
                </a:fgClr>
                <a:bgClr>
                  <a:schemeClr val="bg1"/>
                </a:bgClr>
              </a:pattFill>
              <a:ln w="76200">
                <a:solidFill>
                  <a:schemeClr val="bg1"/>
                </a:solidFill>
              </a:ln>
              <a:effectLst/>
            </c:spPr>
            <c:extLst>
              <c:ext xmlns:c16="http://schemas.microsoft.com/office/drawing/2014/chart" uri="{C3380CC4-5D6E-409C-BE32-E72D297353CC}">
                <c16:uniqueId val="{00000003-58EA-DF47-BCAE-5644A16999E1}"/>
              </c:ext>
            </c:extLst>
          </c:dPt>
          <c:dPt>
            <c:idx val="2"/>
            <c:bubble3D val="0"/>
            <c:spPr>
              <a:pattFill prst="smCheck">
                <a:fgClr>
                  <a:srgbClr val="C00000"/>
                </a:fgClr>
                <a:bgClr>
                  <a:schemeClr val="bg1"/>
                </a:bgClr>
              </a:pattFill>
              <a:ln w="76200">
                <a:solidFill>
                  <a:schemeClr val="bg1"/>
                </a:solidFill>
              </a:ln>
              <a:effectLst/>
            </c:spPr>
            <c:extLst>
              <c:ext xmlns:c16="http://schemas.microsoft.com/office/drawing/2014/chart" uri="{C3380CC4-5D6E-409C-BE32-E72D297353CC}">
                <c16:uniqueId val="{00000005-58EA-DF47-BCAE-5644A16999E1}"/>
              </c:ext>
            </c:extLst>
          </c:dPt>
          <c:dPt>
            <c:idx val="3"/>
            <c:bubble3D val="0"/>
            <c:spPr>
              <a:pattFill prst="pct70">
                <a:fgClr>
                  <a:srgbClr val="8C8C8C"/>
                </a:fgClr>
                <a:bgClr>
                  <a:schemeClr val="bg1"/>
                </a:bgClr>
              </a:pattFill>
              <a:ln w="76200">
                <a:solidFill>
                  <a:schemeClr val="bg1"/>
                </a:solidFill>
              </a:ln>
              <a:effectLst/>
            </c:spPr>
            <c:extLst>
              <c:ext xmlns:c16="http://schemas.microsoft.com/office/drawing/2014/chart" uri="{C3380CC4-5D6E-409C-BE32-E72D297353CC}">
                <c16:uniqueId val="{00000007-58EA-DF47-BCAE-5644A16999E1}"/>
              </c:ext>
            </c:extLst>
          </c:dPt>
          <c:dLbls>
            <c:dLbl>
              <c:idx val="0"/>
              <c:layout>
                <c:manualLayout>
                  <c:x val="-9.1035935393732045E-2"/>
                  <c:y val="3.4518010203611019E-2"/>
                </c:manualLayout>
              </c:layout>
              <c:numFmt formatCode="0%;&quot;&quot;;&quot;&quot;" sourceLinked="0"/>
              <c:spPr>
                <a:noFill/>
                <a:ln>
                  <a:noFill/>
                </a:ln>
                <a:effectLst/>
              </c:spPr>
              <c:txPr>
                <a:bodyPr wrap="square" lIns="38100" tIns="19050" rIns="38100" bIns="19050" anchor="ctr">
                  <a:spAutoFit/>
                </a:bodyPr>
                <a:lstStyle/>
                <a:p>
                  <a:pPr>
                    <a:defRPr sz="1200" b="1" i="1">
                      <a:solidFill>
                        <a:srgbClr val="73879B"/>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8EA-DF47-BCAE-5644A16999E1}"/>
                </c:ext>
              </c:extLst>
            </c:dLbl>
            <c:dLbl>
              <c:idx val="1"/>
              <c:layout>
                <c:manualLayout>
                  <c:x val="6.3269779378559043E-2"/>
                  <c:y val="-3.3514387397503252E-2"/>
                </c:manualLayout>
              </c:layout>
              <c:numFmt formatCode="0%;&quot;&quot;;&quot;&quot;" sourceLinked="0"/>
              <c:spPr>
                <a:noFill/>
                <a:ln>
                  <a:noFill/>
                </a:ln>
                <a:effectLst/>
              </c:spPr>
              <c:txPr>
                <a:bodyPr wrap="square" lIns="38100" tIns="19050" rIns="38100" bIns="19050" anchor="ctr">
                  <a:spAutoFit/>
                </a:bodyPr>
                <a:lstStyle/>
                <a:p>
                  <a:pPr>
                    <a:defRPr sz="1200" b="1" i="1">
                      <a:solidFill>
                        <a:srgbClr val="DEA9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8EA-DF47-BCAE-5644A16999E1}"/>
                </c:ext>
              </c:extLst>
            </c:dLbl>
            <c:dLbl>
              <c:idx val="2"/>
              <c:layout>
                <c:manualLayout>
                  <c:x val="-1.7907964112900835E-3"/>
                  <c:y val="6.4762805527327133E-2"/>
                </c:manualLayout>
              </c:layout>
              <c:numFmt formatCode="0%;&quot;&quot;;&quot;&quot;" sourceLinked="0"/>
              <c:spPr>
                <a:noFill/>
                <a:ln>
                  <a:noFill/>
                </a:ln>
                <a:effectLst/>
              </c:spPr>
              <c:txPr>
                <a:bodyPr wrap="square" lIns="38100" tIns="19050" rIns="38100" bIns="19050" anchor="ctr">
                  <a:spAutoFit/>
                </a:bodyPr>
                <a:lstStyle/>
                <a:p>
                  <a:pPr>
                    <a:defRPr sz="1200" b="1" i="1">
                      <a:solidFill>
                        <a:srgbClr val="C000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8EA-DF47-BCAE-5644A16999E1}"/>
                </c:ext>
              </c:extLst>
            </c:dLbl>
            <c:dLbl>
              <c:idx val="3"/>
              <c:layout>
                <c:manualLayout>
                  <c:x val="1.3447918546553844E-3"/>
                  <c:y val="6.3981685064918206E-2"/>
                </c:manualLayout>
              </c:layout>
              <c:numFmt formatCode="0%;&quot;&quot;;&quot;&quot;" sourceLinked="0"/>
              <c:spPr>
                <a:noFill/>
                <a:ln>
                  <a:noFill/>
                </a:ln>
                <a:effectLst/>
              </c:spPr>
              <c:txPr>
                <a:bodyPr wrap="square" lIns="38100" tIns="19050" rIns="38100" bIns="19050" anchor="ctr">
                  <a:spAutoFit/>
                </a:bodyPr>
                <a:lstStyle/>
                <a:p>
                  <a:pPr>
                    <a:defRPr sz="1200" b="1" i="1">
                      <a:solidFill>
                        <a:srgbClr val="D9D9D9"/>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58EA-DF47-BCAE-5644A16999E1}"/>
                </c:ext>
              </c:extLst>
            </c:dLbl>
            <c:numFmt formatCode="0%;&quot;&quot;;&quot;&quot;" sourceLinked="0"/>
            <c:spPr>
              <a:noFill/>
              <a:ln>
                <a:noFill/>
              </a:ln>
              <a:effectLst/>
            </c:spPr>
            <c:txPr>
              <a:bodyPr wrap="square" lIns="38100" tIns="19050" rIns="38100" bIns="19050" anchor="ctr">
                <a:spAutoFit/>
              </a:bodyPr>
              <a:lstStyle/>
              <a:p>
                <a:pPr>
                  <a:defRPr sz="1200" b="1" i="1">
                    <a:solidFill>
                      <a:schemeClr val="tx1"/>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val>
            <c:numRef>
              <c:f>Feuil1!$A$4:$A$9</c:f>
              <c:numCache>
                <c:formatCode>General</c:formatCode>
                <c:ptCount val="6"/>
                <c:pt idx="0">
                  <c:v>0</c:v>
                </c:pt>
                <c:pt idx="1">
                  <c:v>0</c:v>
                </c:pt>
                <c:pt idx="2">
                  <c:v>0</c:v>
                </c:pt>
                <c:pt idx="3">
                  <c:v>0</c:v>
                </c:pt>
                <c:pt idx="4">
                  <c:v>0</c:v>
                </c:pt>
              </c:numCache>
            </c:numRef>
          </c:val>
          <c:extLst>
            <c:ext xmlns:c16="http://schemas.microsoft.com/office/drawing/2014/chart" uri="{C3380CC4-5D6E-409C-BE32-E72D297353CC}">
              <c16:uniqueId val="{00000008-58EA-DF47-BCAE-5644A16999E1}"/>
            </c:ext>
          </c:extLst>
        </c:ser>
        <c:ser>
          <c:idx val="1"/>
          <c:order val="1"/>
          <c:spPr>
            <a:solidFill>
              <a:srgbClr val="C0560F"/>
            </a:solidFill>
            <a:ln w="38100">
              <a:solidFill>
                <a:schemeClr val="bg1"/>
              </a:solidFill>
            </a:ln>
          </c:spPr>
          <c:dPt>
            <c:idx val="0"/>
            <c:bubble3D val="0"/>
            <c:spPr>
              <a:pattFill prst="pct60">
                <a:fgClr>
                  <a:srgbClr val="B61D4C"/>
                </a:fgClr>
                <a:bgClr>
                  <a:schemeClr val="bg1"/>
                </a:bgClr>
              </a:pattFill>
              <a:ln w="114300">
                <a:solidFill>
                  <a:schemeClr val="bg1"/>
                </a:solidFill>
              </a:ln>
            </c:spPr>
            <c:extLst>
              <c:ext xmlns:c16="http://schemas.microsoft.com/office/drawing/2014/chart" uri="{C3380CC4-5D6E-409C-BE32-E72D297353CC}">
                <c16:uniqueId val="{0000000A-58EA-DF47-BCAE-5644A16999E1}"/>
              </c:ext>
            </c:extLst>
          </c:dPt>
          <c:dPt>
            <c:idx val="1"/>
            <c:bubble3D val="0"/>
            <c:spPr>
              <a:pattFill prst="pct60">
                <a:fgClr>
                  <a:srgbClr val="D37794"/>
                </a:fgClr>
                <a:bgClr>
                  <a:schemeClr val="bg1"/>
                </a:bgClr>
              </a:pattFill>
              <a:ln w="114300">
                <a:solidFill>
                  <a:schemeClr val="bg1"/>
                </a:solidFill>
              </a:ln>
            </c:spPr>
            <c:extLst>
              <c:ext xmlns:c16="http://schemas.microsoft.com/office/drawing/2014/chart" uri="{C3380CC4-5D6E-409C-BE32-E72D297353CC}">
                <c16:uniqueId val="{0000000C-58EA-DF47-BCAE-5644A16999E1}"/>
              </c:ext>
            </c:extLst>
          </c:dPt>
          <c:dPt>
            <c:idx val="2"/>
            <c:bubble3D val="0"/>
            <c:spPr>
              <a:pattFill prst="smCheck">
                <a:fgClr>
                  <a:srgbClr val="D7D7D7"/>
                </a:fgClr>
                <a:bgClr>
                  <a:schemeClr val="bg1"/>
                </a:bgClr>
              </a:pattFill>
              <a:ln w="114300">
                <a:solidFill>
                  <a:schemeClr val="bg1"/>
                </a:solidFill>
              </a:ln>
            </c:spPr>
            <c:extLst>
              <c:ext xmlns:c16="http://schemas.microsoft.com/office/drawing/2014/chart" uri="{C3380CC4-5D6E-409C-BE32-E72D297353CC}">
                <c16:uniqueId val="{0000000E-58EA-DF47-BCAE-5644A16999E1}"/>
              </c:ext>
            </c:extLst>
          </c:dPt>
          <c:dPt>
            <c:idx val="3"/>
            <c:bubble3D val="0"/>
            <c:spPr>
              <a:pattFill prst="smCheck">
                <a:fgClr>
                  <a:srgbClr val="A6A6A6"/>
                </a:fgClr>
                <a:bgClr>
                  <a:schemeClr val="bg1"/>
                </a:bgClr>
              </a:pattFill>
              <a:ln w="53975">
                <a:solidFill>
                  <a:schemeClr val="bg1"/>
                </a:solidFill>
              </a:ln>
            </c:spPr>
            <c:extLst>
              <c:ext xmlns:c16="http://schemas.microsoft.com/office/drawing/2014/chart" uri="{C3380CC4-5D6E-409C-BE32-E72D297353CC}">
                <c16:uniqueId val="{00000010-58EA-DF47-BCAE-5644A16999E1}"/>
              </c:ext>
            </c:extLst>
          </c:dPt>
          <c:dPt>
            <c:idx val="4"/>
            <c:bubble3D val="0"/>
            <c:spPr>
              <a:pattFill prst="smCheck">
                <a:fgClr>
                  <a:schemeClr val="bg1">
                    <a:lumMod val="50000"/>
                  </a:schemeClr>
                </a:fgClr>
                <a:bgClr>
                  <a:schemeClr val="bg1"/>
                </a:bgClr>
              </a:pattFill>
              <a:ln w="38100">
                <a:solidFill>
                  <a:schemeClr val="bg1"/>
                </a:solidFill>
              </a:ln>
            </c:spPr>
            <c:extLst>
              <c:ext xmlns:c16="http://schemas.microsoft.com/office/drawing/2014/chart" uri="{C3380CC4-5D6E-409C-BE32-E72D297353CC}">
                <c16:uniqueId val="{00000012-58EA-DF47-BCAE-5644A16999E1}"/>
              </c:ext>
            </c:extLst>
          </c:dPt>
          <c:dPt>
            <c:idx val="5"/>
            <c:bubble3D val="0"/>
            <c:spPr>
              <a:solidFill>
                <a:schemeClr val="bg1"/>
              </a:solidFill>
              <a:ln w="38100">
                <a:noFill/>
              </a:ln>
            </c:spPr>
            <c:extLst>
              <c:ext xmlns:c16="http://schemas.microsoft.com/office/drawing/2014/chart" uri="{C3380CC4-5D6E-409C-BE32-E72D297353CC}">
                <c16:uniqueId val="{00000014-58EA-DF47-BCAE-5644A16999E1}"/>
              </c:ext>
            </c:extLst>
          </c:dPt>
          <c:dLbls>
            <c:dLbl>
              <c:idx val="0"/>
              <c:layout>
                <c:manualLayout>
                  <c:x val="4.2970922263855522E-2"/>
                  <c:y val="1.0245133311555563E-2"/>
                </c:manualLayout>
              </c:layout>
              <c:numFmt formatCode="@" sourceLinked="0"/>
              <c:spPr>
                <a:noFill/>
                <a:ln>
                  <a:noFill/>
                </a:ln>
                <a:effectLst/>
              </c:spPr>
              <c:txPr>
                <a:bodyPr wrap="square" lIns="38100" tIns="19050" rIns="38100" bIns="19050" anchor="ctr">
                  <a:noAutofit/>
                </a:bodyPr>
                <a:lstStyle/>
                <a:p>
                  <a:pPr>
                    <a:defRPr sz="1600" b="1" i="0">
                      <a:solidFill>
                        <a:srgbClr val="C00000"/>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3536272184786874"/>
                      <c:h val="0.11086893577061514"/>
                    </c:manualLayout>
                  </c15:layout>
                </c:ext>
                <c:ext xmlns:c16="http://schemas.microsoft.com/office/drawing/2014/chart" uri="{C3380CC4-5D6E-409C-BE32-E72D297353CC}">
                  <c16:uniqueId val="{0000000A-58EA-DF47-BCAE-5644A16999E1}"/>
                </c:ext>
              </c:extLst>
            </c:dLbl>
            <c:dLbl>
              <c:idx val="1"/>
              <c:layout>
                <c:manualLayout>
                  <c:x val="2.3648305394455501E-2"/>
                  <c:y val="5.8111073297335926E-2"/>
                </c:manualLayout>
              </c:layout>
              <c:numFmt formatCode="@" sourceLinked="0"/>
              <c:spPr>
                <a:noFill/>
                <a:ln>
                  <a:noFill/>
                </a:ln>
                <a:effectLst/>
              </c:spPr>
              <c:txPr>
                <a:bodyPr wrap="square" lIns="38100" tIns="19050" rIns="38100" bIns="19050" anchor="ctr">
                  <a:noAutofit/>
                </a:bodyPr>
                <a:lstStyle/>
                <a:p>
                  <a:pPr>
                    <a:defRPr sz="1600" b="1" i="0">
                      <a:solidFill>
                        <a:srgbClr val="D37794">
                          <a:alpha val="64000"/>
                        </a:srgbClr>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6870681554949468"/>
                      <c:h val="0.10692373749043001"/>
                    </c:manualLayout>
                  </c15:layout>
                </c:ext>
                <c:ext xmlns:c16="http://schemas.microsoft.com/office/drawing/2014/chart" uri="{C3380CC4-5D6E-409C-BE32-E72D297353CC}">
                  <c16:uniqueId val="{0000000C-58EA-DF47-BCAE-5644A16999E1}"/>
                </c:ext>
              </c:extLst>
            </c:dLbl>
            <c:dLbl>
              <c:idx val="2"/>
              <c:layout>
                <c:manualLayout>
                  <c:x val="-1.9012955738989583E-2"/>
                  <c:y val="8.2683135603876537E-2"/>
                </c:manualLayout>
              </c:layout>
              <c:numFmt formatCode="@" sourceLinked="0"/>
              <c:spPr>
                <a:noFill/>
                <a:ln>
                  <a:noFill/>
                </a:ln>
                <a:effectLst/>
              </c:spPr>
              <c:txPr>
                <a:bodyPr wrap="square" lIns="38100" tIns="19050" rIns="38100" bIns="19050" anchor="ctr">
                  <a:noAutofit/>
                </a:bodyPr>
                <a:lstStyle/>
                <a:p>
                  <a:pPr>
                    <a:defRPr sz="1600" b="1" i="0">
                      <a:solidFill>
                        <a:srgbClr val="D7D7D7"/>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4860695594264639"/>
                      <c:h val="8.1775798179350379E-2"/>
                    </c:manualLayout>
                  </c15:layout>
                </c:ext>
                <c:ext xmlns:c16="http://schemas.microsoft.com/office/drawing/2014/chart" uri="{C3380CC4-5D6E-409C-BE32-E72D297353CC}">
                  <c16:uniqueId val="{0000000E-58EA-DF47-BCAE-5644A16999E1}"/>
                </c:ext>
              </c:extLst>
            </c:dLbl>
            <c:dLbl>
              <c:idx val="3"/>
              <c:layout>
                <c:manualLayout>
                  <c:x val="-6.2980680714679216E-2"/>
                  <c:y val="1.4200468802414946E-2"/>
                </c:manualLayout>
              </c:layout>
              <c:numFmt formatCode="@" sourceLinked="0"/>
              <c:spPr>
                <a:noFill/>
                <a:ln>
                  <a:noFill/>
                </a:ln>
                <a:effectLst/>
              </c:spPr>
              <c:txPr>
                <a:bodyPr wrap="square" lIns="38100" tIns="19050" rIns="38100" bIns="19050" anchor="ctr">
                  <a:noAutofit/>
                </a:bodyPr>
                <a:lstStyle/>
                <a:p>
                  <a:pPr>
                    <a:defRPr sz="1600" b="1" i="0">
                      <a:solidFill>
                        <a:srgbClr val="A6A6A6"/>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4846505358052423"/>
                      <c:h val="0.10525896805057847"/>
                    </c:manualLayout>
                  </c15:layout>
                </c:ext>
                <c:ext xmlns:c16="http://schemas.microsoft.com/office/drawing/2014/chart" uri="{C3380CC4-5D6E-409C-BE32-E72D297353CC}">
                  <c16:uniqueId val="{00000010-58EA-DF47-BCAE-5644A16999E1}"/>
                </c:ext>
              </c:extLst>
            </c:dLbl>
            <c:dLbl>
              <c:idx val="4"/>
              <c:layout>
                <c:manualLayout>
                  <c:x val="-5.8304071559609864E-2"/>
                  <c:y val="2.4202227716600733E-2"/>
                </c:manualLayout>
              </c:layout>
              <c:tx>
                <c:rich>
                  <a:bodyPr wrap="square" lIns="38100" tIns="19050" rIns="38100" bIns="19050" anchor="ctr">
                    <a:spAutoFit/>
                  </a:bodyPr>
                  <a:lstStyle/>
                  <a:p>
                    <a:pPr>
                      <a:defRPr sz="1200" b="1" i="0">
                        <a:solidFill>
                          <a:srgbClr val="A6A6A6"/>
                        </a:solidFill>
                        <a:latin typeface="Century Gothic" panose="020B0502020202020204" pitchFamily="34" charset="0"/>
                        <a:cs typeface="Calibri" panose="020F0502020204030204" pitchFamily="34" charset="0"/>
                      </a:defRPr>
                    </a:pPr>
                    <a:r>
                      <a:rPr lang="en-US" dirty="0"/>
                      <a:t>6</a:t>
                    </a:r>
                  </a:p>
                </c:rich>
              </c:tx>
              <c:numFmt formatCode="0%;&quot;&quot;;&quot;&quot;" sourceLinked="0"/>
              <c:spPr>
                <a:noFill/>
                <a:ln>
                  <a:noFill/>
                </a:ln>
                <a:effectLst/>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2-58EA-DF47-BCAE-5644A16999E1}"/>
                </c:ext>
              </c:extLst>
            </c:dLbl>
            <c:dLbl>
              <c:idx val="5"/>
              <c:delete val="1"/>
              <c:extLst>
                <c:ext xmlns:c15="http://schemas.microsoft.com/office/drawing/2012/chart" uri="{CE6537A1-D6FC-4f65-9D91-7224C49458BB}"/>
                <c:ext xmlns:c16="http://schemas.microsoft.com/office/drawing/2014/chart" uri="{C3380CC4-5D6E-409C-BE32-E72D297353CC}">
                  <c16:uniqueId val="{00000014-58EA-DF47-BCAE-5644A16999E1}"/>
                </c:ext>
              </c:extLst>
            </c:dLbl>
            <c:numFmt formatCode="0%;&quot;&quot;;&quot;&quot;" sourceLinked="0"/>
            <c:spPr>
              <a:noFill/>
              <a:ln>
                <a:noFill/>
              </a:ln>
              <a:effectLst/>
            </c:spPr>
            <c:txPr>
              <a:bodyPr wrap="square" lIns="38100" tIns="19050" rIns="38100" bIns="19050" anchor="ctr">
                <a:spAutoFit/>
              </a:bodyPr>
              <a:lstStyle/>
              <a:p>
                <a:pPr>
                  <a:defRPr sz="1600" b="0" i="0">
                    <a:solidFill>
                      <a:srgbClr val="FE6F0E"/>
                    </a:solidFill>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val>
            <c:numRef>
              <c:f>Feuil1!$B$4:$B$9</c:f>
              <c:numCache>
                <c:formatCode>General</c:formatCode>
                <c:ptCount val="6"/>
                <c:pt idx="0">
                  <c:v>10</c:v>
                </c:pt>
                <c:pt idx="1">
                  <c:v>54</c:v>
                </c:pt>
                <c:pt idx="2">
                  <c:v>27</c:v>
                </c:pt>
                <c:pt idx="3">
                  <c:v>3</c:v>
                </c:pt>
                <c:pt idx="4">
                  <c:v>6</c:v>
                </c:pt>
                <c:pt idx="5">
                  <c:v>100</c:v>
                </c:pt>
              </c:numCache>
            </c:numRef>
          </c:val>
          <c:extLst>
            <c:ext xmlns:c16="http://schemas.microsoft.com/office/drawing/2014/chart" uri="{C3380CC4-5D6E-409C-BE32-E72D297353CC}">
              <c16:uniqueId val="{00000015-58EA-DF47-BCAE-5644A16999E1}"/>
            </c:ext>
          </c:extLst>
        </c:ser>
        <c:ser>
          <c:idx val="2"/>
          <c:order val="2"/>
          <c:spPr>
            <a:ln>
              <a:noFill/>
            </a:ln>
          </c:spPr>
          <c:dPt>
            <c:idx val="0"/>
            <c:bubble3D val="0"/>
            <c:spPr>
              <a:solidFill>
                <a:srgbClr val="B61D4C"/>
              </a:solidFill>
              <a:ln>
                <a:noFill/>
              </a:ln>
            </c:spPr>
            <c:extLst>
              <c:ext xmlns:c16="http://schemas.microsoft.com/office/drawing/2014/chart" uri="{C3380CC4-5D6E-409C-BE32-E72D297353CC}">
                <c16:uniqueId val="{00000017-58EA-DF47-BCAE-5644A16999E1}"/>
              </c:ext>
            </c:extLst>
          </c:dPt>
          <c:dPt>
            <c:idx val="1"/>
            <c:bubble3D val="0"/>
            <c:spPr>
              <a:solidFill>
                <a:srgbClr val="B61D4C">
                  <a:alpha val="60000"/>
                </a:srgbClr>
              </a:solidFill>
              <a:ln>
                <a:noFill/>
              </a:ln>
            </c:spPr>
            <c:extLst>
              <c:ext xmlns:c16="http://schemas.microsoft.com/office/drawing/2014/chart" uri="{C3380CC4-5D6E-409C-BE32-E72D297353CC}">
                <c16:uniqueId val="{00000019-58EA-DF47-BCAE-5644A16999E1}"/>
              </c:ext>
            </c:extLst>
          </c:dPt>
          <c:dPt>
            <c:idx val="2"/>
            <c:bubble3D val="0"/>
            <c:spPr>
              <a:solidFill>
                <a:srgbClr val="D7D7D7"/>
              </a:solidFill>
              <a:ln>
                <a:noFill/>
              </a:ln>
            </c:spPr>
            <c:extLst>
              <c:ext xmlns:c16="http://schemas.microsoft.com/office/drawing/2014/chart" uri="{C3380CC4-5D6E-409C-BE32-E72D297353CC}">
                <c16:uniqueId val="{0000001B-58EA-DF47-BCAE-5644A16999E1}"/>
              </c:ext>
            </c:extLst>
          </c:dPt>
          <c:dPt>
            <c:idx val="3"/>
            <c:bubble3D val="0"/>
            <c:spPr>
              <a:solidFill>
                <a:srgbClr val="A6A6A6"/>
              </a:solidFill>
              <a:ln>
                <a:noFill/>
              </a:ln>
            </c:spPr>
            <c:extLst>
              <c:ext xmlns:c16="http://schemas.microsoft.com/office/drawing/2014/chart" uri="{C3380CC4-5D6E-409C-BE32-E72D297353CC}">
                <c16:uniqueId val="{0000001D-58EA-DF47-BCAE-5644A16999E1}"/>
              </c:ext>
            </c:extLst>
          </c:dPt>
          <c:dPt>
            <c:idx val="4"/>
            <c:bubble3D val="0"/>
            <c:spPr>
              <a:solidFill>
                <a:schemeClr val="bg1">
                  <a:lumMod val="50000"/>
                </a:schemeClr>
              </a:solidFill>
              <a:ln w="22225">
                <a:noFill/>
              </a:ln>
            </c:spPr>
            <c:extLst>
              <c:ext xmlns:c16="http://schemas.microsoft.com/office/drawing/2014/chart" uri="{C3380CC4-5D6E-409C-BE32-E72D297353CC}">
                <c16:uniqueId val="{0000001F-58EA-DF47-BCAE-5644A16999E1}"/>
              </c:ext>
            </c:extLst>
          </c:dPt>
          <c:dPt>
            <c:idx val="5"/>
            <c:bubble3D val="0"/>
            <c:spPr>
              <a:noFill/>
              <a:ln>
                <a:noFill/>
              </a:ln>
            </c:spPr>
            <c:extLst>
              <c:ext xmlns:c16="http://schemas.microsoft.com/office/drawing/2014/chart" uri="{C3380CC4-5D6E-409C-BE32-E72D297353CC}">
                <c16:uniqueId val="{00000021-58EA-DF47-BCAE-5644A16999E1}"/>
              </c:ext>
            </c:extLst>
          </c:dPt>
          <c:dLbls>
            <c:dLbl>
              <c:idx val="0"/>
              <c:layout>
                <c:manualLayout>
                  <c:x val="-0.11963993853135944"/>
                  <c:y val="-9.1070153678795565E-4"/>
                </c:manualLayout>
              </c:layout>
              <c:tx>
                <c:rich>
                  <a:bodyPr wrap="square" lIns="38100" tIns="19050" rIns="38100" bIns="19050" anchor="ctr">
                    <a:noAutofit/>
                  </a:bodyPr>
                  <a:lstStyle/>
                  <a:p>
                    <a:pPr>
                      <a:defRPr sz="1100" b="1">
                        <a:solidFill>
                          <a:srgbClr val="B61D4C"/>
                        </a:solidFill>
                        <a:latin typeface="Century Gothic" panose="020B0502020202020204" pitchFamily="34" charset="0"/>
                      </a:defRPr>
                    </a:pPr>
                    <a:r>
                      <a:rPr lang="en-US" sz="1100" baseline="0" dirty="0">
                        <a:solidFill>
                          <a:srgbClr val="B61D4C"/>
                        </a:solidFill>
                        <a:latin typeface="Century Gothic" panose="020B0502020202020204" pitchFamily="34" charset="0"/>
                      </a:rPr>
                      <a:t>Très machos
</a:t>
                    </a:r>
                    <a:fld id="{CB8436DB-85F6-496B-92B6-A94793894A02}" type="VALUE">
                      <a:rPr lang="en-US" sz="1100" baseline="0">
                        <a:solidFill>
                          <a:srgbClr val="B61D4C"/>
                        </a:solidFill>
                        <a:latin typeface="Century Gothic" panose="020B0502020202020204" pitchFamily="34" charset="0"/>
                      </a:rPr>
                      <a:pPr>
                        <a:defRPr sz="1100" b="1">
                          <a:solidFill>
                            <a:srgbClr val="B61D4C"/>
                          </a:solidFill>
                          <a:latin typeface="Century Gothic" panose="020B0502020202020204" pitchFamily="34" charset="0"/>
                        </a:defRPr>
                      </a:pPr>
                      <a:t>[VALEUR]</a:t>
                    </a:fld>
                    <a:endParaRPr lang="en-US" sz="1100" baseline="0" dirty="0">
                      <a:solidFill>
                        <a:srgbClr val="B61D4C"/>
                      </a:solidFill>
                      <a:latin typeface="Century Gothic" panose="020B0502020202020204" pitchFamily="34" charset="0"/>
                    </a:endParaRPr>
                  </a:p>
                </c:rich>
              </c:tx>
              <c:spPr>
                <a:noFill/>
                <a:ln>
                  <a:noFill/>
                </a:ln>
                <a:effectLst/>
              </c:spPr>
              <c:showLegendKey val="0"/>
              <c:showVal val="0"/>
              <c:showCatName val="1"/>
              <c:showSerName val="1"/>
              <c:showPercent val="0"/>
              <c:showBubbleSize val="0"/>
              <c:separator>
</c:separator>
              <c:extLst>
                <c:ext xmlns:c15="http://schemas.microsoft.com/office/drawing/2012/chart" uri="{CE6537A1-D6FC-4f65-9D91-7224C49458BB}">
                  <c15:layout>
                    <c:manualLayout>
                      <c:w val="0.1552249341478637"/>
                      <c:h val="0.13255699508597149"/>
                    </c:manualLayout>
                  </c15:layout>
                  <c15:dlblFieldTable/>
                  <c15:showDataLabelsRange val="1"/>
                </c:ext>
                <c:ext xmlns:c16="http://schemas.microsoft.com/office/drawing/2014/chart" uri="{C3380CC4-5D6E-409C-BE32-E72D297353CC}">
                  <c16:uniqueId val="{00000017-58EA-DF47-BCAE-5644A16999E1}"/>
                </c:ext>
              </c:extLst>
            </c:dLbl>
            <c:dLbl>
              <c:idx val="1"/>
              <c:layout>
                <c:manualLayout>
                  <c:x val="-0.14020981652131043"/>
                  <c:y val="-4.8416568487268587E-2"/>
                </c:manualLayout>
              </c:layout>
              <c:tx>
                <c:rich>
                  <a:bodyPr wrap="square" lIns="38100" tIns="19050" rIns="38100" bIns="19050" anchor="ctr">
                    <a:noAutofit/>
                  </a:bodyPr>
                  <a:lstStyle/>
                  <a:p>
                    <a:pPr>
                      <a:defRPr sz="1100" b="1">
                        <a:solidFill>
                          <a:srgbClr val="D37794"/>
                        </a:solidFill>
                        <a:latin typeface="Century Gothic" panose="020B0502020202020204" pitchFamily="34" charset="0"/>
                      </a:defRPr>
                    </a:pPr>
                    <a:r>
                      <a:rPr lang="en-US" sz="1100" baseline="0" dirty="0" err="1">
                        <a:solidFill>
                          <a:srgbClr val="D37794"/>
                        </a:solidFill>
                        <a:latin typeface="Century Gothic" panose="020B0502020202020204" pitchFamily="34" charset="0"/>
                      </a:rPr>
                      <a:t>Plutôt</a:t>
                    </a:r>
                    <a:r>
                      <a:rPr lang="en-US" sz="1100" baseline="0" dirty="0">
                        <a:solidFill>
                          <a:srgbClr val="D37794"/>
                        </a:solidFill>
                        <a:latin typeface="Century Gothic" panose="020B0502020202020204" pitchFamily="34" charset="0"/>
                      </a:rPr>
                      <a:t> machos
</a:t>
                    </a:r>
                    <a:fld id="{85954CE6-C29D-4F59-B276-DB39CE79B956}" type="VALUE">
                      <a:rPr lang="en-US" sz="1100" baseline="0" smtClean="0">
                        <a:solidFill>
                          <a:srgbClr val="D37794"/>
                        </a:solidFill>
                        <a:latin typeface="Century Gothic" panose="020B0502020202020204" pitchFamily="34" charset="0"/>
                      </a:rPr>
                      <a:pPr>
                        <a:defRPr sz="1100" b="1">
                          <a:solidFill>
                            <a:srgbClr val="D37794"/>
                          </a:solidFill>
                          <a:latin typeface="Century Gothic" panose="020B0502020202020204" pitchFamily="34" charset="0"/>
                        </a:defRPr>
                      </a:pPr>
                      <a:t>[VALEUR]</a:t>
                    </a:fld>
                    <a:endParaRPr lang="en-US" sz="1100" baseline="0" dirty="0">
                      <a:solidFill>
                        <a:srgbClr val="D37794"/>
                      </a:solidFill>
                      <a:latin typeface="Century Gothic" panose="020B0502020202020204" pitchFamily="34" charset="0"/>
                    </a:endParaRPr>
                  </a:p>
                </c:rich>
              </c:tx>
              <c:spPr>
                <a:noFill/>
                <a:ln>
                  <a:noFill/>
                </a:ln>
                <a:effectLst/>
              </c:spPr>
              <c:showLegendKey val="0"/>
              <c:showVal val="0"/>
              <c:showCatName val="0"/>
              <c:showSerName val="1"/>
              <c:showPercent val="0"/>
              <c:showBubbleSize val="0"/>
              <c:separator>
</c:separator>
              <c:extLst>
                <c:ext xmlns:c15="http://schemas.microsoft.com/office/drawing/2012/chart" uri="{CE6537A1-D6FC-4f65-9D91-7224C49458BB}">
                  <c15:layout>
                    <c:manualLayout>
                      <c:w val="0.13990543698647381"/>
                      <c:h val="8.9987738335869177E-2"/>
                    </c:manualLayout>
                  </c15:layout>
                  <c15:dlblFieldTable/>
                  <c15:showDataLabelsRange val="1"/>
                </c:ext>
                <c:ext xmlns:c16="http://schemas.microsoft.com/office/drawing/2014/chart" uri="{C3380CC4-5D6E-409C-BE32-E72D297353CC}">
                  <c16:uniqueId val="{00000019-58EA-DF47-BCAE-5644A16999E1}"/>
                </c:ext>
              </c:extLst>
            </c:dLbl>
            <c:dLbl>
              <c:idx val="2"/>
              <c:layout>
                <c:manualLayout>
                  <c:x val="9.8943918272817274E-2"/>
                  <c:y val="-6.4140667667046625E-2"/>
                </c:manualLayout>
              </c:layout>
              <c:tx>
                <c:rich>
                  <a:bodyPr wrap="square" lIns="38100" tIns="19050" rIns="38100" bIns="19050" anchor="ctr">
                    <a:noAutofit/>
                  </a:bodyPr>
                  <a:lstStyle/>
                  <a:p>
                    <a:pPr>
                      <a:defRPr sz="1100" b="1">
                        <a:solidFill>
                          <a:schemeClr val="bg1">
                            <a:lumMod val="65000"/>
                            <a:alpha val="32948"/>
                          </a:schemeClr>
                        </a:solidFill>
                        <a:latin typeface="Century Gothic" panose="020B0502020202020204" pitchFamily="34" charset="0"/>
                      </a:defRPr>
                    </a:pPr>
                    <a:r>
                      <a:rPr lang="en-US" sz="1100" baseline="0" dirty="0" err="1">
                        <a:solidFill>
                          <a:schemeClr val="bg1">
                            <a:lumMod val="50000"/>
                            <a:alpha val="32948"/>
                          </a:schemeClr>
                        </a:solidFill>
                        <a:latin typeface="Century Gothic" panose="020B0502020202020204" pitchFamily="34" charset="0"/>
                      </a:rPr>
                      <a:t>Plutôt</a:t>
                    </a:r>
                    <a:r>
                      <a:rPr lang="en-US" sz="1100" baseline="0" dirty="0">
                        <a:solidFill>
                          <a:schemeClr val="bg1">
                            <a:lumMod val="50000"/>
                            <a:alpha val="32948"/>
                          </a:schemeClr>
                        </a:solidFill>
                        <a:latin typeface="Century Gothic" panose="020B0502020202020204" pitchFamily="34" charset="0"/>
                      </a:rPr>
                      <a:t> pas machos
</a:t>
                    </a:r>
                    <a:fld id="{93A41244-12F9-46E0-8BCA-B8C9EF05C0FA}" type="VALUE">
                      <a:rPr lang="en-US" sz="1100" baseline="0">
                        <a:solidFill>
                          <a:schemeClr val="bg1">
                            <a:lumMod val="50000"/>
                            <a:alpha val="32948"/>
                          </a:schemeClr>
                        </a:solidFill>
                        <a:latin typeface="Century Gothic" panose="020B0502020202020204" pitchFamily="34" charset="0"/>
                      </a:rPr>
                      <a:pPr>
                        <a:defRPr sz="1100" b="1">
                          <a:solidFill>
                            <a:schemeClr val="bg1">
                              <a:lumMod val="65000"/>
                              <a:alpha val="32948"/>
                            </a:schemeClr>
                          </a:solidFill>
                          <a:latin typeface="Century Gothic" panose="020B0502020202020204" pitchFamily="34" charset="0"/>
                        </a:defRPr>
                      </a:pPr>
                      <a:t>[VALEUR]</a:t>
                    </a:fld>
                    <a:endParaRPr lang="en-US" sz="1100" baseline="0" dirty="0">
                      <a:solidFill>
                        <a:schemeClr val="bg1">
                          <a:lumMod val="50000"/>
                          <a:alpha val="32948"/>
                        </a:schemeClr>
                      </a:solidFill>
                      <a:latin typeface="Century Gothic" panose="020B0502020202020204" pitchFamily="34" charset="0"/>
                    </a:endParaRPr>
                  </a:p>
                </c:rich>
              </c:tx>
              <c:spPr>
                <a:noFill/>
                <a:ln>
                  <a:noFill/>
                </a:ln>
                <a:effectLst/>
              </c:spPr>
              <c:showLegendKey val="0"/>
              <c:showVal val="0"/>
              <c:showCatName val="1"/>
              <c:showSerName val="1"/>
              <c:showPercent val="0"/>
              <c:showBubbleSize val="0"/>
              <c:separator>
</c:separator>
              <c:extLst>
                <c:ext xmlns:c15="http://schemas.microsoft.com/office/drawing/2012/chart" uri="{CE6537A1-D6FC-4f65-9D91-7224C49458BB}">
                  <c15:layout>
                    <c:manualLayout>
                      <c:w val="0.21298423457478644"/>
                      <c:h val="0.11539495398511357"/>
                    </c:manualLayout>
                  </c15:layout>
                  <c15:dlblFieldTable/>
                  <c15:showDataLabelsRange val="1"/>
                </c:ext>
                <c:ext xmlns:c16="http://schemas.microsoft.com/office/drawing/2014/chart" uri="{C3380CC4-5D6E-409C-BE32-E72D297353CC}">
                  <c16:uniqueId val="{0000001B-58EA-DF47-BCAE-5644A16999E1}"/>
                </c:ext>
              </c:extLst>
            </c:dLbl>
            <c:dLbl>
              <c:idx val="3"/>
              <c:layout>
                <c:manualLayout>
                  <c:x val="8.6523359479218104E-2"/>
                  <c:y val="-2.6527315406438159E-3"/>
                </c:manualLayout>
              </c:layout>
              <c:tx>
                <c:rich>
                  <a:bodyPr wrap="square" lIns="38100" tIns="19050" rIns="38100" bIns="19050" anchor="ctr">
                    <a:noAutofit/>
                  </a:bodyPr>
                  <a:lstStyle/>
                  <a:p>
                    <a:pPr>
                      <a:defRPr sz="1100" b="1">
                        <a:solidFill>
                          <a:srgbClr val="A6A6A6"/>
                        </a:solidFill>
                        <a:latin typeface="Century Gothic" panose="020B0502020202020204" pitchFamily="34" charset="0"/>
                      </a:defRPr>
                    </a:pPr>
                    <a:r>
                      <a:rPr lang="fr-FR" baseline="0" dirty="0"/>
                      <a:t>Pas du tout machos
</a:t>
                    </a:r>
                    <a:fld id="{81E61713-8C98-8B4D-AADE-7DE922E1B5F4}" type="VALUE">
                      <a:rPr lang="fr-FR" baseline="0"/>
                      <a:pPr>
                        <a:defRPr sz="1100" b="1">
                          <a:solidFill>
                            <a:srgbClr val="A6A6A6"/>
                          </a:solidFill>
                          <a:latin typeface="Century Gothic" panose="020B0502020202020204" pitchFamily="34" charset="0"/>
                        </a:defRPr>
                      </a:pPr>
                      <a:t>[VALEUR]</a:t>
                    </a:fld>
                    <a:endParaRPr lang="fr-FR" baseline="0" dirty="0"/>
                  </a:p>
                </c:rich>
              </c:tx>
              <c:spPr>
                <a:noFill/>
                <a:ln>
                  <a:noFill/>
                </a:ln>
                <a:effectLst/>
              </c:spPr>
              <c:showLegendKey val="0"/>
              <c:showVal val="0"/>
              <c:showCatName val="1"/>
              <c:showSerName val="1"/>
              <c:showPercent val="0"/>
              <c:showBubbleSize val="0"/>
              <c:separator>
</c:separator>
              <c:extLst>
                <c:ext xmlns:c15="http://schemas.microsoft.com/office/drawing/2012/chart" uri="{CE6537A1-D6FC-4f65-9D91-7224C49458BB}">
                  <c15:layout>
                    <c:manualLayout>
                      <c:w val="0.11252257383980267"/>
                      <c:h val="0.17500069973627252"/>
                    </c:manualLayout>
                  </c15:layout>
                  <c15:dlblFieldTable/>
                  <c15:showDataLabelsRange val="1"/>
                </c:ext>
                <c:ext xmlns:c16="http://schemas.microsoft.com/office/drawing/2014/chart" uri="{C3380CC4-5D6E-409C-BE32-E72D297353CC}">
                  <c16:uniqueId val="{0000001D-58EA-DF47-BCAE-5644A16999E1}"/>
                </c:ext>
              </c:extLst>
            </c:dLbl>
            <c:dLbl>
              <c:idx val="4"/>
              <c:layout>
                <c:manualLayout>
                  <c:x val="9.3466706212597117E-2"/>
                  <c:y val="5.8136879478464229E-2"/>
                </c:manualLayout>
              </c:layout>
              <c:tx>
                <c:rich>
                  <a:bodyPr wrap="square" lIns="38100" tIns="19050" rIns="38100" bIns="19050" anchor="ctr">
                    <a:noAutofit/>
                  </a:bodyPr>
                  <a:lstStyle/>
                  <a:p>
                    <a:pPr>
                      <a:defRPr sz="1100" b="1">
                        <a:latin typeface="Century Gothic" panose="020B0502020202020204" pitchFamily="34" charset="0"/>
                      </a:defRPr>
                    </a:pPr>
                    <a:r>
                      <a:rPr lang="fr-FR" dirty="0">
                        <a:solidFill>
                          <a:schemeClr val="bg1">
                            <a:lumMod val="50000"/>
                          </a:schemeClr>
                        </a:solidFill>
                      </a:rPr>
                      <a:t>Vous ne savez pas</a:t>
                    </a:r>
                  </a:p>
                  <a:p>
                    <a:pPr>
                      <a:defRPr sz="1100" b="1">
                        <a:latin typeface="Century Gothic" panose="020B0502020202020204" pitchFamily="34" charset="0"/>
                      </a:defRPr>
                    </a:pPr>
                    <a:r>
                      <a:rPr lang="fr-FR" dirty="0">
                        <a:solidFill>
                          <a:schemeClr val="bg1">
                            <a:lumMod val="50000"/>
                          </a:schemeClr>
                        </a:solidFill>
                      </a:rPr>
                      <a:t>11</a:t>
                    </a:r>
                    <a:endParaRPr lang="fr-FR" dirty="0"/>
                  </a:p>
                </c:rich>
              </c:tx>
              <c:spPr>
                <a:noFill/>
                <a:ln>
                  <a:noFill/>
                </a:ln>
                <a:effectLst/>
              </c:spPr>
              <c:showLegendKey val="0"/>
              <c:showVal val="0"/>
              <c:showCatName val="1"/>
              <c:showSerName val="1"/>
              <c:showPercent val="0"/>
              <c:showBubbleSize val="0"/>
              <c:extLst>
                <c:ext xmlns:c15="http://schemas.microsoft.com/office/drawing/2012/chart" uri="{CE6537A1-D6FC-4f65-9D91-7224C49458BB}">
                  <c15:layout>
                    <c:manualLayout>
                      <c:w val="0.12021318558780374"/>
                      <c:h val="0.19109373900755935"/>
                    </c:manualLayout>
                  </c15:layout>
                  <c15:showDataLabelsRange val="1"/>
                </c:ext>
                <c:ext xmlns:c16="http://schemas.microsoft.com/office/drawing/2014/chart" uri="{C3380CC4-5D6E-409C-BE32-E72D297353CC}">
                  <c16:uniqueId val="{0000001F-58EA-DF47-BCAE-5644A16999E1}"/>
                </c:ext>
              </c:extLst>
            </c:dLbl>
            <c:dLbl>
              <c:idx val="5"/>
              <c:delete val="1"/>
              <c:extLst>
                <c:ext xmlns:c15="http://schemas.microsoft.com/office/drawing/2012/chart" uri="{CE6537A1-D6FC-4f65-9D91-7224C49458BB}"/>
                <c:ext xmlns:c16="http://schemas.microsoft.com/office/drawing/2014/chart" uri="{C3380CC4-5D6E-409C-BE32-E72D297353CC}">
                  <c16:uniqueId val="{00000021-58EA-DF47-BCAE-5644A16999E1}"/>
                </c:ext>
              </c:extLst>
            </c:dLbl>
            <c:spPr>
              <a:noFill/>
              <a:ln>
                <a:noFill/>
              </a:ln>
              <a:effectLst/>
            </c:spPr>
            <c:txPr>
              <a:bodyPr wrap="square" lIns="38100" tIns="19050" rIns="38100" bIns="19050" anchor="ctr">
                <a:spAutoFit/>
              </a:bodyPr>
              <a:lstStyle/>
              <a:p>
                <a:pPr>
                  <a:defRPr sz="1100" b="1">
                    <a:latin typeface="Century Gothic" panose="020B0502020202020204" pitchFamily="34" charset="0"/>
                  </a:defRPr>
                </a:pPr>
                <a:endParaRPr lang="fr-FR"/>
              </a:p>
            </c:txPr>
            <c:showLegendKey val="0"/>
            <c:showVal val="0"/>
            <c:showCatName val="1"/>
            <c:showSerName val="1"/>
            <c:showPercent val="1"/>
            <c:showBubbleSize val="0"/>
            <c:separator>
</c:separator>
            <c:showLeaderLines val="0"/>
            <c:extLst>
              <c:ext xmlns:c15="http://schemas.microsoft.com/office/drawing/2012/chart" uri="{CE6537A1-D6FC-4f65-9D91-7224C49458BB}">
                <c15:showDataLabelsRange val="1"/>
              </c:ext>
            </c:extLst>
          </c:dLbls>
          <c:val>
            <c:numRef>
              <c:f>Feuil1!$C$4:$C$9</c:f>
              <c:numCache>
                <c:formatCode>General</c:formatCode>
                <c:ptCount val="6"/>
                <c:pt idx="0">
                  <c:v>6</c:v>
                </c:pt>
                <c:pt idx="1">
                  <c:v>41</c:v>
                </c:pt>
                <c:pt idx="2">
                  <c:v>36</c:v>
                </c:pt>
                <c:pt idx="3">
                  <c:v>6</c:v>
                </c:pt>
                <c:pt idx="4">
                  <c:v>11</c:v>
                </c:pt>
                <c:pt idx="5">
                  <c:v>100</c:v>
                </c:pt>
              </c:numCache>
            </c:numRef>
          </c:val>
          <c:extLst>
            <c:ext xmlns:c15="http://schemas.microsoft.com/office/drawing/2012/chart" uri="{02D57815-91ED-43cb-92C2-25804820EDAC}">
              <c15:datalabelsRange>
                <c15:f>Feuil1!$A$4:$A$8</c15:f>
                <c15:dlblRangeCache>
                  <c:ptCount val="5"/>
                  <c:pt idx="0">
                    <c:v>. Très machos </c:v>
                  </c:pt>
                  <c:pt idx="1">
                    <c:v>. Plutôt machos </c:v>
                  </c:pt>
                  <c:pt idx="2">
                    <c:v>. Plutôt pas macho </c:v>
                  </c:pt>
                  <c:pt idx="3">
                    <c:v>. Pas du tout machos </c:v>
                  </c:pt>
                  <c:pt idx="4">
                    <c:v>Vous ne savez pas </c:v>
                  </c:pt>
                </c15:dlblRangeCache>
              </c15:datalabelsRange>
            </c:ext>
            <c:ext xmlns:c16="http://schemas.microsoft.com/office/drawing/2014/chart" uri="{C3380CC4-5D6E-409C-BE32-E72D297353CC}">
              <c16:uniqueId val="{00000022-58EA-DF47-BCAE-5644A16999E1}"/>
            </c:ext>
          </c:extLst>
        </c:ser>
        <c:dLbls>
          <c:showLegendKey val="0"/>
          <c:showVal val="0"/>
          <c:showCatName val="0"/>
          <c:showSerName val="0"/>
          <c:showPercent val="0"/>
          <c:showBubbleSize val="0"/>
          <c:showLeaderLines val="0"/>
        </c:dLbls>
        <c:firstSliceAng val="270"/>
        <c:holeSize val="44"/>
      </c:doughnutChart>
      <c:spPr>
        <a:noFill/>
        <a:ln w="25389">
          <a:noFill/>
        </a:ln>
      </c:spPr>
    </c:plotArea>
    <c:plotVisOnly val="1"/>
    <c:dispBlanksAs val="zero"/>
    <c:showDLblsOverMax val="0"/>
  </c:chart>
  <c:spPr>
    <a:noFill/>
  </c:spPr>
  <c:txPr>
    <a:bodyPr/>
    <a:lstStyle/>
    <a:p>
      <a:pPr>
        <a:defRPr sz="1798"/>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AA5E51"/>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dLbls>
            <c:dLbl>
              <c:idx val="0"/>
              <c:tx>
                <c:rich>
                  <a:bodyPr/>
                  <a:lstStyle/>
                  <a:p>
                    <a:fld id="{DC949A00-A86F-45D1-90AF-F40F95EAE1FB}" type="VALUE">
                      <a:rPr lang="en-US" sz="11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0B-44DA-8ABC-6D0F4E4ABDBA}"/>
                </c:ext>
              </c:extLst>
            </c:dLbl>
            <c:dLbl>
              <c:idx val="6"/>
              <c:delete val="1"/>
              <c:extLst>
                <c:ext xmlns:c15="http://schemas.microsoft.com/office/drawing/2012/chart" uri="{CE6537A1-D6FC-4f65-9D91-7224C49458BB}"/>
                <c:ext xmlns:c16="http://schemas.microsoft.com/office/drawing/2014/chart" uri="{C3380CC4-5D6E-409C-BE32-E72D297353CC}">
                  <c16:uniqueId val="{00000005-010B-44DA-8ABC-6D0F4E4ABDBA}"/>
                </c:ext>
              </c:extLst>
            </c:dLbl>
            <c:dLbl>
              <c:idx val="9"/>
              <c:delete val="1"/>
              <c:extLst>
                <c:ext xmlns:c15="http://schemas.microsoft.com/office/drawing/2012/chart" uri="{CE6537A1-D6FC-4f65-9D91-7224C49458BB}"/>
                <c:ext xmlns:c16="http://schemas.microsoft.com/office/drawing/2014/chart" uri="{C3380CC4-5D6E-409C-BE32-E72D297353CC}">
                  <c16:uniqueId val="{00000006-010B-44DA-8ABC-6D0F4E4ABDBA}"/>
                </c:ext>
              </c:extLst>
            </c:dLbl>
            <c:dLbl>
              <c:idx val="12"/>
              <c:delete val="1"/>
              <c:extLst>
                <c:ext xmlns:c15="http://schemas.microsoft.com/office/drawing/2012/chart" uri="{CE6537A1-D6FC-4f65-9D91-7224C49458BB}"/>
                <c:ext xmlns:c16="http://schemas.microsoft.com/office/drawing/2014/chart" uri="{C3380CC4-5D6E-409C-BE32-E72D297353CC}">
                  <c16:uniqueId val="{00000008-34A6-4E1B-92B9-C856DAF8D15B}"/>
                </c:ext>
              </c:extLst>
            </c:dLbl>
            <c:dLbl>
              <c:idx val="13"/>
              <c:layout>
                <c:manualLayout>
                  <c:x val="5.1532054053472828E-3"/>
                  <c:y val="1.788169826064720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B5-476F-8374-04A5BE392527}"/>
                </c:ext>
              </c:extLst>
            </c:dLbl>
            <c:dLbl>
              <c:idx val="27"/>
              <c:delete val="1"/>
              <c:extLst>
                <c:ext xmlns:c15="http://schemas.microsoft.com/office/drawing/2012/chart" uri="{CE6537A1-D6FC-4f65-9D91-7224C49458BB}"/>
                <c:ext xmlns:c16="http://schemas.microsoft.com/office/drawing/2014/chart" uri="{C3380CC4-5D6E-409C-BE32-E72D297353CC}">
                  <c16:uniqueId val="{00000013-010B-44DA-8ABC-6D0F4E4ABDBA}"/>
                </c:ext>
              </c:extLst>
            </c:dLbl>
            <c:spPr>
              <a:noFill/>
              <a:ln>
                <a:noFill/>
              </a:ln>
              <a:effectLst/>
            </c:spPr>
            <c:txPr>
              <a:bodyPr/>
              <a:lstStyle/>
              <a:p>
                <a:pPr algn="ct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5</c:v>
                </c:pt>
                <c:pt idx="1">
                  <c:v>8</c:v>
                </c:pt>
                <c:pt idx="2">
                  <c:v>5</c:v>
                </c:pt>
                <c:pt idx="3">
                  <c:v>1</c:v>
                </c:pt>
                <c:pt idx="4">
                  <c:v>2</c:v>
                </c:pt>
                <c:pt idx="5">
                  <c:v>5</c:v>
                </c:pt>
                <c:pt idx="7">
                  <c:v>5</c:v>
                </c:pt>
                <c:pt idx="8">
                  <c:v>10</c:v>
                </c:pt>
                <c:pt idx="10">
                  <c:v>4</c:v>
                </c:pt>
                <c:pt idx="11">
                  <c:v>6</c:v>
                </c:pt>
                <c:pt idx="13">
                  <c:v>0</c:v>
                </c:pt>
                <c:pt idx="14">
                  <c:v>5</c:v>
                </c:pt>
                <c:pt idx="15">
                  <c:v>9</c:v>
                </c:pt>
                <c:pt idx="16">
                  <c:v>1</c:v>
                </c:pt>
                <c:pt idx="17">
                  <c:v>5</c:v>
                </c:pt>
                <c:pt idx="18">
                  <c:v>4</c:v>
                </c:pt>
                <c:pt idx="20">
                  <c:v>20</c:v>
                </c:pt>
                <c:pt idx="21">
                  <c:v>2</c:v>
                </c:pt>
                <c:pt idx="22">
                  <c:v>3</c:v>
                </c:pt>
                <c:pt idx="23">
                  <c:v>0</c:v>
                </c:pt>
              </c:numCache>
            </c:numRef>
          </c:val>
          <c:extLst>
            <c:ext xmlns:c16="http://schemas.microsoft.com/office/drawing/2014/chart" uri="{C3380CC4-5D6E-409C-BE32-E72D297353CC}">
              <c16:uniqueId val="{00000014-010B-44DA-8ABC-6D0F4E4ABDBA}"/>
            </c:ext>
          </c:extLst>
        </c:ser>
        <c:ser>
          <c:idx val="1"/>
          <c:order val="1"/>
          <c:spPr>
            <a:solidFill>
              <a:srgbClr val="AA5E51">
                <a:alpha val="66000"/>
              </a:srgbClr>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A-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7-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E-34A6-4E1B-92B9-C856DAF8D15B}"/>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28</c:v>
                </c:pt>
                <c:pt idx="1">
                  <c:v>29</c:v>
                </c:pt>
                <c:pt idx="2">
                  <c:v>33</c:v>
                </c:pt>
                <c:pt idx="3">
                  <c:v>25</c:v>
                </c:pt>
                <c:pt idx="4">
                  <c:v>21</c:v>
                </c:pt>
                <c:pt idx="5">
                  <c:v>26</c:v>
                </c:pt>
                <c:pt idx="7">
                  <c:v>28</c:v>
                </c:pt>
                <c:pt idx="8">
                  <c:v>14</c:v>
                </c:pt>
                <c:pt idx="10">
                  <c:v>29</c:v>
                </c:pt>
                <c:pt idx="11">
                  <c:v>26</c:v>
                </c:pt>
                <c:pt idx="13">
                  <c:v>52</c:v>
                </c:pt>
                <c:pt idx="14">
                  <c:v>28</c:v>
                </c:pt>
                <c:pt idx="15">
                  <c:v>37</c:v>
                </c:pt>
                <c:pt idx="16">
                  <c:v>26</c:v>
                </c:pt>
                <c:pt idx="17">
                  <c:v>22</c:v>
                </c:pt>
                <c:pt idx="18">
                  <c:v>11</c:v>
                </c:pt>
                <c:pt idx="20">
                  <c:v>34</c:v>
                </c:pt>
                <c:pt idx="21">
                  <c:v>30</c:v>
                </c:pt>
                <c:pt idx="22">
                  <c:v>22</c:v>
                </c:pt>
                <c:pt idx="23">
                  <c:v>11</c:v>
                </c:pt>
              </c:numCache>
            </c:numRef>
          </c:val>
          <c:extLst>
            <c:ext xmlns:c16="http://schemas.microsoft.com/office/drawing/2014/chart" uri="{C3380CC4-5D6E-409C-BE32-E72D297353CC}">
              <c16:uniqueId val="{00000001-34A6-4E1B-92B9-C856DAF8D15B}"/>
            </c:ext>
          </c:extLst>
        </c:ser>
        <c:ser>
          <c:idx val="2"/>
          <c:order val="2"/>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B-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9-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6-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D-34A6-4E1B-92B9-C856DAF8D15B}"/>
                </c:ext>
              </c:extLst>
            </c:dLbl>
            <c:spPr>
              <a:noFill/>
              <a:ln>
                <a:noFill/>
              </a:ln>
              <a:effectLst/>
            </c:spPr>
            <c:txPr>
              <a:bodyPr wrap="square" lIns="38100" tIns="19050" rIns="38100" bIns="19050" anchor="ctr">
                <a:spAutoFit/>
              </a:bodyPr>
              <a:lstStyle/>
              <a:p>
                <a:pPr>
                  <a:defRPr sz="1050" b="1">
                    <a:solidFill>
                      <a:srgbClr val="AA5E5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Feuil1!$D$4:$D$27</c:f>
              <c:numCache>
                <c:formatCode>General</c:formatCode>
                <c:ptCount val="24"/>
                <c:pt idx="0">
                  <c:v>33</c:v>
                </c:pt>
                <c:pt idx="1">
                  <c:v>37</c:v>
                </c:pt>
                <c:pt idx="2">
                  <c:v>38</c:v>
                </c:pt>
                <c:pt idx="3">
                  <c:v>26</c:v>
                </c:pt>
                <c:pt idx="4">
                  <c:v>23</c:v>
                </c:pt>
                <c:pt idx="5">
                  <c:v>31</c:v>
                </c:pt>
                <c:pt idx="7">
                  <c:v>33</c:v>
                </c:pt>
                <c:pt idx="8">
                  <c:v>24</c:v>
                </c:pt>
                <c:pt idx="10">
                  <c:v>33</c:v>
                </c:pt>
                <c:pt idx="11">
                  <c:v>32</c:v>
                </c:pt>
                <c:pt idx="13">
                  <c:v>52</c:v>
                </c:pt>
                <c:pt idx="14">
                  <c:v>33</c:v>
                </c:pt>
                <c:pt idx="15">
                  <c:v>46</c:v>
                </c:pt>
                <c:pt idx="16">
                  <c:v>27</c:v>
                </c:pt>
                <c:pt idx="17">
                  <c:v>27</c:v>
                </c:pt>
                <c:pt idx="18">
                  <c:v>15</c:v>
                </c:pt>
                <c:pt idx="20">
                  <c:v>54</c:v>
                </c:pt>
                <c:pt idx="21">
                  <c:v>32</c:v>
                </c:pt>
                <c:pt idx="22">
                  <c:v>25</c:v>
                </c:pt>
                <c:pt idx="23">
                  <c:v>11</c:v>
                </c:pt>
              </c:numCache>
            </c:numRef>
          </c:val>
          <c:extLst>
            <c:ext xmlns:c16="http://schemas.microsoft.com/office/drawing/2014/chart" uri="{C3380CC4-5D6E-409C-BE32-E72D297353CC}">
              <c16:uniqueId val="{00000002-34A6-4E1B-92B9-C856DAF8D15B}"/>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63259362286868E-2"/>
          <c:y val="0.13494017642523792"/>
          <c:w val="0.9200720210021206"/>
          <c:h val="0.66377773770766457"/>
        </c:manualLayout>
      </c:layout>
      <c:barChart>
        <c:barDir val="col"/>
        <c:grouping val="clustered"/>
        <c:varyColors val="0"/>
        <c:ser>
          <c:idx val="0"/>
          <c:order val="0"/>
          <c:tx>
            <c:strRef>
              <c:f>Feuil1!$B$1</c:f>
              <c:strCache>
                <c:ptCount val="1"/>
                <c:pt idx="0">
                  <c:v>Série 1</c:v>
                </c:pt>
              </c:strCache>
            </c:strRef>
          </c:tx>
          <c:spPr>
            <a:solidFill>
              <a:srgbClr val="AA5E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AA5E51"/>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18-24 ans</c:v>
                </c:pt>
                <c:pt idx="1">
                  <c:v>25-34 ans</c:v>
                </c:pt>
                <c:pt idx="2">
                  <c:v>Plus de 35 ans</c:v>
                </c:pt>
                <c:pt idx="4">
                  <c:v>Très féministe</c:v>
                </c:pt>
                <c:pt idx="5">
                  <c:v>Plutôt féministe</c:v>
                </c:pt>
                <c:pt idx="6">
                  <c:v>Pas féministe</c:v>
                </c:pt>
              </c:strCache>
            </c:strRef>
          </c:cat>
          <c:val>
            <c:numRef>
              <c:f>Feuil1!$B$2:$B$8</c:f>
              <c:numCache>
                <c:formatCode>General</c:formatCode>
                <c:ptCount val="7"/>
                <c:pt idx="0">
                  <c:v>58</c:v>
                </c:pt>
                <c:pt idx="1">
                  <c:v>48</c:v>
                </c:pt>
                <c:pt idx="2">
                  <c:v>45</c:v>
                </c:pt>
                <c:pt idx="4">
                  <c:v>67</c:v>
                </c:pt>
                <c:pt idx="5">
                  <c:v>47</c:v>
                </c:pt>
                <c:pt idx="6">
                  <c:v>38</c:v>
                </c:pt>
              </c:numCache>
            </c:numRef>
          </c:val>
          <c:extLst>
            <c:ext xmlns:c16="http://schemas.microsoft.com/office/drawing/2014/chart" uri="{C3380CC4-5D6E-409C-BE32-E72D297353CC}">
              <c16:uniqueId val="{00000000-2565-4D85-AA59-CB9E4190B27F}"/>
            </c:ext>
          </c:extLst>
        </c:ser>
        <c:dLbls>
          <c:showLegendKey val="0"/>
          <c:showVal val="0"/>
          <c:showCatName val="0"/>
          <c:showSerName val="0"/>
          <c:showPercent val="0"/>
          <c:showBubbleSize val="0"/>
        </c:dLbls>
        <c:gapWidth val="106"/>
        <c:overlap val="-27"/>
        <c:axId val="1860458287"/>
        <c:axId val="1860456847"/>
      </c:barChart>
      <c:catAx>
        <c:axId val="18604582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bg1">
                    <a:lumMod val="65000"/>
                  </a:schemeClr>
                </a:solidFill>
                <a:latin typeface="Century Gothic" panose="020B0502020202020204" pitchFamily="34" charset="0"/>
                <a:ea typeface="+mn-ea"/>
                <a:cs typeface="+mn-cs"/>
              </a:defRPr>
            </a:pPr>
            <a:endParaRPr lang="fr-FR"/>
          </a:p>
        </c:txPr>
        <c:crossAx val="1860456847"/>
        <c:crosses val="autoZero"/>
        <c:auto val="1"/>
        <c:lblAlgn val="ctr"/>
        <c:lblOffset val="100"/>
        <c:noMultiLvlLbl val="0"/>
      </c:catAx>
      <c:valAx>
        <c:axId val="1860456847"/>
        <c:scaling>
          <c:orientation val="minMax"/>
        </c:scaling>
        <c:delete val="1"/>
        <c:axPos val="l"/>
        <c:numFmt formatCode="General" sourceLinked="1"/>
        <c:majorTickMark val="none"/>
        <c:minorTickMark val="none"/>
        <c:tickLblPos val="nextTo"/>
        <c:crossAx val="18604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30002316170702"/>
          <c:y val="0.11924719848190268"/>
          <c:w val="0.68553481681066142"/>
          <c:h val="0.88075280151809732"/>
        </c:manualLayout>
      </c:layout>
      <c:doughnutChart>
        <c:varyColors val="1"/>
        <c:ser>
          <c:idx val="0"/>
          <c:order val="0"/>
          <c:spPr>
            <a:solidFill>
              <a:srgbClr val="4F8828"/>
            </a:solidFill>
            <a:ln w="76200">
              <a:solidFill>
                <a:schemeClr val="bg1"/>
              </a:solidFill>
            </a:ln>
            <a:effectLst/>
          </c:spPr>
          <c:dPt>
            <c:idx val="0"/>
            <c:bubble3D val="0"/>
            <c:spPr>
              <a:pattFill prst="smCheck">
                <a:fgClr>
                  <a:srgbClr val="73879B"/>
                </a:fgClr>
                <a:bgClr>
                  <a:schemeClr val="bg1"/>
                </a:bgClr>
              </a:pattFill>
              <a:ln w="76200">
                <a:solidFill>
                  <a:schemeClr val="bg1"/>
                </a:solidFill>
              </a:ln>
              <a:effectLst/>
            </c:spPr>
            <c:extLst>
              <c:ext xmlns:c16="http://schemas.microsoft.com/office/drawing/2014/chart" uri="{C3380CC4-5D6E-409C-BE32-E72D297353CC}">
                <c16:uniqueId val="{00000001-4707-4D24-B76E-D306629CAB8E}"/>
              </c:ext>
            </c:extLst>
          </c:dPt>
          <c:dPt>
            <c:idx val="1"/>
            <c:bubble3D val="0"/>
            <c:spPr>
              <a:pattFill prst="smCheck">
                <a:fgClr>
                  <a:srgbClr val="FFDC73"/>
                </a:fgClr>
                <a:bgClr>
                  <a:schemeClr val="bg1"/>
                </a:bgClr>
              </a:pattFill>
              <a:ln w="76200">
                <a:solidFill>
                  <a:schemeClr val="bg1"/>
                </a:solidFill>
              </a:ln>
              <a:effectLst/>
            </c:spPr>
            <c:extLst>
              <c:ext xmlns:c16="http://schemas.microsoft.com/office/drawing/2014/chart" uri="{C3380CC4-5D6E-409C-BE32-E72D297353CC}">
                <c16:uniqueId val="{00000003-4707-4D24-B76E-D306629CAB8E}"/>
              </c:ext>
            </c:extLst>
          </c:dPt>
          <c:dPt>
            <c:idx val="2"/>
            <c:bubble3D val="0"/>
            <c:spPr>
              <a:pattFill prst="smCheck">
                <a:fgClr>
                  <a:srgbClr val="C00000"/>
                </a:fgClr>
                <a:bgClr>
                  <a:schemeClr val="bg1"/>
                </a:bgClr>
              </a:pattFill>
              <a:ln w="76200">
                <a:solidFill>
                  <a:schemeClr val="bg1"/>
                </a:solidFill>
              </a:ln>
              <a:effectLst/>
            </c:spPr>
            <c:extLst>
              <c:ext xmlns:c16="http://schemas.microsoft.com/office/drawing/2014/chart" uri="{C3380CC4-5D6E-409C-BE32-E72D297353CC}">
                <c16:uniqueId val="{00000005-4707-4D24-B76E-D306629CAB8E}"/>
              </c:ext>
            </c:extLst>
          </c:dPt>
          <c:dPt>
            <c:idx val="3"/>
            <c:bubble3D val="0"/>
            <c:spPr>
              <a:pattFill prst="pct70">
                <a:fgClr>
                  <a:srgbClr val="8C8C8C"/>
                </a:fgClr>
                <a:bgClr>
                  <a:schemeClr val="bg1"/>
                </a:bgClr>
              </a:pattFill>
              <a:ln w="76200">
                <a:solidFill>
                  <a:schemeClr val="bg1"/>
                </a:solidFill>
              </a:ln>
              <a:effectLst/>
            </c:spPr>
            <c:extLst>
              <c:ext xmlns:c16="http://schemas.microsoft.com/office/drawing/2014/chart" uri="{C3380CC4-5D6E-409C-BE32-E72D297353CC}">
                <c16:uniqueId val="{00000007-4707-4D24-B76E-D306629CAB8E}"/>
              </c:ext>
            </c:extLst>
          </c:dPt>
          <c:dLbls>
            <c:dLbl>
              <c:idx val="0"/>
              <c:layout>
                <c:manualLayout>
                  <c:x val="-9.1035935393732045E-2"/>
                  <c:y val="3.4518010203611019E-2"/>
                </c:manualLayout>
              </c:layout>
              <c:numFmt formatCode="0%;&quot;&quot;;&quot;&quot;" sourceLinked="0"/>
              <c:spPr>
                <a:noFill/>
                <a:ln>
                  <a:noFill/>
                </a:ln>
                <a:effectLst/>
              </c:spPr>
              <c:txPr>
                <a:bodyPr wrap="square" lIns="38100" tIns="19050" rIns="38100" bIns="19050" anchor="ctr">
                  <a:spAutoFit/>
                </a:bodyPr>
                <a:lstStyle/>
                <a:p>
                  <a:pPr>
                    <a:defRPr sz="1200" b="1" i="1">
                      <a:solidFill>
                        <a:srgbClr val="73879B"/>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707-4D24-B76E-D306629CAB8E}"/>
                </c:ext>
              </c:extLst>
            </c:dLbl>
            <c:dLbl>
              <c:idx val="1"/>
              <c:layout>
                <c:manualLayout>
                  <c:x val="6.3269779378559043E-2"/>
                  <c:y val="-3.3514387397503252E-2"/>
                </c:manualLayout>
              </c:layout>
              <c:numFmt formatCode="0%;&quot;&quot;;&quot;&quot;" sourceLinked="0"/>
              <c:spPr>
                <a:noFill/>
                <a:ln>
                  <a:noFill/>
                </a:ln>
                <a:effectLst/>
              </c:spPr>
              <c:txPr>
                <a:bodyPr wrap="square" lIns="38100" tIns="19050" rIns="38100" bIns="19050" anchor="ctr">
                  <a:spAutoFit/>
                </a:bodyPr>
                <a:lstStyle/>
                <a:p>
                  <a:pPr>
                    <a:defRPr sz="1200" b="1" i="1">
                      <a:solidFill>
                        <a:srgbClr val="DEA9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707-4D24-B76E-D306629CAB8E}"/>
                </c:ext>
              </c:extLst>
            </c:dLbl>
            <c:dLbl>
              <c:idx val="2"/>
              <c:layout>
                <c:manualLayout>
                  <c:x val="-1.7907964112900835E-3"/>
                  <c:y val="6.4762805527327133E-2"/>
                </c:manualLayout>
              </c:layout>
              <c:numFmt formatCode="0%;&quot;&quot;;&quot;&quot;" sourceLinked="0"/>
              <c:spPr>
                <a:noFill/>
                <a:ln>
                  <a:noFill/>
                </a:ln>
                <a:effectLst/>
              </c:spPr>
              <c:txPr>
                <a:bodyPr wrap="square" lIns="38100" tIns="19050" rIns="38100" bIns="19050" anchor="ctr">
                  <a:spAutoFit/>
                </a:bodyPr>
                <a:lstStyle/>
                <a:p>
                  <a:pPr>
                    <a:defRPr sz="1200" b="1" i="1">
                      <a:solidFill>
                        <a:srgbClr val="C000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707-4D24-B76E-D306629CAB8E}"/>
                </c:ext>
              </c:extLst>
            </c:dLbl>
            <c:dLbl>
              <c:idx val="3"/>
              <c:layout>
                <c:manualLayout>
                  <c:x val="1.3447918546553844E-3"/>
                  <c:y val="6.3981685064918206E-2"/>
                </c:manualLayout>
              </c:layout>
              <c:numFmt formatCode="0%;&quot;&quot;;&quot;&quot;" sourceLinked="0"/>
              <c:spPr>
                <a:noFill/>
                <a:ln>
                  <a:noFill/>
                </a:ln>
                <a:effectLst/>
              </c:spPr>
              <c:txPr>
                <a:bodyPr wrap="square" lIns="38100" tIns="19050" rIns="38100" bIns="19050" anchor="ctr">
                  <a:spAutoFit/>
                </a:bodyPr>
                <a:lstStyle/>
                <a:p>
                  <a:pPr>
                    <a:defRPr sz="1200" b="1" i="1">
                      <a:solidFill>
                        <a:srgbClr val="D9D9D9"/>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4707-4D24-B76E-D306629CAB8E}"/>
                </c:ext>
              </c:extLst>
            </c:dLbl>
            <c:numFmt formatCode="0%;&quot;&quot;;&quot;&quot;" sourceLinked="0"/>
            <c:spPr>
              <a:noFill/>
              <a:ln>
                <a:noFill/>
              </a:ln>
              <a:effectLst/>
            </c:spPr>
            <c:txPr>
              <a:bodyPr wrap="square" lIns="38100" tIns="19050" rIns="38100" bIns="19050" anchor="ctr">
                <a:spAutoFit/>
              </a:bodyPr>
              <a:lstStyle/>
              <a:p>
                <a:pPr>
                  <a:defRPr sz="1200" b="1" i="1">
                    <a:solidFill>
                      <a:schemeClr val="tx1"/>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Feuil1!$A$3:$A$8</c:f>
              <c:strCache>
                <c:ptCount val="4"/>
                <c:pt idx="0">
                  <c:v>Déterminant </c:v>
                </c:pt>
                <c:pt idx="1">
                  <c:v>Important mais pas déterminant </c:v>
                </c:pt>
                <c:pt idx="2">
                  <c:v>Secondaire </c:v>
                </c:pt>
                <c:pt idx="3">
                  <c:v>Ce ne serait pas du tout un critère pour vous </c:v>
                </c:pt>
              </c:strCache>
            </c:strRef>
          </c:cat>
          <c:val>
            <c:numRef>
              <c:f>Feuil1!$A$3:$A$7</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8-4707-4D24-B76E-D306629CAB8E}"/>
            </c:ext>
          </c:extLst>
        </c:ser>
        <c:ser>
          <c:idx val="2"/>
          <c:order val="1"/>
          <c:dPt>
            <c:idx val="0"/>
            <c:bubble3D val="0"/>
            <c:spPr>
              <a:solidFill>
                <a:srgbClr val="AA5E51"/>
              </a:solidFill>
            </c:spPr>
            <c:extLst>
              <c:ext xmlns:c16="http://schemas.microsoft.com/office/drawing/2014/chart" uri="{C3380CC4-5D6E-409C-BE32-E72D297353CC}">
                <c16:uniqueId val="{00000015-4707-4D24-B76E-D306629CAB8E}"/>
              </c:ext>
            </c:extLst>
          </c:dPt>
          <c:dPt>
            <c:idx val="1"/>
            <c:bubble3D val="0"/>
            <c:spPr>
              <a:solidFill>
                <a:srgbClr val="AA5E51">
                  <a:alpha val="72000"/>
                </a:srgbClr>
              </a:solidFill>
            </c:spPr>
            <c:extLst>
              <c:ext xmlns:c16="http://schemas.microsoft.com/office/drawing/2014/chart" uri="{C3380CC4-5D6E-409C-BE32-E72D297353CC}">
                <c16:uniqueId val="{00000017-4707-4D24-B76E-D306629CAB8E}"/>
              </c:ext>
            </c:extLst>
          </c:dPt>
          <c:dPt>
            <c:idx val="2"/>
            <c:bubble3D val="0"/>
            <c:spPr>
              <a:solidFill>
                <a:srgbClr val="D7D7D7"/>
              </a:solidFill>
            </c:spPr>
            <c:extLst>
              <c:ext xmlns:c16="http://schemas.microsoft.com/office/drawing/2014/chart" uri="{C3380CC4-5D6E-409C-BE32-E72D297353CC}">
                <c16:uniqueId val="{00000019-4707-4D24-B76E-D306629CAB8E}"/>
              </c:ext>
            </c:extLst>
          </c:dPt>
          <c:dPt>
            <c:idx val="3"/>
            <c:bubble3D val="0"/>
            <c:spPr>
              <a:solidFill>
                <a:srgbClr val="A6A6A6"/>
              </a:solidFill>
              <a:ln>
                <a:noFill/>
              </a:ln>
            </c:spPr>
            <c:extLst>
              <c:ext xmlns:c16="http://schemas.microsoft.com/office/drawing/2014/chart" uri="{C3380CC4-5D6E-409C-BE32-E72D297353CC}">
                <c16:uniqueId val="{0000001B-4707-4D24-B76E-D306629CAB8E}"/>
              </c:ext>
            </c:extLst>
          </c:dPt>
          <c:dPt>
            <c:idx val="4"/>
            <c:bubble3D val="0"/>
            <c:spPr>
              <a:solidFill>
                <a:schemeClr val="bg1">
                  <a:lumMod val="50000"/>
                </a:schemeClr>
              </a:solidFill>
            </c:spPr>
            <c:extLst>
              <c:ext xmlns:c16="http://schemas.microsoft.com/office/drawing/2014/chart" uri="{C3380CC4-5D6E-409C-BE32-E72D297353CC}">
                <c16:uniqueId val="{0000001D-4707-4D24-B76E-D306629CAB8E}"/>
              </c:ext>
            </c:extLst>
          </c:dPt>
          <c:dPt>
            <c:idx val="5"/>
            <c:bubble3D val="0"/>
            <c:spPr>
              <a:noFill/>
            </c:spPr>
            <c:extLst>
              <c:ext xmlns:c16="http://schemas.microsoft.com/office/drawing/2014/chart" uri="{C3380CC4-5D6E-409C-BE32-E72D297353CC}">
                <c16:uniqueId val="{0000001F-4707-4D24-B76E-D306629CAB8E}"/>
              </c:ext>
            </c:extLst>
          </c:dPt>
          <c:dLbls>
            <c:dLbl>
              <c:idx val="0"/>
              <c:layout>
                <c:manualLayout>
                  <c:x val="-0.16949651917852965"/>
                  <c:y val="-3.1833294520584872E-2"/>
                </c:manualLayout>
              </c:layout>
              <c:tx>
                <c:rich>
                  <a:bodyPr wrap="square" lIns="38100" tIns="19050" rIns="38100" bIns="19050" anchor="ctr">
                    <a:noAutofit/>
                  </a:bodyPr>
                  <a:lstStyle/>
                  <a:p>
                    <a:pPr>
                      <a:defRPr sz="1200" b="1">
                        <a:solidFill>
                          <a:srgbClr val="AA5E51"/>
                        </a:solidFill>
                        <a:latin typeface="Century Gothic" panose="020B0502020202020204" pitchFamily="34" charset="0"/>
                      </a:defRPr>
                    </a:pPr>
                    <a:fld id="{CC83E564-F57F-493F-84F2-04CA389483A5}" type="CATEGORYNAME">
                      <a:rPr lang="en-US" sz="1200">
                        <a:solidFill>
                          <a:srgbClr val="AA5E51"/>
                        </a:solidFill>
                        <a:latin typeface="Century Gothic" panose="020B0502020202020204" pitchFamily="34" charset="0"/>
                      </a:rPr>
                      <a:pPr>
                        <a:defRPr sz="1200" b="1">
                          <a:solidFill>
                            <a:srgbClr val="AA5E51"/>
                          </a:solidFill>
                          <a:latin typeface="Century Gothic" panose="020B0502020202020204" pitchFamily="34" charset="0"/>
                        </a:defRPr>
                      </a:pPr>
                      <a:t>[NOM DE CATÉGORIE]</a:t>
                    </a:fld>
                    <a:r>
                      <a:rPr lang="en-US" sz="1200" baseline="0" dirty="0">
                        <a:solidFill>
                          <a:srgbClr val="AA5E51"/>
                        </a:solidFill>
                        <a:latin typeface="Century Gothic" panose="020B0502020202020204" pitchFamily="34" charset="0"/>
                      </a:rPr>
                      <a:t>
</a:t>
                    </a:r>
                    <a:fld id="{CB8436DB-85F6-496B-92B6-A94793894A02}" type="VALUE">
                      <a:rPr lang="en-US" sz="1200" baseline="0">
                        <a:solidFill>
                          <a:srgbClr val="AA5E51"/>
                        </a:solidFill>
                        <a:latin typeface="Century Gothic" panose="020B0502020202020204" pitchFamily="34" charset="0"/>
                      </a:rPr>
                      <a:pPr>
                        <a:defRPr sz="1200" b="1">
                          <a:solidFill>
                            <a:srgbClr val="AA5E51"/>
                          </a:solidFill>
                          <a:latin typeface="Century Gothic" panose="020B0502020202020204" pitchFamily="34" charset="0"/>
                        </a:defRPr>
                      </a:pPr>
                      <a:t>[VALEUR]</a:t>
                    </a:fld>
                    <a:endParaRPr lang="en-US" sz="1200" baseline="0" dirty="0">
                      <a:solidFill>
                        <a:srgbClr val="AA5E51"/>
                      </a:solidFill>
                      <a:latin typeface="Century Gothic" panose="020B0502020202020204" pitchFamily="34" charset="0"/>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552249341478637"/>
                      <c:h val="0.13255699508597149"/>
                    </c:manualLayout>
                  </c15:layout>
                  <c15:dlblFieldTable/>
                  <c15:showDataLabelsRange val="0"/>
                </c:ext>
                <c:ext xmlns:c16="http://schemas.microsoft.com/office/drawing/2014/chart" uri="{C3380CC4-5D6E-409C-BE32-E72D297353CC}">
                  <c16:uniqueId val="{00000015-4707-4D24-B76E-D306629CAB8E}"/>
                </c:ext>
              </c:extLst>
            </c:dLbl>
            <c:dLbl>
              <c:idx val="1"/>
              <c:layout>
                <c:manualLayout>
                  <c:x val="-7.2959918605077792E-2"/>
                  <c:y val="-0.11834595428837973"/>
                </c:manualLayout>
              </c:layout>
              <c:tx>
                <c:rich>
                  <a:bodyPr wrap="square" lIns="38100" tIns="19050" rIns="38100" bIns="19050" anchor="ctr">
                    <a:spAutoFit/>
                  </a:bodyPr>
                  <a:lstStyle/>
                  <a:p>
                    <a:pPr>
                      <a:defRPr sz="1200" b="1">
                        <a:solidFill>
                          <a:srgbClr val="C28B81"/>
                        </a:solidFill>
                        <a:latin typeface="Century Gothic" panose="020B0502020202020204" pitchFamily="34" charset="0"/>
                      </a:defRPr>
                    </a:pPr>
                    <a:fld id="{22C5ACCA-4D18-46B8-AB89-D4CA9B776439}" type="CATEGORYNAME">
                      <a:rPr lang="fr-FR" sz="1200">
                        <a:solidFill>
                          <a:srgbClr val="C28B81"/>
                        </a:solidFill>
                        <a:latin typeface="Century Gothic" panose="020B0502020202020204" pitchFamily="34" charset="0"/>
                      </a:rPr>
                      <a:pPr>
                        <a:defRPr sz="1200" b="1">
                          <a:solidFill>
                            <a:srgbClr val="C28B81"/>
                          </a:solidFill>
                          <a:latin typeface="Century Gothic" panose="020B0502020202020204" pitchFamily="34" charset="0"/>
                        </a:defRPr>
                      </a:pPr>
                      <a:t>[NOM DE CATÉGORIE]</a:t>
                    </a:fld>
                    <a:r>
                      <a:rPr lang="fr-FR" sz="1200" baseline="0" dirty="0">
                        <a:solidFill>
                          <a:srgbClr val="C28B81"/>
                        </a:solidFill>
                        <a:latin typeface="Century Gothic" panose="020B0502020202020204" pitchFamily="34" charset="0"/>
                      </a:rPr>
                      <a:t>
</a:t>
                    </a:r>
                    <a:fld id="{85954CE6-C29D-4F59-B276-DB39CE79B956}" type="VALUE">
                      <a:rPr lang="fr-FR" sz="1200" baseline="0">
                        <a:solidFill>
                          <a:srgbClr val="C28B81"/>
                        </a:solidFill>
                        <a:latin typeface="Century Gothic" panose="020B0502020202020204" pitchFamily="34" charset="0"/>
                      </a:rPr>
                      <a:pPr>
                        <a:defRPr sz="1200" b="1">
                          <a:solidFill>
                            <a:srgbClr val="C28B81"/>
                          </a:solidFill>
                          <a:latin typeface="Century Gothic" panose="020B0502020202020204" pitchFamily="34" charset="0"/>
                        </a:defRPr>
                      </a:pPr>
                      <a:t>[VALEUR]</a:t>
                    </a:fld>
                    <a:endParaRPr lang="fr-FR" sz="1200" baseline="0" dirty="0">
                      <a:solidFill>
                        <a:srgbClr val="C28B81"/>
                      </a:solidFill>
                      <a:latin typeface="Century Gothic" panose="020B0502020202020204" pitchFamily="34" charset="0"/>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4707-4D24-B76E-D306629CAB8E}"/>
                </c:ext>
              </c:extLst>
            </c:dLbl>
            <c:dLbl>
              <c:idx val="2"/>
              <c:layout>
                <c:manualLayout>
                  <c:x val="5.5631685810835052E-2"/>
                  <c:y val="-0.13728286528173272"/>
                </c:manualLayout>
              </c:layout>
              <c:tx>
                <c:rich>
                  <a:bodyPr wrap="square" lIns="38100" tIns="19050" rIns="38100" bIns="19050" anchor="ctr">
                    <a:spAutoFit/>
                  </a:bodyPr>
                  <a:lstStyle/>
                  <a:p>
                    <a:pPr>
                      <a:defRPr sz="1100" b="1">
                        <a:solidFill>
                          <a:schemeClr val="bg1">
                            <a:lumMod val="65000"/>
                            <a:alpha val="32948"/>
                          </a:schemeClr>
                        </a:solidFill>
                        <a:latin typeface="Century Gothic" panose="020B0502020202020204" pitchFamily="34" charset="0"/>
                      </a:defRPr>
                    </a:pPr>
                    <a:fld id="{CD37ED28-7295-485D-86CF-BCDB5A084FB5}" type="CATEGORYNAME">
                      <a:rPr lang="en-US" sz="1100">
                        <a:solidFill>
                          <a:schemeClr val="bg1">
                            <a:lumMod val="65000"/>
                            <a:alpha val="32948"/>
                          </a:schemeClr>
                        </a:solidFill>
                        <a:latin typeface="Century Gothic" panose="020B0502020202020204" pitchFamily="34" charset="0"/>
                      </a:rPr>
                      <a:pPr>
                        <a:defRPr sz="1100" b="1">
                          <a:solidFill>
                            <a:schemeClr val="bg1">
                              <a:lumMod val="65000"/>
                              <a:alpha val="32948"/>
                            </a:schemeClr>
                          </a:solidFill>
                          <a:latin typeface="Century Gothic" panose="020B0502020202020204" pitchFamily="34" charset="0"/>
                        </a:defRPr>
                      </a:pPr>
                      <a:t>[NOM DE CATÉGORIE]</a:t>
                    </a:fld>
                    <a:r>
                      <a:rPr lang="en-US" sz="1100" baseline="0" dirty="0">
                        <a:solidFill>
                          <a:schemeClr val="bg1">
                            <a:lumMod val="65000"/>
                            <a:alpha val="32948"/>
                          </a:schemeClr>
                        </a:solidFill>
                        <a:latin typeface="Century Gothic" panose="020B0502020202020204" pitchFamily="34" charset="0"/>
                      </a:rPr>
                      <a:t>
</a:t>
                    </a:r>
                    <a:fld id="{93A41244-12F9-46E0-8BCA-B8C9EF05C0FA}" type="VALUE">
                      <a:rPr lang="en-US" sz="1100" baseline="0">
                        <a:solidFill>
                          <a:schemeClr val="bg1">
                            <a:lumMod val="65000"/>
                            <a:alpha val="32948"/>
                          </a:schemeClr>
                        </a:solidFill>
                        <a:latin typeface="Century Gothic" panose="020B0502020202020204" pitchFamily="34" charset="0"/>
                      </a:rPr>
                      <a:pPr>
                        <a:defRPr sz="1100" b="1">
                          <a:solidFill>
                            <a:schemeClr val="bg1">
                              <a:lumMod val="65000"/>
                              <a:alpha val="32948"/>
                            </a:schemeClr>
                          </a:solidFill>
                          <a:latin typeface="Century Gothic" panose="020B0502020202020204" pitchFamily="34" charset="0"/>
                        </a:defRPr>
                      </a:pPr>
                      <a:t>[VALEUR]</a:t>
                    </a:fld>
                    <a:endParaRPr lang="en-US" sz="1100" baseline="0" dirty="0">
                      <a:solidFill>
                        <a:schemeClr val="bg1">
                          <a:lumMod val="65000"/>
                          <a:alpha val="32948"/>
                        </a:schemeClr>
                      </a:solidFill>
                      <a:latin typeface="Century Gothic" panose="020B0502020202020204" pitchFamily="34" charset="0"/>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4707-4D24-B76E-D306629CAB8E}"/>
                </c:ext>
              </c:extLst>
            </c:dLbl>
            <c:dLbl>
              <c:idx val="3"/>
              <c:layout>
                <c:manualLayout>
                  <c:x val="4.690015544470004E-2"/>
                  <c:y val="-0.18929319463239688"/>
                </c:manualLayout>
              </c:layout>
              <c:spPr>
                <a:noFill/>
                <a:ln>
                  <a:noFill/>
                </a:ln>
                <a:effectLst/>
              </c:spPr>
              <c:txPr>
                <a:bodyPr wrap="square" lIns="38100" tIns="19050" rIns="38100" bIns="19050" anchor="ctr">
                  <a:noAutofit/>
                </a:bodyPr>
                <a:lstStyle/>
                <a:p>
                  <a:pPr>
                    <a:defRPr sz="1100" b="1">
                      <a:solidFill>
                        <a:srgbClr val="A6A6A6"/>
                      </a:solidFill>
                      <a:latin typeface="Century Gothic" panose="020B0502020202020204" pitchFamily="34" charset="0"/>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21395488110301164"/>
                      <c:h val="0.29648255626384712"/>
                    </c:manualLayout>
                  </c15:layout>
                </c:ext>
                <c:ext xmlns:c16="http://schemas.microsoft.com/office/drawing/2014/chart" uri="{C3380CC4-5D6E-409C-BE32-E72D297353CC}">
                  <c16:uniqueId val="{0000001B-4707-4D24-B76E-D306629CAB8E}"/>
                </c:ext>
              </c:extLst>
            </c:dLbl>
            <c:dLbl>
              <c:idx val="4"/>
              <c:delete val="1"/>
              <c:extLst>
                <c:ext xmlns:c15="http://schemas.microsoft.com/office/drawing/2012/chart" uri="{CE6537A1-D6FC-4f65-9D91-7224C49458BB}">
                  <c15:layout>
                    <c:manualLayout>
                      <c:w val="0.17407681104311204"/>
                      <c:h val="0.1103718041006089"/>
                    </c:manualLayout>
                  </c15:layout>
                </c:ext>
                <c:ext xmlns:c16="http://schemas.microsoft.com/office/drawing/2014/chart" uri="{C3380CC4-5D6E-409C-BE32-E72D297353CC}">
                  <c16:uniqueId val="{0000001D-4707-4D24-B76E-D306629CAB8E}"/>
                </c:ext>
              </c:extLst>
            </c:dLbl>
            <c:dLbl>
              <c:idx val="5"/>
              <c:delete val="1"/>
              <c:extLst>
                <c:ext xmlns:c15="http://schemas.microsoft.com/office/drawing/2012/chart" uri="{CE6537A1-D6FC-4f65-9D91-7224C49458BB}"/>
                <c:ext xmlns:c16="http://schemas.microsoft.com/office/drawing/2014/chart" uri="{C3380CC4-5D6E-409C-BE32-E72D297353CC}">
                  <c16:uniqueId val="{0000001F-4707-4D24-B76E-D306629CAB8E}"/>
                </c:ext>
              </c:extLst>
            </c:dLbl>
            <c:spPr>
              <a:noFill/>
              <a:ln>
                <a:noFill/>
              </a:ln>
              <a:effectLst/>
            </c:spPr>
            <c:txPr>
              <a:bodyPr wrap="square" lIns="38100" tIns="19050" rIns="38100" bIns="19050" anchor="ctr">
                <a:spAutoFit/>
              </a:bodyPr>
              <a:lstStyle/>
              <a:p>
                <a:pPr>
                  <a:defRPr sz="1100" b="1">
                    <a:latin typeface="Century Gothic" panose="020B0502020202020204" pitchFamily="34" charset="0"/>
                  </a:defRPr>
                </a:pPr>
                <a:endParaRPr lang="fr-FR"/>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Feuil1!$A$3:$A$8</c:f>
              <c:strCache>
                <c:ptCount val="4"/>
                <c:pt idx="0">
                  <c:v>Déterminant </c:v>
                </c:pt>
                <c:pt idx="1">
                  <c:v>Important mais pas déterminant </c:v>
                </c:pt>
                <c:pt idx="2">
                  <c:v>Secondaire </c:v>
                </c:pt>
                <c:pt idx="3">
                  <c:v>Ce ne serait pas du tout un critère pour vous </c:v>
                </c:pt>
              </c:strCache>
            </c:strRef>
          </c:cat>
          <c:val>
            <c:numRef>
              <c:f>Feuil1!$C$3:$C$8</c:f>
              <c:numCache>
                <c:formatCode>General</c:formatCode>
                <c:ptCount val="6"/>
                <c:pt idx="0">
                  <c:v>13</c:v>
                </c:pt>
                <c:pt idx="1">
                  <c:v>34</c:v>
                </c:pt>
                <c:pt idx="2">
                  <c:v>20</c:v>
                </c:pt>
                <c:pt idx="3">
                  <c:v>33</c:v>
                </c:pt>
                <c:pt idx="5">
                  <c:v>100</c:v>
                </c:pt>
              </c:numCache>
            </c:numRef>
          </c:val>
          <c:extLst>
            <c:ext xmlns:c16="http://schemas.microsoft.com/office/drawing/2014/chart" uri="{C3380CC4-5D6E-409C-BE32-E72D297353CC}">
              <c16:uniqueId val="{0000001E-4707-4D24-B76E-D306629CAB8E}"/>
            </c:ext>
          </c:extLst>
        </c:ser>
        <c:dLbls>
          <c:showLegendKey val="0"/>
          <c:showVal val="0"/>
          <c:showCatName val="0"/>
          <c:showSerName val="0"/>
          <c:showPercent val="0"/>
          <c:showBubbleSize val="0"/>
          <c:showLeaderLines val="0"/>
        </c:dLbls>
        <c:firstSliceAng val="270"/>
        <c:holeSize val="44"/>
      </c:doughnutChart>
      <c:spPr>
        <a:noFill/>
        <a:ln w="25389">
          <a:noFill/>
        </a:ln>
      </c:spPr>
    </c:plotArea>
    <c:plotVisOnly val="1"/>
    <c:dispBlanksAs val="zero"/>
    <c:showDLblsOverMax val="0"/>
  </c:chart>
  <c:spPr>
    <a:noFill/>
  </c:spPr>
  <c:txPr>
    <a:bodyPr/>
    <a:lstStyle/>
    <a:p>
      <a:pPr>
        <a:defRPr sz="1798"/>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AA5E51"/>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dLbls>
            <c:dLbl>
              <c:idx val="0"/>
              <c:tx>
                <c:rich>
                  <a:bodyPr/>
                  <a:lstStyle/>
                  <a:p>
                    <a:fld id="{DC949A00-A86F-45D1-90AF-F40F95EAE1FB}" type="VALUE">
                      <a:rPr lang="en-US" sz="1100">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E3-46E5-812F-D255F4E9F7A0}"/>
                </c:ext>
              </c:extLst>
            </c:dLbl>
            <c:dLbl>
              <c:idx val="5"/>
              <c:delete val="1"/>
              <c:extLst>
                <c:ext xmlns:c15="http://schemas.microsoft.com/office/drawing/2012/chart" uri="{CE6537A1-D6FC-4f65-9D91-7224C49458BB}"/>
                <c:ext xmlns:c16="http://schemas.microsoft.com/office/drawing/2014/chart" uri="{C3380CC4-5D6E-409C-BE32-E72D297353CC}">
                  <c16:uniqueId val="{00000005-45E3-46E5-812F-D255F4E9F7A0}"/>
                </c:ext>
              </c:extLst>
            </c:dLbl>
            <c:dLbl>
              <c:idx val="7"/>
              <c:layout>
                <c:manualLayout>
                  <c:x val="-2.6711643184608373E-3"/>
                  <c:y val="4.4043601901621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79-4BE0-A795-4068F3864581}"/>
                </c:ext>
              </c:extLst>
            </c:dLbl>
            <c:dLbl>
              <c:idx val="20"/>
              <c:delete val="1"/>
              <c:extLst>
                <c:ext xmlns:c15="http://schemas.microsoft.com/office/drawing/2012/chart" uri="{CE6537A1-D6FC-4f65-9D91-7224C49458BB}"/>
                <c:ext xmlns:c16="http://schemas.microsoft.com/office/drawing/2014/chart" uri="{C3380CC4-5D6E-409C-BE32-E72D297353CC}">
                  <c16:uniqueId val="{0000000E-45E3-46E5-812F-D255F4E9F7A0}"/>
                </c:ext>
              </c:extLst>
            </c:dLbl>
            <c:dLbl>
              <c:idx val="24"/>
              <c:delete val="1"/>
              <c:extLst>
                <c:ext xmlns:c15="http://schemas.microsoft.com/office/drawing/2012/chart" uri="{CE6537A1-D6FC-4f65-9D91-7224C49458BB}"/>
                <c:ext xmlns:c16="http://schemas.microsoft.com/office/drawing/2014/chart" uri="{C3380CC4-5D6E-409C-BE32-E72D297353CC}">
                  <c16:uniqueId val="{00000011-45E3-46E5-812F-D255F4E9F7A0}"/>
                </c:ext>
              </c:extLst>
            </c:dLbl>
            <c:dLbl>
              <c:idx val="27"/>
              <c:delete val="1"/>
              <c:extLst>
                <c:ext xmlns:c15="http://schemas.microsoft.com/office/drawing/2012/chart" uri="{CE6537A1-D6FC-4f65-9D91-7224C49458BB}"/>
                <c:ext xmlns:c16="http://schemas.microsoft.com/office/drawing/2014/chart" uri="{C3380CC4-5D6E-409C-BE32-E72D297353CC}">
                  <c16:uniqueId val="{00000014-45E3-46E5-812F-D255F4E9F7A0}"/>
                </c:ext>
              </c:extLst>
            </c:dLbl>
            <c:spPr>
              <a:noFill/>
              <a:ln>
                <a:noFill/>
              </a:ln>
              <a:effectLst/>
            </c:spPr>
            <c:txPr>
              <a:bodyPr/>
              <a:lstStyle/>
              <a:p>
                <a:pPr algn="ct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4</c:v>
                </c:pt>
                <c:pt idx="1">
                  <c:v>10</c:v>
                </c:pt>
                <c:pt idx="2">
                  <c:v>13</c:v>
                </c:pt>
                <c:pt idx="3">
                  <c:v>13</c:v>
                </c:pt>
                <c:pt idx="4">
                  <c:v>18</c:v>
                </c:pt>
                <c:pt idx="6">
                  <c:v>11</c:v>
                </c:pt>
                <c:pt idx="7">
                  <c:v>14</c:v>
                </c:pt>
                <c:pt idx="9">
                  <c:v>13</c:v>
                </c:pt>
                <c:pt idx="10">
                  <c:v>14</c:v>
                </c:pt>
                <c:pt idx="12">
                  <c:v>16</c:v>
                </c:pt>
                <c:pt idx="13">
                  <c:v>8</c:v>
                </c:pt>
                <c:pt idx="15">
                  <c:v>71</c:v>
                </c:pt>
                <c:pt idx="16">
                  <c:v>8</c:v>
                </c:pt>
                <c:pt idx="17">
                  <c:v>10</c:v>
                </c:pt>
                <c:pt idx="19">
                  <c:v>100</c:v>
                </c:pt>
                <c:pt idx="20">
                  <c:v>0</c:v>
                </c:pt>
                <c:pt idx="21">
                  <c:v>0</c:v>
                </c:pt>
              </c:numCache>
            </c:numRef>
          </c:val>
          <c:extLst>
            <c:ext xmlns:c16="http://schemas.microsoft.com/office/drawing/2014/chart" uri="{C3380CC4-5D6E-409C-BE32-E72D297353CC}">
              <c16:uniqueId val="{00000015-45E3-46E5-812F-D255F4E9F7A0}"/>
            </c:ext>
          </c:extLst>
        </c:ser>
        <c:ser>
          <c:idx val="1"/>
          <c:order val="1"/>
          <c:spPr>
            <a:solidFill>
              <a:srgbClr val="AA5E51">
                <a:alpha val="66000"/>
              </a:srgbClr>
            </a:solidFill>
          </c:spPr>
          <c:invertIfNegative val="0"/>
          <c:dLbls>
            <c:spPr>
              <a:noFill/>
              <a:ln>
                <a:noFill/>
              </a:ln>
              <a:effectLst/>
            </c:spPr>
            <c:txPr>
              <a:bodyPr wrap="square" lIns="38100" tIns="19050" rIns="38100" bIns="19050" anchor="ctr">
                <a:spAutoFit/>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37</c:v>
                </c:pt>
                <c:pt idx="1">
                  <c:v>45</c:v>
                </c:pt>
                <c:pt idx="2">
                  <c:v>38</c:v>
                </c:pt>
                <c:pt idx="3">
                  <c:v>26</c:v>
                </c:pt>
                <c:pt idx="4">
                  <c:v>27</c:v>
                </c:pt>
                <c:pt idx="6">
                  <c:v>34</c:v>
                </c:pt>
                <c:pt idx="7">
                  <c:v>36</c:v>
                </c:pt>
                <c:pt idx="9">
                  <c:v>35</c:v>
                </c:pt>
                <c:pt idx="10">
                  <c:v>35</c:v>
                </c:pt>
                <c:pt idx="12">
                  <c:v>36</c:v>
                </c:pt>
                <c:pt idx="13">
                  <c:v>34</c:v>
                </c:pt>
                <c:pt idx="15">
                  <c:v>25</c:v>
                </c:pt>
                <c:pt idx="16">
                  <c:v>58</c:v>
                </c:pt>
                <c:pt idx="17">
                  <c:v>25</c:v>
                </c:pt>
                <c:pt idx="19">
                  <c:v>0</c:v>
                </c:pt>
                <c:pt idx="20">
                  <c:v>100</c:v>
                </c:pt>
                <c:pt idx="21">
                  <c:v>0</c:v>
                </c:pt>
              </c:numCache>
            </c:numRef>
          </c:val>
          <c:extLst>
            <c:ext xmlns:c16="http://schemas.microsoft.com/office/drawing/2014/chart" uri="{C3380CC4-5D6E-409C-BE32-E72D297353CC}">
              <c16:uniqueId val="{00000001-8379-4BE0-A795-4068F3864581}"/>
            </c:ext>
          </c:extLst>
        </c:ser>
        <c:ser>
          <c:idx val="2"/>
          <c:order val="2"/>
          <c:spPr>
            <a:noFill/>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79-4BE0-A795-4068F3864581}"/>
                </c:ext>
              </c:extLst>
            </c:dLbl>
            <c:dLbl>
              <c:idx val="5"/>
              <c:delete val="1"/>
              <c:extLst>
                <c:ext xmlns:c15="http://schemas.microsoft.com/office/drawing/2012/chart" uri="{CE6537A1-D6FC-4f65-9D91-7224C49458BB}"/>
                <c:ext xmlns:c16="http://schemas.microsoft.com/office/drawing/2014/chart" uri="{C3380CC4-5D6E-409C-BE32-E72D297353CC}">
                  <c16:uniqueId val="{00000004-8379-4BE0-A795-4068F3864581}"/>
                </c:ext>
              </c:extLst>
            </c:dLbl>
            <c:dLbl>
              <c:idx val="8"/>
              <c:delete val="1"/>
              <c:extLst>
                <c:ext xmlns:c15="http://schemas.microsoft.com/office/drawing/2012/chart" uri="{CE6537A1-D6FC-4f65-9D91-7224C49458BB}"/>
                <c:ext xmlns:c16="http://schemas.microsoft.com/office/drawing/2014/chart" uri="{C3380CC4-5D6E-409C-BE32-E72D297353CC}">
                  <c16:uniqueId val="{00000006-8379-4BE0-A795-4068F3864581}"/>
                </c:ext>
              </c:extLst>
            </c:dLbl>
            <c:dLbl>
              <c:idx val="11"/>
              <c:delete val="1"/>
              <c:extLst>
                <c:ext xmlns:c15="http://schemas.microsoft.com/office/drawing/2012/chart" uri="{CE6537A1-D6FC-4f65-9D91-7224C49458BB}"/>
                <c:ext xmlns:c16="http://schemas.microsoft.com/office/drawing/2014/chart" uri="{C3380CC4-5D6E-409C-BE32-E72D297353CC}">
                  <c16:uniqueId val="{00000007-8379-4BE0-A795-4068F3864581}"/>
                </c:ext>
              </c:extLst>
            </c:dLbl>
            <c:dLbl>
              <c:idx val="14"/>
              <c:delete val="1"/>
              <c:extLst>
                <c:ext xmlns:c15="http://schemas.microsoft.com/office/drawing/2012/chart" uri="{CE6537A1-D6FC-4f65-9D91-7224C49458BB}"/>
                <c:ext xmlns:c16="http://schemas.microsoft.com/office/drawing/2014/chart" uri="{C3380CC4-5D6E-409C-BE32-E72D297353CC}">
                  <c16:uniqueId val="{00000001-11E8-4AD6-8304-D0BA60CCA3CC}"/>
                </c:ext>
              </c:extLst>
            </c:dLbl>
            <c:dLbl>
              <c:idx val="18"/>
              <c:delete val="1"/>
              <c:extLst>
                <c:ext xmlns:c15="http://schemas.microsoft.com/office/drawing/2012/chart" uri="{CE6537A1-D6FC-4f65-9D91-7224C49458BB}"/>
                <c:ext xmlns:c16="http://schemas.microsoft.com/office/drawing/2014/chart" uri="{C3380CC4-5D6E-409C-BE32-E72D297353CC}">
                  <c16:uniqueId val="{00000002-11E8-4AD6-8304-D0BA60CCA3CC}"/>
                </c:ext>
              </c:extLst>
            </c:dLbl>
            <c:spPr>
              <a:noFill/>
              <a:ln>
                <a:noFill/>
              </a:ln>
              <a:effectLst/>
            </c:spPr>
            <c:txPr>
              <a:bodyPr wrap="square" lIns="38100" tIns="19050" rIns="38100" bIns="19050" anchor="ctr">
                <a:spAutoFit/>
              </a:bodyPr>
              <a:lstStyle/>
              <a:p>
                <a:pPr>
                  <a:defRPr sz="1050" b="1">
                    <a:solidFill>
                      <a:srgbClr val="AA5E5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Feuil1!$D$2:$D$23</c:f>
              <c:numCache>
                <c:formatCode>General</c:formatCode>
                <c:ptCount val="22"/>
                <c:pt idx="0">
                  <c:v>41</c:v>
                </c:pt>
                <c:pt idx="1">
                  <c:v>55</c:v>
                </c:pt>
                <c:pt idx="2">
                  <c:v>51</c:v>
                </c:pt>
                <c:pt idx="3">
                  <c:v>39</c:v>
                </c:pt>
                <c:pt idx="4">
                  <c:v>45</c:v>
                </c:pt>
                <c:pt idx="6">
                  <c:v>45</c:v>
                </c:pt>
                <c:pt idx="7">
                  <c:v>50</c:v>
                </c:pt>
                <c:pt idx="9">
                  <c:v>48</c:v>
                </c:pt>
                <c:pt idx="10">
                  <c:v>49</c:v>
                </c:pt>
                <c:pt idx="12">
                  <c:v>52</c:v>
                </c:pt>
                <c:pt idx="13">
                  <c:v>42</c:v>
                </c:pt>
                <c:pt idx="15">
                  <c:v>96</c:v>
                </c:pt>
                <c:pt idx="16">
                  <c:v>66</c:v>
                </c:pt>
                <c:pt idx="17">
                  <c:v>35</c:v>
                </c:pt>
                <c:pt idx="19">
                  <c:v>0</c:v>
                </c:pt>
                <c:pt idx="20">
                  <c:v>0</c:v>
                </c:pt>
                <c:pt idx="21">
                  <c:v>0</c:v>
                </c:pt>
              </c:numCache>
            </c:numRef>
          </c:val>
          <c:extLst>
            <c:ext xmlns:c16="http://schemas.microsoft.com/office/drawing/2014/chart" uri="{C3380CC4-5D6E-409C-BE32-E72D297353CC}">
              <c16:uniqueId val="{00000002-8379-4BE0-A795-4068F3864581}"/>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AA5E51"/>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dLbls>
            <c:dLbl>
              <c:idx val="0"/>
              <c:tx>
                <c:rich>
                  <a:bodyPr/>
                  <a:lstStyle/>
                  <a:p>
                    <a:fld id="{DC949A00-A86F-45D1-90AF-F40F95EAE1FB}" type="VALUE">
                      <a:rPr lang="en-US" sz="8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D-4EB9-AEDC-FF765A6B6CED}"/>
                </c:ext>
              </c:extLst>
            </c:dLbl>
            <c:dLbl>
              <c:idx val="1"/>
              <c:delete val="1"/>
              <c:extLst>
                <c:ext xmlns:c15="http://schemas.microsoft.com/office/drawing/2012/chart" uri="{CE6537A1-D6FC-4f65-9D91-7224C49458BB}"/>
                <c:ext xmlns:c16="http://schemas.microsoft.com/office/drawing/2014/chart" uri="{C3380CC4-5D6E-409C-BE32-E72D297353CC}">
                  <c16:uniqueId val="{00000001-AA4D-4EB9-AEDC-FF765A6B6CE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D-4EB9-AEDC-FF765A6B6CED}"/>
                </c:ext>
              </c:extLst>
            </c:dLbl>
            <c:dLbl>
              <c:idx val="7"/>
              <c:delete val="1"/>
              <c:extLst>
                <c:ext xmlns:c15="http://schemas.microsoft.com/office/drawing/2012/chart" uri="{CE6537A1-D6FC-4f65-9D91-7224C49458BB}"/>
                <c:ext xmlns:c16="http://schemas.microsoft.com/office/drawing/2014/chart" uri="{C3380CC4-5D6E-409C-BE32-E72D297353CC}">
                  <c16:uniqueId val="{00000008-2ACC-40FE-8F49-811BD02DEB2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4D-4EB9-AEDC-FF765A6B6CED}"/>
                </c:ext>
              </c:extLst>
            </c:dLbl>
            <c:dLbl>
              <c:idx val="11"/>
              <c:layout>
                <c:manualLayout>
                  <c:x val="0"/>
                  <c:y val="3.642987249544626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A-2ACC-40FE-8F49-811BD02DEB2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D-4EB9-AEDC-FF765A6B6CED}"/>
                </c:ext>
              </c:extLst>
            </c:dLbl>
            <c:dLbl>
              <c:idx val="17"/>
              <c:delete val="1"/>
              <c:extLst>
                <c:ext xmlns:c15="http://schemas.microsoft.com/office/drawing/2012/chart" uri="{CE6537A1-D6FC-4f65-9D91-7224C49458BB}"/>
                <c:ext xmlns:c16="http://schemas.microsoft.com/office/drawing/2014/chart" uri="{C3380CC4-5D6E-409C-BE32-E72D297353CC}">
                  <c16:uniqueId val="{0000000C-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5-AA4D-4EB9-AEDC-FF765A6B6CED}"/>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D-4EB9-AEDC-FF765A6B6CED}"/>
                </c:ext>
              </c:extLst>
            </c:dLbl>
            <c:dLbl>
              <c:idx val="27"/>
              <c:delete val="1"/>
              <c:extLst>
                <c:ext xmlns:c15="http://schemas.microsoft.com/office/drawing/2012/chart" uri="{CE6537A1-D6FC-4f65-9D91-7224C49458BB}"/>
                <c:ext xmlns:c16="http://schemas.microsoft.com/office/drawing/2014/chart" uri="{C3380CC4-5D6E-409C-BE32-E72D297353CC}">
                  <c16:uniqueId val="{00000007-AA4D-4EB9-AEDC-FF765A6B6CED}"/>
                </c:ext>
              </c:extLst>
            </c:dLbl>
            <c:spPr>
              <a:noFill/>
              <a:ln>
                <a:noFill/>
              </a:ln>
              <a:effectLst/>
            </c:spPr>
            <c:txPr>
              <a:bodyPr/>
              <a:lstStyle/>
              <a:p>
                <a:pPr algn="ctr">
                  <a:defRPr sz="10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13</c:v>
                </c:pt>
                <c:pt idx="2">
                  <c:v>7</c:v>
                </c:pt>
                <c:pt idx="3">
                  <c:v>28</c:v>
                </c:pt>
                <c:pt idx="4">
                  <c:v>11</c:v>
                </c:pt>
                <c:pt idx="5">
                  <c:v>15</c:v>
                </c:pt>
                <c:pt idx="6">
                  <c:v>6</c:v>
                </c:pt>
                <c:pt idx="8">
                  <c:v>15</c:v>
                </c:pt>
                <c:pt idx="9">
                  <c:v>16</c:v>
                </c:pt>
                <c:pt idx="10">
                  <c:v>8</c:v>
                </c:pt>
                <c:pt idx="11">
                  <c:v>13</c:v>
                </c:pt>
                <c:pt idx="13">
                  <c:v>13</c:v>
                </c:pt>
                <c:pt idx="14">
                  <c:v>24</c:v>
                </c:pt>
                <c:pt idx="15">
                  <c:v>17</c:v>
                </c:pt>
                <c:pt idx="16">
                  <c:v>12</c:v>
                </c:pt>
                <c:pt idx="18">
                  <c:v>21</c:v>
                </c:pt>
                <c:pt idx="19">
                  <c:v>11</c:v>
                </c:pt>
                <c:pt idx="21">
                  <c:v>21</c:v>
                </c:pt>
                <c:pt idx="22">
                  <c:v>16</c:v>
                </c:pt>
                <c:pt idx="23">
                  <c:v>12</c:v>
                </c:pt>
                <c:pt idx="24">
                  <c:v>12</c:v>
                </c:pt>
                <c:pt idx="25">
                  <c:v>6</c:v>
                </c:pt>
              </c:numCache>
            </c:numRef>
          </c:val>
          <c:extLst>
            <c:ext xmlns:c16="http://schemas.microsoft.com/office/drawing/2014/chart" uri="{C3380CC4-5D6E-409C-BE32-E72D297353CC}">
              <c16:uniqueId val="{00000008-AA4D-4EB9-AEDC-FF765A6B6CED}"/>
            </c:ext>
          </c:extLst>
        </c:ser>
        <c:ser>
          <c:idx val="1"/>
          <c:order val="1"/>
          <c:spPr>
            <a:solidFill>
              <a:srgbClr val="AA5E51">
                <a:alpha val="66000"/>
              </a:srgbClr>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9-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B-2ACC-40FE-8F49-811BD02DEB25}"/>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34</c:v>
                </c:pt>
                <c:pt idx="2">
                  <c:v>51</c:v>
                </c:pt>
                <c:pt idx="3">
                  <c:v>20</c:v>
                </c:pt>
                <c:pt idx="4">
                  <c:v>38</c:v>
                </c:pt>
                <c:pt idx="5">
                  <c:v>35</c:v>
                </c:pt>
                <c:pt idx="6">
                  <c:v>31</c:v>
                </c:pt>
                <c:pt idx="8">
                  <c:v>31</c:v>
                </c:pt>
                <c:pt idx="9">
                  <c:v>31</c:v>
                </c:pt>
                <c:pt idx="10">
                  <c:v>34</c:v>
                </c:pt>
                <c:pt idx="11">
                  <c:v>39</c:v>
                </c:pt>
                <c:pt idx="13">
                  <c:v>36</c:v>
                </c:pt>
                <c:pt idx="14">
                  <c:v>28</c:v>
                </c:pt>
                <c:pt idx="15">
                  <c:v>32</c:v>
                </c:pt>
                <c:pt idx="16">
                  <c:v>14</c:v>
                </c:pt>
                <c:pt idx="18">
                  <c:v>28</c:v>
                </c:pt>
                <c:pt idx="19">
                  <c:v>35</c:v>
                </c:pt>
                <c:pt idx="21">
                  <c:v>26</c:v>
                </c:pt>
                <c:pt idx="22">
                  <c:v>32</c:v>
                </c:pt>
                <c:pt idx="23">
                  <c:v>41</c:v>
                </c:pt>
                <c:pt idx="24">
                  <c:v>26</c:v>
                </c:pt>
                <c:pt idx="25">
                  <c:v>37</c:v>
                </c:pt>
              </c:numCache>
            </c:numRef>
          </c:val>
          <c:extLst>
            <c:ext xmlns:c16="http://schemas.microsoft.com/office/drawing/2014/chart" uri="{C3380CC4-5D6E-409C-BE32-E72D297353CC}">
              <c16:uniqueId val="{00000001-2ACC-40FE-8F49-811BD02DEB25}"/>
            </c:ext>
          </c:extLst>
        </c:ser>
        <c:ser>
          <c:idx val="2"/>
          <c:order val="2"/>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ACC-40FE-8F49-811BD02DEB25}"/>
                </c:ext>
              </c:extLst>
            </c:dLbl>
            <c:dLbl>
              <c:idx val="7"/>
              <c:delete val="1"/>
              <c:extLst>
                <c:ext xmlns:c15="http://schemas.microsoft.com/office/drawing/2012/chart" uri="{CE6537A1-D6FC-4f65-9D91-7224C49458BB}"/>
                <c:ext xmlns:c16="http://schemas.microsoft.com/office/drawing/2014/chart" uri="{C3380CC4-5D6E-409C-BE32-E72D297353CC}">
                  <c16:uniqueId val="{00000003-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4-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5-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F-2ACC-40FE-8F49-811BD02DEB25}"/>
                </c:ext>
              </c:extLst>
            </c:dLbl>
            <c:spPr>
              <a:noFill/>
              <a:ln>
                <a:noFill/>
              </a:ln>
              <a:effectLst/>
            </c:spPr>
            <c:txPr>
              <a:bodyPr wrap="square" lIns="38100" tIns="19050" rIns="38100" bIns="19050" anchor="ctr">
                <a:spAutoFit/>
              </a:bodyPr>
              <a:lstStyle/>
              <a:p>
                <a:pPr>
                  <a:defRPr sz="1050" b="1">
                    <a:solidFill>
                      <a:srgbClr val="AA5E5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Feuil1!$D$4:$D$29</c:f>
              <c:numCache>
                <c:formatCode>General</c:formatCode>
                <c:ptCount val="26"/>
                <c:pt idx="0">
                  <c:v>47</c:v>
                </c:pt>
                <c:pt idx="2">
                  <c:v>58</c:v>
                </c:pt>
                <c:pt idx="3">
                  <c:v>48</c:v>
                </c:pt>
                <c:pt idx="4">
                  <c:v>49</c:v>
                </c:pt>
                <c:pt idx="5">
                  <c:v>50</c:v>
                </c:pt>
                <c:pt idx="6">
                  <c:v>37</c:v>
                </c:pt>
                <c:pt idx="8">
                  <c:v>46</c:v>
                </c:pt>
                <c:pt idx="9">
                  <c:v>47</c:v>
                </c:pt>
                <c:pt idx="10">
                  <c:v>42</c:v>
                </c:pt>
                <c:pt idx="11">
                  <c:v>52</c:v>
                </c:pt>
                <c:pt idx="13">
                  <c:v>49</c:v>
                </c:pt>
                <c:pt idx="14">
                  <c:v>52</c:v>
                </c:pt>
                <c:pt idx="15">
                  <c:v>49</c:v>
                </c:pt>
                <c:pt idx="16">
                  <c:v>26</c:v>
                </c:pt>
                <c:pt idx="18">
                  <c:v>49</c:v>
                </c:pt>
                <c:pt idx="19">
                  <c:v>46</c:v>
                </c:pt>
                <c:pt idx="21">
                  <c:v>47</c:v>
                </c:pt>
                <c:pt idx="22">
                  <c:v>48</c:v>
                </c:pt>
                <c:pt idx="23">
                  <c:v>53</c:v>
                </c:pt>
                <c:pt idx="24">
                  <c:v>38</c:v>
                </c:pt>
                <c:pt idx="25">
                  <c:v>43</c:v>
                </c:pt>
              </c:numCache>
            </c:numRef>
          </c:val>
          <c:extLst>
            <c:ext xmlns:c16="http://schemas.microsoft.com/office/drawing/2014/chart" uri="{C3380CC4-5D6E-409C-BE32-E72D297353CC}">
              <c16:uniqueId val="{00000002-2ACC-40FE-8F49-811BD02DEB25}"/>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AA5E51"/>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dLbls>
            <c:dLbl>
              <c:idx val="0"/>
              <c:tx>
                <c:rich>
                  <a:bodyPr/>
                  <a:lstStyle/>
                  <a:p>
                    <a:fld id="{DC949A00-A86F-45D1-90AF-F40F95EAE1FB}" type="VALUE">
                      <a:rPr lang="en-US" sz="11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0B-44DA-8ABC-6D0F4E4ABDBA}"/>
                </c:ext>
              </c:extLst>
            </c:dLbl>
            <c:dLbl>
              <c:idx val="6"/>
              <c:delete val="1"/>
              <c:extLst>
                <c:ext xmlns:c15="http://schemas.microsoft.com/office/drawing/2012/chart" uri="{CE6537A1-D6FC-4f65-9D91-7224C49458BB}"/>
                <c:ext xmlns:c16="http://schemas.microsoft.com/office/drawing/2014/chart" uri="{C3380CC4-5D6E-409C-BE32-E72D297353CC}">
                  <c16:uniqueId val="{00000005-010B-44DA-8ABC-6D0F4E4ABDBA}"/>
                </c:ext>
              </c:extLst>
            </c:dLbl>
            <c:dLbl>
              <c:idx val="9"/>
              <c:delete val="1"/>
              <c:extLst>
                <c:ext xmlns:c15="http://schemas.microsoft.com/office/drawing/2012/chart" uri="{CE6537A1-D6FC-4f65-9D91-7224C49458BB}"/>
                <c:ext xmlns:c16="http://schemas.microsoft.com/office/drawing/2014/chart" uri="{C3380CC4-5D6E-409C-BE32-E72D297353CC}">
                  <c16:uniqueId val="{00000006-010B-44DA-8ABC-6D0F4E4ABDBA}"/>
                </c:ext>
              </c:extLst>
            </c:dLbl>
            <c:dLbl>
              <c:idx val="12"/>
              <c:delete val="1"/>
              <c:extLst>
                <c:ext xmlns:c15="http://schemas.microsoft.com/office/drawing/2012/chart" uri="{CE6537A1-D6FC-4f65-9D91-7224C49458BB}"/>
                <c:ext xmlns:c16="http://schemas.microsoft.com/office/drawing/2014/chart" uri="{C3380CC4-5D6E-409C-BE32-E72D297353CC}">
                  <c16:uniqueId val="{00000008-34A6-4E1B-92B9-C856DAF8D15B}"/>
                </c:ext>
              </c:extLst>
            </c:dLbl>
            <c:dLbl>
              <c:idx val="13"/>
              <c:layout>
                <c:manualLayout>
                  <c:x val="5.1532054053472828E-3"/>
                  <c:y val="1.788169826064720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B5-476F-8374-04A5BE392527}"/>
                </c:ext>
              </c:extLst>
            </c:dLbl>
            <c:dLbl>
              <c:idx val="27"/>
              <c:delete val="1"/>
              <c:extLst>
                <c:ext xmlns:c15="http://schemas.microsoft.com/office/drawing/2012/chart" uri="{CE6537A1-D6FC-4f65-9D91-7224C49458BB}"/>
                <c:ext xmlns:c16="http://schemas.microsoft.com/office/drawing/2014/chart" uri="{C3380CC4-5D6E-409C-BE32-E72D297353CC}">
                  <c16:uniqueId val="{00000013-010B-44DA-8ABC-6D0F4E4ABDBA}"/>
                </c:ext>
              </c:extLst>
            </c:dLbl>
            <c:spPr>
              <a:noFill/>
              <a:ln>
                <a:noFill/>
              </a:ln>
              <a:effectLst/>
            </c:spPr>
            <c:txPr>
              <a:bodyPr/>
              <a:lstStyle/>
              <a:p>
                <a:pPr algn="ct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13</c:v>
                </c:pt>
                <c:pt idx="1">
                  <c:v>17</c:v>
                </c:pt>
                <c:pt idx="2">
                  <c:v>14</c:v>
                </c:pt>
                <c:pt idx="3">
                  <c:v>4</c:v>
                </c:pt>
                <c:pt idx="4">
                  <c:v>17</c:v>
                </c:pt>
                <c:pt idx="5">
                  <c:v>14</c:v>
                </c:pt>
                <c:pt idx="7">
                  <c:v>13</c:v>
                </c:pt>
                <c:pt idx="8">
                  <c:v>12</c:v>
                </c:pt>
                <c:pt idx="10">
                  <c:v>13</c:v>
                </c:pt>
                <c:pt idx="11">
                  <c:v>13</c:v>
                </c:pt>
                <c:pt idx="13">
                  <c:v>21</c:v>
                </c:pt>
                <c:pt idx="14">
                  <c:v>10</c:v>
                </c:pt>
                <c:pt idx="15">
                  <c:v>15</c:v>
                </c:pt>
                <c:pt idx="16">
                  <c:v>11</c:v>
                </c:pt>
                <c:pt idx="17">
                  <c:v>11</c:v>
                </c:pt>
                <c:pt idx="18">
                  <c:v>24</c:v>
                </c:pt>
                <c:pt idx="20">
                  <c:v>20</c:v>
                </c:pt>
                <c:pt idx="21">
                  <c:v>11</c:v>
                </c:pt>
                <c:pt idx="22">
                  <c:v>14</c:v>
                </c:pt>
                <c:pt idx="23">
                  <c:v>9</c:v>
                </c:pt>
              </c:numCache>
            </c:numRef>
          </c:val>
          <c:extLst>
            <c:ext xmlns:c16="http://schemas.microsoft.com/office/drawing/2014/chart" uri="{C3380CC4-5D6E-409C-BE32-E72D297353CC}">
              <c16:uniqueId val="{00000014-010B-44DA-8ABC-6D0F4E4ABDBA}"/>
            </c:ext>
          </c:extLst>
        </c:ser>
        <c:ser>
          <c:idx val="1"/>
          <c:order val="1"/>
          <c:spPr>
            <a:solidFill>
              <a:srgbClr val="AA5E51">
                <a:alpha val="66000"/>
              </a:srgbClr>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A-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7-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E-34A6-4E1B-92B9-C856DAF8D15B}"/>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32</c:v>
                </c:pt>
                <c:pt idx="1">
                  <c:v>35</c:v>
                </c:pt>
                <c:pt idx="2">
                  <c:v>33</c:v>
                </c:pt>
                <c:pt idx="3">
                  <c:v>28</c:v>
                </c:pt>
                <c:pt idx="4">
                  <c:v>15</c:v>
                </c:pt>
                <c:pt idx="5">
                  <c:v>41</c:v>
                </c:pt>
                <c:pt idx="7">
                  <c:v>33</c:v>
                </c:pt>
                <c:pt idx="8">
                  <c:v>46</c:v>
                </c:pt>
                <c:pt idx="10">
                  <c:v>37</c:v>
                </c:pt>
                <c:pt idx="11">
                  <c:v>30</c:v>
                </c:pt>
                <c:pt idx="13">
                  <c:v>5</c:v>
                </c:pt>
                <c:pt idx="14">
                  <c:v>46</c:v>
                </c:pt>
                <c:pt idx="15">
                  <c:v>39</c:v>
                </c:pt>
                <c:pt idx="16">
                  <c:v>31</c:v>
                </c:pt>
                <c:pt idx="17">
                  <c:v>24</c:v>
                </c:pt>
                <c:pt idx="18">
                  <c:v>11</c:v>
                </c:pt>
                <c:pt idx="20">
                  <c:v>47</c:v>
                </c:pt>
                <c:pt idx="21">
                  <c:v>36</c:v>
                </c:pt>
                <c:pt idx="22">
                  <c:v>25</c:v>
                </c:pt>
                <c:pt idx="23">
                  <c:v>23</c:v>
                </c:pt>
              </c:numCache>
            </c:numRef>
          </c:val>
          <c:extLst>
            <c:ext xmlns:c16="http://schemas.microsoft.com/office/drawing/2014/chart" uri="{C3380CC4-5D6E-409C-BE32-E72D297353CC}">
              <c16:uniqueId val="{00000001-34A6-4E1B-92B9-C856DAF8D15B}"/>
            </c:ext>
          </c:extLst>
        </c:ser>
        <c:ser>
          <c:idx val="2"/>
          <c:order val="2"/>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B-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9-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6-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D-34A6-4E1B-92B9-C856DAF8D15B}"/>
                </c:ext>
              </c:extLst>
            </c:dLbl>
            <c:spPr>
              <a:noFill/>
              <a:ln>
                <a:noFill/>
              </a:ln>
              <a:effectLst/>
            </c:spPr>
            <c:txPr>
              <a:bodyPr wrap="square" lIns="38100" tIns="19050" rIns="38100" bIns="19050" anchor="ctr">
                <a:spAutoFit/>
              </a:bodyPr>
              <a:lstStyle/>
              <a:p>
                <a:pPr>
                  <a:defRPr sz="1050" b="1">
                    <a:solidFill>
                      <a:srgbClr val="AA5E5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Feuil1!$D$4:$D$27</c:f>
              <c:numCache>
                <c:formatCode>General</c:formatCode>
                <c:ptCount val="24"/>
                <c:pt idx="0">
                  <c:v>45</c:v>
                </c:pt>
                <c:pt idx="1">
                  <c:v>52</c:v>
                </c:pt>
                <c:pt idx="2">
                  <c:v>47</c:v>
                </c:pt>
                <c:pt idx="3">
                  <c:v>32</c:v>
                </c:pt>
                <c:pt idx="4">
                  <c:v>32</c:v>
                </c:pt>
                <c:pt idx="5">
                  <c:v>55</c:v>
                </c:pt>
                <c:pt idx="7">
                  <c:v>46</c:v>
                </c:pt>
                <c:pt idx="8">
                  <c:v>58</c:v>
                </c:pt>
                <c:pt idx="10">
                  <c:v>50</c:v>
                </c:pt>
                <c:pt idx="11">
                  <c:v>43</c:v>
                </c:pt>
                <c:pt idx="13">
                  <c:v>26</c:v>
                </c:pt>
                <c:pt idx="14">
                  <c:v>56</c:v>
                </c:pt>
                <c:pt idx="15">
                  <c:v>54</c:v>
                </c:pt>
                <c:pt idx="16">
                  <c:v>42</c:v>
                </c:pt>
                <c:pt idx="17">
                  <c:v>35</c:v>
                </c:pt>
                <c:pt idx="18">
                  <c:v>35</c:v>
                </c:pt>
                <c:pt idx="20">
                  <c:v>67</c:v>
                </c:pt>
                <c:pt idx="21">
                  <c:v>47</c:v>
                </c:pt>
                <c:pt idx="22">
                  <c:v>39</c:v>
                </c:pt>
                <c:pt idx="23">
                  <c:v>32</c:v>
                </c:pt>
              </c:numCache>
            </c:numRef>
          </c:val>
          <c:extLst>
            <c:ext xmlns:c16="http://schemas.microsoft.com/office/drawing/2014/chart" uri="{C3380CC4-5D6E-409C-BE32-E72D297353CC}">
              <c16:uniqueId val="{00000002-34A6-4E1B-92B9-C856DAF8D15B}"/>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F874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87408"/>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18-24 ans </c:v>
                </c:pt>
                <c:pt idx="1">
                  <c:v>25-34 ans </c:v>
                </c:pt>
                <c:pt idx="2">
                  <c:v>35-49 ans </c:v>
                </c:pt>
                <c:pt idx="3">
                  <c:v>50-64 ans </c:v>
                </c:pt>
                <c:pt idx="4">
                  <c:v>65 ans et plus </c:v>
                </c:pt>
              </c:strCache>
            </c:strRef>
          </c:cat>
          <c:val>
            <c:numRef>
              <c:f>Feuil1!$B$2:$B$6</c:f>
              <c:numCache>
                <c:formatCode>General</c:formatCode>
                <c:ptCount val="5"/>
                <c:pt idx="0">
                  <c:v>64</c:v>
                </c:pt>
                <c:pt idx="1">
                  <c:v>76</c:v>
                </c:pt>
                <c:pt idx="2">
                  <c:v>65</c:v>
                </c:pt>
                <c:pt idx="3">
                  <c:v>69</c:v>
                </c:pt>
                <c:pt idx="4">
                  <c:v>67</c:v>
                </c:pt>
              </c:numCache>
            </c:numRef>
          </c:val>
          <c:extLst>
            <c:ext xmlns:c16="http://schemas.microsoft.com/office/drawing/2014/chart" uri="{C3380CC4-5D6E-409C-BE32-E72D297353CC}">
              <c16:uniqueId val="{00000000-CC0A-4022-BF45-A59FFDFEBDC7}"/>
            </c:ext>
          </c:extLst>
        </c:ser>
        <c:dLbls>
          <c:showLegendKey val="0"/>
          <c:showVal val="0"/>
          <c:showCatName val="0"/>
          <c:showSerName val="0"/>
          <c:showPercent val="0"/>
          <c:showBubbleSize val="0"/>
        </c:dLbls>
        <c:gapWidth val="106"/>
        <c:overlap val="-27"/>
        <c:axId val="1860458287"/>
        <c:axId val="1860456847"/>
      </c:barChart>
      <c:catAx>
        <c:axId val="18604582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bg1">
                    <a:lumMod val="65000"/>
                  </a:schemeClr>
                </a:solidFill>
                <a:latin typeface="Century Gothic" panose="020B0502020202020204" pitchFamily="34" charset="0"/>
                <a:ea typeface="+mn-ea"/>
                <a:cs typeface="+mn-cs"/>
              </a:defRPr>
            </a:pPr>
            <a:endParaRPr lang="fr-FR"/>
          </a:p>
        </c:txPr>
        <c:crossAx val="1860456847"/>
        <c:crosses val="autoZero"/>
        <c:auto val="1"/>
        <c:lblAlgn val="ctr"/>
        <c:lblOffset val="100"/>
        <c:noMultiLvlLbl val="0"/>
      </c:catAx>
      <c:valAx>
        <c:axId val="1860456847"/>
        <c:scaling>
          <c:orientation val="minMax"/>
          <c:max val="100"/>
        </c:scaling>
        <c:delete val="1"/>
        <c:axPos val="l"/>
        <c:numFmt formatCode="General" sourceLinked="1"/>
        <c:majorTickMark val="out"/>
        <c:minorTickMark val="none"/>
        <c:tickLblPos val="nextTo"/>
        <c:crossAx val="18604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5961392224746"/>
          <c:y val="0.18577352253283155"/>
          <c:w val="0.71227758022193477"/>
          <c:h val="0.80565488919090811"/>
        </c:manualLayout>
      </c:layout>
      <c:doughnutChart>
        <c:varyColors val="1"/>
        <c:ser>
          <c:idx val="0"/>
          <c:order val="0"/>
          <c:spPr>
            <a:solidFill>
              <a:srgbClr val="4F8828"/>
            </a:solidFill>
            <a:ln w="76200">
              <a:solidFill>
                <a:schemeClr val="bg1"/>
              </a:solidFill>
            </a:ln>
            <a:effectLst/>
          </c:spPr>
          <c:dPt>
            <c:idx val="0"/>
            <c:bubble3D val="0"/>
            <c:spPr>
              <a:pattFill prst="smCheck">
                <a:fgClr>
                  <a:srgbClr val="73879B"/>
                </a:fgClr>
                <a:bgClr>
                  <a:schemeClr val="bg1"/>
                </a:bgClr>
              </a:pattFill>
              <a:ln w="76200">
                <a:solidFill>
                  <a:schemeClr val="bg1"/>
                </a:solidFill>
              </a:ln>
              <a:effectLst/>
            </c:spPr>
            <c:extLst>
              <c:ext xmlns:c16="http://schemas.microsoft.com/office/drawing/2014/chart" uri="{C3380CC4-5D6E-409C-BE32-E72D297353CC}">
                <c16:uniqueId val="{00000001-FC8F-4C88-B8FE-913E361E4880}"/>
              </c:ext>
            </c:extLst>
          </c:dPt>
          <c:dPt>
            <c:idx val="1"/>
            <c:bubble3D val="0"/>
            <c:spPr>
              <a:pattFill prst="smCheck">
                <a:fgClr>
                  <a:srgbClr val="FFDC73"/>
                </a:fgClr>
                <a:bgClr>
                  <a:schemeClr val="bg1"/>
                </a:bgClr>
              </a:pattFill>
              <a:ln w="76200">
                <a:solidFill>
                  <a:schemeClr val="bg1"/>
                </a:solidFill>
              </a:ln>
              <a:effectLst/>
            </c:spPr>
            <c:extLst>
              <c:ext xmlns:c16="http://schemas.microsoft.com/office/drawing/2014/chart" uri="{C3380CC4-5D6E-409C-BE32-E72D297353CC}">
                <c16:uniqueId val="{00000003-FC8F-4C88-B8FE-913E361E4880}"/>
              </c:ext>
            </c:extLst>
          </c:dPt>
          <c:dPt>
            <c:idx val="2"/>
            <c:bubble3D val="0"/>
            <c:spPr>
              <a:pattFill prst="smCheck">
                <a:fgClr>
                  <a:srgbClr val="C00000"/>
                </a:fgClr>
                <a:bgClr>
                  <a:schemeClr val="bg1"/>
                </a:bgClr>
              </a:pattFill>
              <a:ln w="76200">
                <a:solidFill>
                  <a:schemeClr val="bg1"/>
                </a:solidFill>
              </a:ln>
              <a:effectLst/>
            </c:spPr>
            <c:extLst>
              <c:ext xmlns:c16="http://schemas.microsoft.com/office/drawing/2014/chart" uri="{C3380CC4-5D6E-409C-BE32-E72D297353CC}">
                <c16:uniqueId val="{00000005-FC8F-4C88-B8FE-913E361E4880}"/>
              </c:ext>
            </c:extLst>
          </c:dPt>
          <c:dPt>
            <c:idx val="3"/>
            <c:bubble3D val="0"/>
            <c:spPr>
              <a:pattFill prst="pct70">
                <a:fgClr>
                  <a:srgbClr val="8C8C8C"/>
                </a:fgClr>
                <a:bgClr>
                  <a:schemeClr val="bg1"/>
                </a:bgClr>
              </a:pattFill>
              <a:ln w="76200">
                <a:solidFill>
                  <a:schemeClr val="bg1"/>
                </a:solidFill>
              </a:ln>
              <a:effectLst/>
            </c:spPr>
            <c:extLst>
              <c:ext xmlns:c16="http://schemas.microsoft.com/office/drawing/2014/chart" uri="{C3380CC4-5D6E-409C-BE32-E72D297353CC}">
                <c16:uniqueId val="{00000007-FC8F-4C88-B8FE-913E361E4880}"/>
              </c:ext>
            </c:extLst>
          </c:dPt>
          <c:dLbls>
            <c:dLbl>
              <c:idx val="0"/>
              <c:layout>
                <c:manualLayout>
                  <c:x val="-9.1035935393732045E-2"/>
                  <c:y val="3.4518010203611019E-2"/>
                </c:manualLayout>
              </c:layout>
              <c:numFmt formatCode="0%;&quot;&quot;;&quot;&quot;" sourceLinked="0"/>
              <c:spPr>
                <a:noFill/>
                <a:ln>
                  <a:noFill/>
                </a:ln>
                <a:effectLst/>
              </c:spPr>
              <c:txPr>
                <a:bodyPr wrap="square" lIns="38100" tIns="19050" rIns="38100" bIns="19050" anchor="ctr">
                  <a:spAutoFit/>
                </a:bodyPr>
                <a:lstStyle/>
                <a:p>
                  <a:pPr>
                    <a:defRPr sz="1200" b="1" i="1">
                      <a:solidFill>
                        <a:srgbClr val="73879B"/>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C8F-4C88-B8FE-913E361E4880}"/>
                </c:ext>
              </c:extLst>
            </c:dLbl>
            <c:dLbl>
              <c:idx val="1"/>
              <c:layout>
                <c:manualLayout>
                  <c:x val="6.3269779378559043E-2"/>
                  <c:y val="-3.3514387397503252E-2"/>
                </c:manualLayout>
              </c:layout>
              <c:numFmt formatCode="0%;&quot;&quot;;&quot;&quot;" sourceLinked="0"/>
              <c:spPr>
                <a:noFill/>
                <a:ln>
                  <a:noFill/>
                </a:ln>
                <a:effectLst/>
              </c:spPr>
              <c:txPr>
                <a:bodyPr wrap="square" lIns="38100" tIns="19050" rIns="38100" bIns="19050" anchor="ctr">
                  <a:spAutoFit/>
                </a:bodyPr>
                <a:lstStyle/>
                <a:p>
                  <a:pPr>
                    <a:defRPr sz="1200" b="1" i="1">
                      <a:solidFill>
                        <a:srgbClr val="DEA9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C8F-4C88-B8FE-913E361E4880}"/>
                </c:ext>
              </c:extLst>
            </c:dLbl>
            <c:dLbl>
              <c:idx val="2"/>
              <c:layout>
                <c:manualLayout>
                  <c:x val="-1.7907964112900835E-3"/>
                  <c:y val="6.4762805527327133E-2"/>
                </c:manualLayout>
              </c:layout>
              <c:numFmt formatCode="0%;&quot;&quot;;&quot;&quot;" sourceLinked="0"/>
              <c:spPr>
                <a:noFill/>
                <a:ln>
                  <a:noFill/>
                </a:ln>
                <a:effectLst/>
              </c:spPr>
              <c:txPr>
                <a:bodyPr wrap="square" lIns="38100" tIns="19050" rIns="38100" bIns="19050" anchor="ctr">
                  <a:spAutoFit/>
                </a:bodyPr>
                <a:lstStyle/>
                <a:p>
                  <a:pPr>
                    <a:defRPr sz="1200" b="1" i="1">
                      <a:solidFill>
                        <a:srgbClr val="C000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FC8F-4C88-B8FE-913E361E4880}"/>
                </c:ext>
              </c:extLst>
            </c:dLbl>
            <c:dLbl>
              <c:idx val="3"/>
              <c:layout>
                <c:manualLayout>
                  <c:x val="1.3447918546553844E-3"/>
                  <c:y val="6.3981685064918206E-2"/>
                </c:manualLayout>
              </c:layout>
              <c:numFmt formatCode="0%;&quot;&quot;;&quot;&quot;" sourceLinked="0"/>
              <c:spPr>
                <a:noFill/>
                <a:ln>
                  <a:noFill/>
                </a:ln>
                <a:effectLst/>
              </c:spPr>
              <c:txPr>
                <a:bodyPr wrap="square" lIns="38100" tIns="19050" rIns="38100" bIns="19050" anchor="ctr">
                  <a:spAutoFit/>
                </a:bodyPr>
                <a:lstStyle/>
                <a:p>
                  <a:pPr>
                    <a:defRPr sz="1200" b="1" i="1">
                      <a:solidFill>
                        <a:srgbClr val="D9D9D9"/>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C8F-4C88-B8FE-913E361E4880}"/>
                </c:ext>
              </c:extLst>
            </c:dLbl>
            <c:numFmt formatCode="0%;&quot;&quot;;&quot;&quot;" sourceLinked="0"/>
            <c:spPr>
              <a:noFill/>
              <a:ln>
                <a:noFill/>
              </a:ln>
              <a:effectLst/>
            </c:spPr>
            <c:txPr>
              <a:bodyPr wrap="square" lIns="38100" tIns="19050" rIns="38100" bIns="19050" anchor="ctr">
                <a:spAutoFit/>
              </a:bodyPr>
              <a:lstStyle/>
              <a:p>
                <a:pPr>
                  <a:defRPr sz="1200" b="1" i="1">
                    <a:solidFill>
                      <a:schemeClr val="tx1"/>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Feuil1!$A$3:$A$8</c:f>
              <c:strCache>
                <c:ptCount val="2"/>
                <c:pt idx="0">
                  <c:v>Oui</c:v>
                </c:pt>
                <c:pt idx="1">
                  <c:v>Non</c:v>
                </c:pt>
              </c:strCache>
            </c:strRef>
          </c:cat>
          <c:val>
            <c:numRef>
              <c:f>Feuil1!$A$3:$A$7</c:f>
              <c:numCache>
                <c:formatCode>General</c:formatCode>
                <c:ptCount val="5"/>
                <c:pt idx="0">
                  <c:v>0</c:v>
                </c:pt>
                <c:pt idx="1">
                  <c:v>0</c:v>
                </c:pt>
              </c:numCache>
            </c:numRef>
          </c:val>
          <c:extLst>
            <c:ext xmlns:c16="http://schemas.microsoft.com/office/drawing/2014/chart" uri="{C3380CC4-5D6E-409C-BE32-E72D297353CC}">
              <c16:uniqueId val="{00000008-FC8F-4C88-B8FE-913E361E4880}"/>
            </c:ext>
          </c:extLst>
        </c:ser>
        <c:ser>
          <c:idx val="2"/>
          <c:order val="1"/>
          <c:dPt>
            <c:idx val="0"/>
            <c:bubble3D val="0"/>
            <c:spPr>
              <a:solidFill>
                <a:srgbClr val="4E6A1F"/>
              </a:solidFill>
            </c:spPr>
            <c:extLst>
              <c:ext xmlns:c16="http://schemas.microsoft.com/office/drawing/2014/chart" uri="{C3380CC4-5D6E-409C-BE32-E72D297353CC}">
                <c16:uniqueId val="{00000017-FC8F-4C88-B8FE-913E361E4880}"/>
              </c:ext>
            </c:extLst>
          </c:dPt>
          <c:dPt>
            <c:idx val="1"/>
            <c:bubble3D val="0"/>
            <c:spPr>
              <a:solidFill>
                <a:srgbClr val="F87408"/>
              </a:solidFill>
            </c:spPr>
            <c:extLst>
              <c:ext xmlns:c16="http://schemas.microsoft.com/office/drawing/2014/chart" uri="{C3380CC4-5D6E-409C-BE32-E72D297353CC}">
                <c16:uniqueId val="{00000019-FC8F-4C88-B8FE-913E361E4880}"/>
              </c:ext>
            </c:extLst>
          </c:dPt>
          <c:dPt>
            <c:idx val="2"/>
            <c:bubble3D val="0"/>
            <c:spPr>
              <a:solidFill>
                <a:srgbClr val="FFB8BF"/>
              </a:solidFill>
            </c:spPr>
            <c:extLst>
              <c:ext xmlns:c16="http://schemas.microsoft.com/office/drawing/2014/chart" uri="{C3380CC4-5D6E-409C-BE32-E72D297353CC}">
                <c16:uniqueId val="{0000001B-FC8F-4C88-B8FE-913E361E4880}"/>
              </c:ext>
            </c:extLst>
          </c:dPt>
          <c:dPt>
            <c:idx val="3"/>
            <c:bubble3D val="0"/>
            <c:spPr>
              <a:solidFill>
                <a:srgbClr val="FF717F"/>
              </a:solidFill>
              <a:ln>
                <a:noFill/>
              </a:ln>
            </c:spPr>
            <c:extLst>
              <c:ext xmlns:c16="http://schemas.microsoft.com/office/drawing/2014/chart" uri="{C3380CC4-5D6E-409C-BE32-E72D297353CC}">
                <c16:uniqueId val="{0000001D-FC8F-4C88-B8FE-913E361E4880}"/>
              </c:ext>
            </c:extLst>
          </c:dPt>
          <c:dPt>
            <c:idx val="4"/>
            <c:bubble3D val="0"/>
            <c:spPr>
              <a:solidFill>
                <a:schemeClr val="bg1">
                  <a:lumMod val="50000"/>
                </a:schemeClr>
              </a:solidFill>
            </c:spPr>
            <c:extLst>
              <c:ext xmlns:c16="http://schemas.microsoft.com/office/drawing/2014/chart" uri="{C3380CC4-5D6E-409C-BE32-E72D297353CC}">
                <c16:uniqueId val="{0000001F-FC8F-4C88-B8FE-913E361E4880}"/>
              </c:ext>
            </c:extLst>
          </c:dPt>
          <c:dPt>
            <c:idx val="5"/>
            <c:bubble3D val="0"/>
            <c:spPr>
              <a:noFill/>
            </c:spPr>
            <c:extLst>
              <c:ext xmlns:c16="http://schemas.microsoft.com/office/drawing/2014/chart" uri="{C3380CC4-5D6E-409C-BE32-E72D297353CC}">
                <c16:uniqueId val="{00000021-FC8F-4C88-B8FE-913E361E4880}"/>
              </c:ext>
            </c:extLst>
          </c:dPt>
          <c:dLbls>
            <c:dLbl>
              <c:idx val="0"/>
              <c:layout>
                <c:manualLayout>
                  <c:x val="-0.18153086023337958"/>
                  <c:y val="-4.2877101214662247E-2"/>
                </c:manualLayout>
              </c:layout>
              <c:tx>
                <c:rich>
                  <a:bodyPr wrap="square" lIns="38100" tIns="19050" rIns="38100" bIns="19050" anchor="ctr">
                    <a:noAutofit/>
                  </a:bodyPr>
                  <a:lstStyle/>
                  <a:p>
                    <a:pPr>
                      <a:defRPr sz="1200" b="1">
                        <a:solidFill>
                          <a:srgbClr val="4E6A1F"/>
                        </a:solidFill>
                        <a:latin typeface="Century Gothic" panose="020B0502020202020204" pitchFamily="34" charset="0"/>
                      </a:defRPr>
                    </a:pPr>
                    <a:fld id="{CC83E564-F57F-493F-84F2-04CA389483A5}" type="CATEGORYNAME">
                      <a:rPr lang="en-US" sz="1200">
                        <a:solidFill>
                          <a:srgbClr val="4E6A1F"/>
                        </a:solidFill>
                        <a:latin typeface="Century Gothic" panose="020B0502020202020204" pitchFamily="34" charset="0"/>
                      </a:rPr>
                      <a:pPr>
                        <a:defRPr sz="1200" b="1">
                          <a:solidFill>
                            <a:srgbClr val="4E6A1F"/>
                          </a:solidFill>
                          <a:latin typeface="Century Gothic" panose="020B0502020202020204" pitchFamily="34" charset="0"/>
                        </a:defRPr>
                      </a:pPr>
                      <a:t>[NOM DE CATÉGORIE]</a:t>
                    </a:fld>
                    <a:r>
                      <a:rPr lang="en-US" sz="1200" baseline="0" dirty="0">
                        <a:solidFill>
                          <a:srgbClr val="4E6A1F"/>
                        </a:solidFill>
                        <a:latin typeface="Century Gothic" panose="020B0502020202020204" pitchFamily="34" charset="0"/>
                      </a:rPr>
                      <a:t>
</a:t>
                    </a:r>
                    <a:fld id="{CB8436DB-85F6-496B-92B6-A94793894A02}" type="VALUE">
                      <a:rPr lang="en-US" sz="1200" baseline="0">
                        <a:solidFill>
                          <a:srgbClr val="4E6A1F"/>
                        </a:solidFill>
                        <a:latin typeface="Century Gothic" panose="020B0502020202020204" pitchFamily="34" charset="0"/>
                      </a:rPr>
                      <a:pPr>
                        <a:defRPr sz="1200" b="1">
                          <a:solidFill>
                            <a:srgbClr val="4E6A1F"/>
                          </a:solidFill>
                          <a:latin typeface="Century Gothic" panose="020B0502020202020204" pitchFamily="34" charset="0"/>
                        </a:defRPr>
                      </a:pPr>
                      <a:t>[VALEUR]</a:t>
                    </a:fld>
                    <a:endParaRPr lang="en-US" sz="1200" baseline="0" dirty="0">
                      <a:solidFill>
                        <a:srgbClr val="4E6A1F"/>
                      </a:solidFill>
                      <a:latin typeface="Century Gothic" panose="020B0502020202020204" pitchFamily="34" charset="0"/>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552249341478637"/>
                      <c:h val="0.13255699508597149"/>
                    </c:manualLayout>
                  </c15:layout>
                  <c15:dlblFieldTable/>
                  <c15:showDataLabelsRange val="0"/>
                </c:ext>
                <c:ext xmlns:c16="http://schemas.microsoft.com/office/drawing/2014/chart" uri="{C3380CC4-5D6E-409C-BE32-E72D297353CC}">
                  <c16:uniqueId val="{00000017-FC8F-4C88-B8FE-913E361E4880}"/>
                </c:ext>
              </c:extLst>
            </c:dLbl>
            <c:dLbl>
              <c:idx val="1"/>
              <c:layout>
                <c:manualLayout>
                  <c:x val="6.1996620367167882E-2"/>
                  <c:y val="-7.6379488850885829E-2"/>
                </c:manualLayout>
              </c:layout>
              <c:tx>
                <c:rich>
                  <a:bodyPr wrap="square" lIns="38100" tIns="19050" rIns="38100" bIns="19050" anchor="ctr">
                    <a:spAutoFit/>
                  </a:bodyPr>
                  <a:lstStyle/>
                  <a:p>
                    <a:pPr>
                      <a:defRPr sz="1200" b="1">
                        <a:solidFill>
                          <a:srgbClr val="F87408"/>
                        </a:solidFill>
                        <a:latin typeface="Century Gothic" panose="020B0502020202020204" pitchFamily="34" charset="0"/>
                      </a:defRPr>
                    </a:pPr>
                    <a:fld id="{22C5ACCA-4D18-46B8-AB89-D4CA9B776439}" type="CATEGORYNAME">
                      <a:rPr lang="en-US" sz="1200">
                        <a:solidFill>
                          <a:srgbClr val="F87408"/>
                        </a:solidFill>
                        <a:latin typeface="Century Gothic" panose="020B0502020202020204" pitchFamily="34" charset="0"/>
                      </a:rPr>
                      <a:pPr>
                        <a:defRPr sz="1200" b="1">
                          <a:solidFill>
                            <a:srgbClr val="F87408"/>
                          </a:solidFill>
                          <a:latin typeface="Century Gothic" panose="020B0502020202020204" pitchFamily="34" charset="0"/>
                        </a:defRPr>
                      </a:pPr>
                      <a:t>[NOM DE CATÉGORIE]</a:t>
                    </a:fld>
                    <a:r>
                      <a:rPr lang="en-US" sz="1200" baseline="0" dirty="0">
                        <a:solidFill>
                          <a:srgbClr val="F87408"/>
                        </a:solidFill>
                        <a:latin typeface="Century Gothic" panose="020B0502020202020204" pitchFamily="34" charset="0"/>
                      </a:rPr>
                      <a:t>
</a:t>
                    </a:r>
                    <a:fld id="{85954CE6-C29D-4F59-B276-DB39CE79B956}" type="VALUE">
                      <a:rPr lang="en-US" sz="1200" baseline="0">
                        <a:solidFill>
                          <a:srgbClr val="F87408"/>
                        </a:solidFill>
                        <a:latin typeface="Century Gothic" panose="020B0502020202020204" pitchFamily="34" charset="0"/>
                      </a:rPr>
                      <a:pPr>
                        <a:defRPr sz="1200" b="1">
                          <a:solidFill>
                            <a:srgbClr val="F87408"/>
                          </a:solidFill>
                          <a:latin typeface="Century Gothic" panose="020B0502020202020204" pitchFamily="34" charset="0"/>
                        </a:defRPr>
                      </a:pPr>
                      <a:t>[VALEUR]</a:t>
                    </a:fld>
                    <a:endParaRPr lang="en-US" sz="1200" baseline="0" dirty="0">
                      <a:solidFill>
                        <a:srgbClr val="F87408"/>
                      </a:solidFill>
                      <a:latin typeface="Century Gothic" panose="020B0502020202020204" pitchFamily="34" charset="0"/>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8295307838850292"/>
                      <c:h val="0.20163782262046401"/>
                    </c:manualLayout>
                  </c15:layout>
                  <c15:dlblFieldTable/>
                  <c15:showDataLabelsRange val="0"/>
                </c:ext>
                <c:ext xmlns:c16="http://schemas.microsoft.com/office/drawing/2014/chart" uri="{C3380CC4-5D6E-409C-BE32-E72D297353CC}">
                  <c16:uniqueId val="{00000019-FC8F-4C88-B8FE-913E361E4880}"/>
                </c:ext>
              </c:extLst>
            </c:dLbl>
            <c:dLbl>
              <c:idx val="2"/>
              <c:delete val="1"/>
              <c:extLst>
                <c:ext xmlns:c15="http://schemas.microsoft.com/office/drawing/2012/chart" uri="{CE6537A1-D6FC-4f65-9D91-7224C49458BB}"/>
                <c:ext xmlns:c16="http://schemas.microsoft.com/office/drawing/2014/chart" uri="{C3380CC4-5D6E-409C-BE32-E72D297353CC}">
                  <c16:uniqueId val="{0000001B-FC8F-4C88-B8FE-913E361E4880}"/>
                </c:ext>
              </c:extLst>
            </c:dLbl>
            <c:dLbl>
              <c:idx val="3"/>
              <c:delete val="1"/>
              <c:extLst>
                <c:ext xmlns:c15="http://schemas.microsoft.com/office/drawing/2012/chart" uri="{CE6537A1-D6FC-4f65-9D91-7224C49458BB}">
                  <c15:layout>
                    <c:manualLayout>
                      <c:w val="0.15034479267023343"/>
                      <c:h val="0.17500068262899646"/>
                    </c:manualLayout>
                  </c15:layout>
                </c:ext>
                <c:ext xmlns:c16="http://schemas.microsoft.com/office/drawing/2014/chart" uri="{C3380CC4-5D6E-409C-BE32-E72D297353CC}">
                  <c16:uniqueId val="{0000001D-FC8F-4C88-B8FE-913E361E4880}"/>
                </c:ext>
              </c:extLst>
            </c:dLbl>
            <c:dLbl>
              <c:idx val="4"/>
              <c:delete val="1"/>
              <c:extLst>
                <c:ext xmlns:c15="http://schemas.microsoft.com/office/drawing/2012/chart" uri="{CE6537A1-D6FC-4f65-9D91-7224C49458BB}">
                  <c15:layout>
                    <c:manualLayout>
                      <c:w val="0.17407681104311204"/>
                      <c:h val="0.1103718041006089"/>
                    </c:manualLayout>
                  </c15:layout>
                </c:ext>
                <c:ext xmlns:c16="http://schemas.microsoft.com/office/drawing/2014/chart" uri="{C3380CC4-5D6E-409C-BE32-E72D297353CC}">
                  <c16:uniqueId val="{0000001F-FC8F-4C88-B8FE-913E361E4880}"/>
                </c:ext>
              </c:extLst>
            </c:dLbl>
            <c:dLbl>
              <c:idx val="5"/>
              <c:delete val="1"/>
              <c:extLst>
                <c:ext xmlns:c15="http://schemas.microsoft.com/office/drawing/2012/chart" uri="{CE6537A1-D6FC-4f65-9D91-7224C49458BB}"/>
                <c:ext xmlns:c16="http://schemas.microsoft.com/office/drawing/2014/chart" uri="{C3380CC4-5D6E-409C-BE32-E72D297353CC}">
                  <c16:uniqueId val="{00000021-FC8F-4C88-B8FE-913E361E4880}"/>
                </c:ext>
              </c:extLst>
            </c:dLbl>
            <c:spPr>
              <a:noFill/>
              <a:ln>
                <a:noFill/>
              </a:ln>
              <a:effectLst/>
            </c:spPr>
            <c:txPr>
              <a:bodyPr wrap="square" lIns="38100" tIns="19050" rIns="38100" bIns="19050" anchor="ctr">
                <a:spAutoFit/>
              </a:bodyPr>
              <a:lstStyle/>
              <a:p>
                <a:pPr>
                  <a:defRPr sz="1100" b="1">
                    <a:latin typeface="Century Gothic" panose="020B0502020202020204" pitchFamily="34" charset="0"/>
                  </a:defRPr>
                </a:pPr>
                <a:endParaRPr lang="fr-FR"/>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Feuil1!$A$3:$A$8</c:f>
              <c:strCache>
                <c:ptCount val="2"/>
                <c:pt idx="0">
                  <c:v>Oui</c:v>
                </c:pt>
                <c:pt idx="1">
                  <c:v>Non</c:v>
                </c:pt>
              </c:strCache>
            </c:strRef>
          </c:cat>
          <c:val>
            <c:numRef>
              <c:f>Feuil1!$C$3:$C$8</c:f>
              <c:numCache>
                <c:formatCode>General</c:formatCode>
                <c:ptCount val="6"/>
                <c:pt idx="0">
                  <c:v>32</c:v>
                </c:pt>
                <c:pt idx="1">
                  <c:v>68</c:v>
                </c:pt>
                <c:pt idx="5">
                  <c:v>100</c:v>
                </c:pt>
              </c:numCache>
            </c:numRef>
          </c:val>
          <c:extLst>
            <c:ext xmlns:c16="http://schemas.microsoft.com/office/drawing/2014/chart" uri="{C3380CC4-5D6E-409C-BE32-E72D297353CC}">
              <c16:uniqueId val="{00000022-FC8F-4C88-B8FE-913E361E4880}"/>
            </c:ext>
          </c:extLst>
        </c:ser>
        <c:dLbls>
          <c:showLegendKey val="0"/>
          <c:showVal val="0"/>
          <c:showCatName val="0"/>
          <c:showSerName val="0"/>
          <c:showPercent val="0"/>
          <c:showBubbleSize val="0"/>
          <c:showLeaderLines val="0"/>
        </c:dLbls>
        <c:firstSliceAng val="270"/>
        <c:holeSize val="44"/>
      </c:doughnutChart>
      <c:spPr>
        <a:noFill/>
        <a:ln w="25389">
          <a:noFill/>
        </a:ln>
      </c:spPr>
    </c:plotArea>
    <c:plotVisOnly val="1"/>
    <c:dispBlanksAs val="zero"/>
    <c:showDLblsOverMax val="0"/>
  </c:chart>
  <c:spPr>
    <a:noFill/>
  </c:spPr>
  <c:txPr>
    <a:bodyPr/>
    <a:lstStyle/>
    <a:p>
      <a:pPr>
        <a:defRPr sz="1798"/>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clustered"/>
        <c:varyColors val="0"/>
        <c:ser>
          <c:idx val="0"/>
          <c:order val="0"/>
          <c:spPr>
            <a:solidFill>
              <a:srgbClr val="F87408"/>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dLbls>
            <c:dLbl>
              <c:idx val="0"/>
              <c:tx>
                <c:rich>
                  <a:bodyPr/>
                  <a:lstStyle/>
                  <a:p>
                    <a:fld id="{DC949A00-A86F-45D1-90AF-F40F95EAE1FB}" type="VALUE">
                      <a:rPr lang="en-US" sz="1100">
                        <a:solidFill>
                          <a:srgbClr val="4E6A1F"/>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0B-44DA-8ABC-6D0F4E4ABDBA}"/>
                </c:ext>
              </c:extLst>
            </c:dLbl>
            <c:dLbl>
              <c:idx val="6"/>
              <c:delete val="1"/>
              <c:extLst>
                <c:ext xmlns:c15="http://schemas.microsoft.com/office/drawing/2012/chart" uri="{CE6537A1-D6FC-4f65-9D91-7224C49458BB}"/>
                <c:ext xmlns:c16="http://schemas.microsoft.com/office/drawing/2014/chart" uri="{C3380CC4-5D6E-409C-BE32-E72D297353CC}">
                  <c16:uniqueId val="{00000005-010B-44DA-8ABC-6D0F4E4ABDBA}"/>
                </c:ext>
              </c:extLst>
            </c:dLbl>
            <c:dLbl>
              <c:idx val="9"/>
              <c:delete val="1"/>
              <c:extLst>
                <c:ext xmlns:c15="http://schemas.microsoft.com/office/drawing/2012/chart" uri="{CE6537A1-D6FC-4f65-9D91-7224C49458BB}"/>
                <c:ext xmlns:c16="http://schemas.microsoft.com/office/drawing/2014/chart" uri="{C3380CC4-5D6E-409C-BE32-E72D297353CC}">
                  <c16:uniqueId val="{00000006-010B-44DA-8ABC-6D0F4E4ABDBA}"/>
                </c:ext>
              </c:extLst>
            </c:dLbl>
            <c:dLbl>
              <c:idx val="12"/>
              <c:delete val="1"/>
              <c:extLst>
                <c:ext xmlns:c15="http://schemas.microsoft.com/office/drawing/2012/chart" uri="{CE6537A1-D6FC-4f65-9D91-7224C49458BB}"/>
                <c:ext xmlns:c16="http://schemas.microsoft.com/office/drawing/2014/chart" uri="{C3380CC4-5D6E-409C-BE32-E72D297353CC}">
                  <c16:uniqueId val="{00000008-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0-C760-44BC-BD6D-0C12287AD301}"/>
                </c:ext>
              </c:extLst>
            </c:dLbl>
            <c:dLbl>
              <c:idx val="27"/>
              <c:delete val="1"/>
              <c:extLst>
                <c:ext xmlns:c15="http://schemas.microsoft.com/office/drawing/2012/chart" uri="{CE6537A1-D6FC-4f65-9D91-7224C49458BB}"/>
                <c:ext xmlns:c16="http://schemas.microsoft.com/office/drawing/2014/chart" uri="{C3380CC4-5D6E-409C-BE32-E72D297353CC}">
                  <c16:uniqueId val="{00000013-010B-44DA-8ABC-6D0F4E4ABDBA}"/>
                </c:ext>
              </c:extLst>
            </c:dLbl>
            <c:spPr>
              <a:noFill/>
              <a:ln>
                <a:noFill/>
              </a:ln>
              <a:effectLst/>
            </c:spPr>
            <c:txPr>
              <a:bodyPr/>
              <a:lstStyle/>
              <a:p>
                <a:pPr algn="ctr">
                  <a:defRPr sz="1100" b="1">
                    <a:solidFill>
                      <a:srgbClr val="F87408"/>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69</c:v>
                </c:pt>
                <c:pt idx="1">
                  <c:v>76</c:v>
                </c:pt>
                <c:pt idx="2">
                  <c:v>65</c:v>
                </c:pt>
                <c:pt idx="3">
                  <c:v>42</c:v>
                </c:pt>
                <c:pt idx="4">
                  <c:v>71</c:v>
                </c:pt>
                <c:pt idx="5">
                  <c:v>64</c:v>
                </c:pt>
                <c:pt idx="7">
                  <c:v>68</c:v>
                </c:pt>
                <c:pt idx="8">
                  <c:v>96</c:v>
                </c:pt>
                <c:pt idx="10">
                  <c:v>67</c:v>
                </c:pt>
                <c:pt idx="11">
                  <c:v>70</c:v>
                </c:pt>
                <c:pt idx="13">
                  <c:v>73</c:v>
                </c:pt>
                <c:pt idx="14">
                  <c:v>73</c:v>
                </c:pt>
                <c:pt idx="15">
                  <c:v>73</c:v>
                </c:pt>
                <c:pt idx="16">
                  <c:v>65</c:v>
                </c:pt>
                <c:pt idx="17">
                  <c:v>57</c:v>
                </c:pt>
                <c:pt idx="18">
                  <c:v>72</c:v>
                </c:pt>
                <c:pt idx="20">
                  <c:v>81</c:v>
                </c:pt>
                <c:pt idx="21">
                  <c:v>71</c:v>
                </c:pt>
                <c:pt idx="22">
                  <c:v>61</c:v>
                </c:pt>
                <c:pt idx="23">
                  <c:v>48</c:v>
                </c:pt>
              </c:numCache>
            </c:numRef>
          </c:val>
          <c:extLst>
            <c:ext xmlns:c16="http://schemas.microsoft.com/office/drawing/2014/chart" uri="{C3380CC4-5D6E-409C-BE32-E72D297353CC}">
              <c16:uniqueId val="{00000014-010B-44DA-8ABC-6D0F4E4ABDBA}"/>
            </c:ext>
          </c:extLst>
        </c:ser>
        <c:dLbls>
          <c:showLegendKey val="0"/>
          <c:showVal val="0"/>
          <c:showCatName val="0"/>
          <c:showSerName val="0"/>
          <c:showPercent val="0"/>
          <c:showBubbleSize val="0"/>
        </c:dLbls>
        <c:gapWidth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clustered"/>
        <c:varyColors val="0"/>
        <c:ser>
          <c:idx val="0"/>
          <c:order val="0"/>
          <c:spPr>
            <a:solidFill>
              <a:srgbClr val="F87408"/>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dLbls>
            <c:dLbl>
              <c:idx val="0"/>
              <c:tx>
                <c:rich>
                  <a:bodyPr/>
                  <a:lstStyle/>
                  <a:p>
                    <a:fld id="{DC949A00-A86F-45D1-90AF-F40F95EAE1FB}" type="VALUE">
                      <a:rPr lang="en-US" sz="1100">
                        <a:solidFill>
                          <a:srgbClr val="F87408"/>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E3-46E5-812F-D255F4E9F7A0}"/>
                </c:ext>
              </c:extLst>
            </c:dLbl>
            <c:dLbl>
              <c:idx val="5"/>
              <c:delete val="1"/>
              <c:extLst>
                <c:ext xmlns:c15="http://schemas.microsoft.com/office/drawing/2012/chart" uri="{CE6537A1-D6FC-4f65-9D91-7224C49458BB}"/>
                <c:ext xmlns:c16="http://schemas.microsoft.com/office/drawing/2014/chart" uri="{C3380CC4-5D6E-409C-BE32-E72D297353CC}">
                  <c16:uniqueId val="{00000005-45E3-46E5-812F-D255F4E9F7A0}"/>
                </c:ext>
              </c:extLst>
            </c:dLbl>
            <c:dLbl>
              <c:idx val="7"/>
              <c:layout>
                <c:manualLayout>
                  <c:x val="-2.6711643184608373E-3"/>
                  <c:y val="4.4043601901621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79-4BE0-A795-4068F3864581}"/>
                </c:ext>
              </c:extLst>
            </c:dLbl>
            <c:dLbl>
              <c:idx val="8"/>
              <c:delete val="1"/>
              <c:extLst>
                <c:ext xmlns:c15="http://schemas.microsoft.com/office/drawing/2012/chart" uri="{CE6537A1-D6FC-4f65-9D91-7224C49458BB}"/>
                <c:ext xmlns:c16="http://schemas.microsoft.com/office/drawing/2014/chart" uri="{C3380CC4-5D6E-409C-BE32-E72D297353CC}">
                  <c16:uniqueId val="{00000000-F4A7-4C24-98E5-DAFE24DC5798}"/>
                </c:ext>
              </c:extLst>
            </c:dLbl>
            <c:dLbl>
              <c:idx val="11"/>
              <c:delete val="1"/>
              <c:extLst>
                <c:ext xmlns:c15="http://schemas.microsoft.com/office/drawing/2012/chart" uri="{CE6537A1-D6FC-4f65-9D91-7224C49458BB}"/>
                <c:ext xmlns:c16="http://schemas.microsoft.com/office/drawing/2014/chart" uri="{C3380CC4-5D6E-409C-BE32-E72D297353CC}">
                  <c16:uniqueId val="{00000001-F4A7-4C24-98E5-DAFE24DC5798}"/>
                </c:ext>
              </c:extLst>
            </c:dLbl>
            <c:dLbl>
              <c:idx val="14"/>
              <c:delete val="1"/>
              <c:extLst>
                <c:ext xmlns:c15="http://schemas.microsoft.com/office/drawing/2012/chart" uri="{CE6537A1-D6FC-4f65-9D91-7224C49458BB}"/>
                <c:ext xmlns:c16="http://schemas.microsoft.com/office/drawing/2014/chart" uri="{C3380CC4-5D6E-409C-BE32-E72D297353CC}">
                  <c16:uniqueId val="{00000002-F4A7-4C24-98E5-DAFE24DC5798}"/>
                </c:ext>
              </c:extLst>
            </c:dLbl>
            <c:dLbl>
              <c:idx val="18"/>
              <c:delete val="1"/>
              <c:extLst>
                <c:ext xmlns:c15="http://schemas.microsoft.com/office/drawing/2012/chart" uri="{CE6537A1-D6FC-4f65-9D91-7224C49458BB}"/>
                <c:ext xmlns:c16="http://schemas.microsoft.com/office/drawing/2014/chart" uri="{C3380CC4-5D6E-409C-BE32-E72D297353CC}">
                  <c16:uniqueId val="{00000003-F4A7-4C24-98E5-DAFE24DC5798}"/>
                </c:ext>
              </c:extLst>
            </c:dLbl>
            <c:dLbl>
              <c:idx val="24"/>
              <c:delete val="1"/>
              <c:extLst>
                <c:ext xmlns:c15="http://schemas.microsoft.com/office/drawing/2012/chart" uri="{CE6537A1-D6FC-4f65-9D91-7224C49458BB}"/>
                <c:ext xmlns:c16="http://schemas.microsoft.com/office/drawing/2014/chart" uri="{C3380CC4-5D6E-409C-BE32-E72D297353CC}">
                  <c16:uniqueId val="{00000011-45E3-46E5-812F-D255F4E9F7A0}"/>
                </c:ext>
              </c:extLst>
            </c:dLbl>
            <c:dLbl>
              <c:idx val="27"/>
              <c:delete val="1"/>
              <c:extLst>
                <c:ext xmlns:c15="http://schemas.microsoft.com/office/drawing/2012/chart" uri="{CE6537A1-D6FC-4f65-9D91-7224C49458BB}"/>
                <c:ext xmlns:c16="http://schemas.microsoft.com/office/drawing/2014/chart" uri="{C3380CC4-5D6E-409C-BE32-E72D297353CC}">
                  <c16:uniqueId val="{00000014-45E3-46E5-812F-D255F4E9F7A0}"/>
                </c:ext>
              </c:extLst>
            </c:dLbl>
            <c:spPr>
              <a:noFill/>
              <a:ln>
                <a:noFill/>
              </a:ln>
              <a:effectLst/>
            </c:spPr>
            <c:txPr>
              <a:bodyPr/>
              <a:lstStyle/>
              <a:p>
                <a:pPr algn="ctr">
                  <a:defRPr sz="1100" b="1">
                    <a:solidFill>
                      <a:srgbClr val="F87408"/>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70</c:v>
                </c:pt>
                <c:pt idx="1">
                  <c:v>70</c:v>
                </c:pt>
                <c:pt idx="2">
                  <c:v>65</c:v>
                </c:pt>
                <c:pt idx="3">
                  <c:v>67</c:v>
                </c:pt>
                <c:pt idx="4">
                  <c:v>66</c:v>
                </c:pt>
                <c:pt idx="6">
                  <c:v>66</c:v>
                </c:pt>
                <c:pt idx="7">
                  <c:v>67</c:v>
                </c:pt>
                <c:pt idx="9">
                  <c:v>69</c:v>
                </c:pt>
                <c:pt idx="10">
                  <c:v>63</c:v>
                </c:pt>
                <c:pt idx="12">
                  <c:v>70</c:v>
                </c:pt>
                <c:pt idx="13">
                  <c:v>60</c:v>
                </c:pt>
                <c:pt idx="15">
                  <c:v>89</c:v>
                </c:pt>
                <c:pt idx="16">
                  <c:v>69</c:v>
                </c:pt>
                <c:pt idx="17">
                  <c:v>66</c:v>
                </c:pt>
                <c:pt idx="19">
                  <c:v>86</c:v>
                </c:pt>
                <c:pt idx="20">
                  <c:v>69</c:v>
                </c:pt>
                <c:pt idx="21">
                  <c:v>63</c:v>
                </c:pt>
              </c:numCache>
            </c:numRef>
          </c:val>
          <c:extLst>
            <c:ext xmlns:c16="http://schemas.microsoft.com/office/drawing/2014/chart" uri="{C3380CC4-5D6E-409C-BE32-E72D297353CC}">
              <c16:uniqueId val="{00000015-45E3-46E5-812F-D255F4E9F7A0}"/>
            </c:ext>
          </c:extLst>
        </c:ser>
        <c:dLbls>
          <c:showLegendKey val="0"/>
          <c:showVal val="0"/>
          <c:showCatName val="0"/>
          <c:showSerName val="0"/>
          <c:showPercent val="0"/>
          <c:showBubbleSize val="0"/>
        </c:dLbls>
        <c:gapWidth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63259362286868E-2"/>
          <c:y val="6.6420282797190464E-2"/>
          <c:w val="0.9200720210021206"/>
          <c:h val="0.8483665828507172"/>
        </c:manualLayout>
      </c:layout>
      <c:barChart>
        <c:barDir val="col"/>
        <c:grouping val="clustered"/>
        <c:varyColors val="0"/>
        <c:ser>
          <c:idx val="0"/>
          <c:order val="0"/>
          <c:tx>
            <c:strRef>
              <c:f>Feuil1!$B$1</c:f>
              <c:strCache>
                <c:ptCount val="1"/>
                <c:pt idx="0">
                  <c:v>Série 1</c:v>
                </c:pt>
              </c:strCache>
            </c:strRef>
          </c:tx>
          <c:spPr>
            <a:solidFill>
              <a:srgbClr val="B61D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18-24 ans</c:v>
                </c:pt>
                <c:pt idx="1">
                  <c:v>25-34 ans</c:v>
                </c:pt>
                <c:pt idx="2">
                  <c:v>Plus de 35 ans</c:v>
                </c:pt>
                <c:pt idx="4">
                  <c:v>Très féministe</c:v>
                </c:pt>
                <c:pt idx="5">
                  <c:v>Plutôt féministe</c:v>
                </c:pt>
                <c:pt idx="6">
                  <c:v>Pas féministe</c:v>
                </c:pt>
              </c:strCache>
            </c:strRef>
          </c:cat>
          <c:val>
            <c:numRef>
              <c:f>Feuil1!$B$2:$B$8</c:f>
              <c:numCache>
                <c:formatCode>General</c:formatCode>
                <c:ptCount val="7"/>
                <c:pt idx="0">
                  <c:v>54</c:v>
                </c:pt>
                <c:pt idx="1">
                  <c:v>49</c:v>
                </c:pt>
                <c:pt idx="2">
                  <c:v>45</c:v>
                </c:pt>
                <c:pt idx="4">
                  <c:v>67</c:v>
                </c:pt>
                <c:pt idx="5">
                  <c:v>51</c:v>
                </c:pt>
                <c:pt idx="6">
                  <c:v>32</c:v>
                </c:pt>
              </c:numCache>
            </c:numRef>
          </c:val>
          <c:extLst>
            <c:ext xmlns:c16="http://schemas.microsoft.com/office/drawing/2014/chart" uri="{C3380CC4-5D6E-409C-BE32-E72D297353CC}">
              <c16:uniqueId val="{00000000-2D63-4F29-8CAD-16579901243F}"/>
            </c:ext>
          </c:extLst>
        </c:ser>
        <c:dLbls>
          <c:showLegendKey val="0"/>
          <c:showVal val="0"/>
          <c:showCatName val="0"/>
          <c:showSerName val="0"/>
          <c:showPercent val="0"/>
          <c:showBubbleSize val="0"/>
        </c:dLbls>
        <c:gapWidth val="106"/>
        <c:overlap val="-27"/>
        <c:axId val="1860458287"/>
        <c:axId val="1860456847"/>
      </c:barChart>
      <c:catAx>
        <c:axId val="18604582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bg1">
                    <a:lumMod val="65000"/>
                  </a:schemeClr>
                </a:solidFill>
                <a:latin typeface="Century Gothic" panose="020B0502020202020204" pitchFamily="34" charset="0"/>
                <a:ea typeface="+mn-ea"/>
                <a:cs typeface="+mn-cs"/>
              </a:defRPr>
            </a:pPr>
            <a:endParaRPr lang="fr-FR"/>
          </a:p>
        </c:txPr>
        <c:crossAx val="1860456847"/>
        <c:crosses val="autoZero"/>
        <c:auto val="1"/>
        <c:lblAlgn val="ctr"/>
        <c:lblOffset val="100"/>
        <c:noMultiLvlLbl val="0"/>
      </c:catAx>
      <c:valAx>
        <c:axId val="1860456847"/>
        <c:scaling>
          <c:orientation val="minMax"/>
        </c:scaling>
        <c:delete val="1"/>
        <c:axPos val="l"/>
        <c:numFmt formatCode="General" sourceLinked="1"/>
        <c:majorTickMark val="none"/>
        <c:minorTickMark val="none"/>
        <c:tickLblPos val="nextTo"/>
        <c:crossAx val="18604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clustered"/>
        <c:varyColors val="0"/>
        <c:ser>
          <c:idx val="0"/>
          <c:order val="0"/>
          <c:spPr>
            <a:solidFill>
              <a:srgbClr val="F87408"/>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dLbls>
            <c:dLbl>
              <c:idx val="0"/>
              <c:layout>
                <c:manualLayout>
                  <c:x val="-5.1532054053472828E-3"/>
                  <c:y val="-9.1074681238615661E-8"/>
                </c:manualLayout>
              </c:layout>
              <c:tx>
                <c:rich>
                  <a:bodyPr/>
                  <a:lstStyle/>
                  <a:p>
                    <a:fld id="{DC949A00-A86F-45D1-90AF-F40F95EAE1FB}" type="VALUE">
                      <a:rPr lang="en-US" sz="1000">
                        <a:solidFill>
                          <a:srgbClr val="F87408"/>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5.9004201891226384E-2"/>
                      <c:h val="3.5150637522768667E-2"/>
                    </c:manualLayout>
                  </c15:layout>
                  <c15:dlblFieldTable/>
                  <c15:showDataLabelsRange val="0"/>
                </c:ext>
                <c:ext xmlns:c16="http://schemas.microsoft.com/office/drawing/2014/chart" uri="{C3380CC4-5D6E-409C-BE32-E72D297353CC}">
                  <c16:uniqueId val="{00000000-AA4D-4EB9-AEDC-FF765A6B6CED}"/>
                </c:ext>
              </c:extLst>
            </c:dLbl>
            <c:dLbl>
              <c:idx val="1"/>
              <c:delete val="1"/>
              <c:extLst>
                <c:ext xmlns:c15="http://schemas.microsoft.com/office/drawing/2012/chart" uri="{CE6537A1-D6FC-4f65-9D91-7224C49458BB}"/>
                <c:ext xmlns:c16="http://schemas.microsoft.com/office/drawing/2014/chart" uri="{C3380CC4-5D6E-409C-BE32-E72D297353CC}">
                  <c16:uniqueId val="{00000001-AA4D-4EB9-AEDC-FF765A6B6CED}"/>
                </c:ext>
              </c:extLst>
            </c:dLbl>
            <c:dLbl>
              <c:idx val="7"/>
              <c:delete val="1"/>
              <c:extLst>
                <c:ext xmlns:c15="http://schemas.microsoft.com/office/drawing/2012/chart" uri="{CE6537A1-D6FC-4f65-9D91-7224C49458BB}"/>
                <c:ext xmlns:c16="http://schemas.microsoft.com/office/drawing/2014/chart" uri="{C3380CC4-5D6E-409C-BE32-E72D297353CC}">
                  <c16:uniqueId val="{00000008-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A-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C-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5-AA4D-4EB9-AEDC-FF765A6B6CED}"/>
                </c:ext>
              </c:extLst>
            </c:dLbl>
            <c:dLbl>
              <c:idx val="27"/>
              <c:delete val="1"/>
              <c:extLst>
                <c:ext xmlns:c15="http://schemas.microsoft.com/office/drawing/2012/chart" uri="{CE6537A1-D6FC-4f65-9D91-7224C49458BB}"/>
                <c:ext xmlns:c16="http://schemas.microsoft.com/office/drawing/2014/chart" uri="{C3380CC4-5D6E-409C-BE32-E72D297353CC}">
                  <c16:uniqueId val="{00000007-AA4D-4EB9-AEDC-FF765A6B6CED}"/>
                </c:ext>
              </c:extLst>
            </c:dLbl>
            <c:spPr>
              <a:noFill/>
              <a:ln>
                <a:noFill/>
              </a:ln>
              <a:effectLst/>
            </c:spPr>
            <c:txPr>
              <a:bodyPr/>
              <a:lstStyle/>
              <a:p>
                <a:pPr algn="ctr">
                  <a:defRPr sz="1000" b="1">
                    <a:solidFill>
                      <a:srgbClr val="F87408"/>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68</c:v>
                </c:pt>
                <c:pt idx="2">
                  <c:v>64</c:v>
                </c:pt>
                <c:pt idx="3">
                  <c:v>76</c:v>
                </c:pt>
                <c:pt idx="4">
                  <c:v>65</c:v>
                </c:pt>
                <c:pt idx="5">
                  <c:v>69</c:v>
                </c:pt>
                <c:pt idx="6">
                  <c:v>67</c:v>
                </c:pt>
                <c:pt idx="8">
                  <c:v>66</c:v>
                </c:pt>
                <c:pt idx="9">
                  <c:v>72</c:v>
                </c:pt>
                <c:pt idx="10">
                  <c:v>67</c:v>
                </c:pt>
                <c:pt idx="11">
                  <c:v>65</c:v>
                </c:pt>
                <c:pt idx="13">
                  <c:v>76</c:v>
                </c:pt>
                <c:pt idx="14">
                  <c:v>83</c:v>
                </c:pt>
                <c:pt idx="15">
                  <c:v>65</c:v>
                </c:pt>
                <c:pt idx="16">
                  <c:v>80</c:v>
                </c:pt>
                <c:pt idx="18">
                  <c:v>68</c:v>
                </c:pt>
                <c:pt idx="19">
                  <c:v>68</c:v>
                </c:pt>
                <c:pt idx="21">
                  <c:v>79</c:v>
                </c:pt>
                <c:pt idx="22">
                  <c:v>76</c:v>
                </c:pt>
                <c:pt idx="23">
                  <c:v>64</c:v>
                </c:pt>
                <c:pt idx="24">
                  <c:v>68</c:v>
                </c:pt>
                <c:pt idx="25">
                  <c:v>53</c:v>
                </c:pt>
              </c:numCache>
            </c:numRef>
          </c:val>
          <c:extLst>
            <c:ext xmlns:c16="http://schemas.microsoft.com/office/drawing/2014/chart" uri="{C3380CC4-5D6E-409C-BE32-E72D297353CC}">
              <c16:uniqueId val="{00000008-AA4D-4EB9-AEDC-FF765A6B6CED}"/>
            </c:ext>
          </c:extLst>
        </c:ser>
        <c:dLbls>
          <c:showLegendKey val="0"/>
          <c:showVal val="0"/>
          <c:showCatName val="0"/>
          <c:showSerName val="0"/>
          <c:showPercent val="0"/>
          <c:showBubbleSize val="0"/>
        </c:dLbls>
        <c:gapWidth val="41"/>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63259362286868E-2"/>
          <c:y val="0.13494017642523792"/>
          <c:w val="0.9200720210021206"/>
          <c:h val="0.66377773770766457"/>
        </c:manualLayout>
      </c:layout>
      <c:barChart>
        <c:barDir val="col"/>
        <c:grouping val="clustered"/>
        <c:varyColors val="0"/>
        <c:ser>
          <c:idx val="0"/>
          <c:order val="0"/>
          <c:tx>
            <c:strRef>
              <c:f>Feuil1!$B$1</c:f>
              <c:strCache>
                <c:ptCount val="1"/>
                <c:pt idx="0">
                  <c:v>Série 1</c:v>
                </c:pt>
              </c:strCache>
            </c:strRef>
          </c:tx>
          <c:spPr>
            <a:solidFill>
              <a:srgbClr val="5A74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A7471"/>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18-24 ans</c:v>
                </c:pt>
                <c:pt idx="1">
                  <c:v>25-34 ans</c:v>
                </c:pt>
                <c:pt idx="2">
                  <c:v>Plus de 35 ans</c:v>
                </c:pt>
              </c:strCache>
            </c:strRef>
          </c:cat>
          <c:val>
            <c:numRef>
              <c:f>Feuil1!$B$2:$B$4</c:f>
              <c:numCache>
                <c:formatCode>General</c:formatCode>
                <c:ptCount val="3"/>
                <c:pt idx="0">
                  <c:v>52</c:v>
                </c:pt>
                <c:pt idx="1">
                  <c:v>71</c:v>
                </c:pt>
                <c:pt idx="2">
                  <c:v>68</c:v>
                </c:pt>
              </c:numCache>
            </c:numRef>
          </c:val>
          <c:extLst>
            <c:ext xmlns:c16="http://schemas.microsoft.com/office/drawing/2014/chart" uri="{C3380CC4-5D6E-409C-BE32-E72D297353CC}">
              <c16:uniqueId val="{00000000-6782-454E-92B1-C37F108C9C1B}"/>
            </c:ext>
          </c:extLst>
        </c:ser>
        <c:dLbls>
          <c:showLegendKey val="0"/>
          <c:showVal val="0"/>
          <c:showCatName val="0"/>
          <c:showSerName val="0"/>
          <c:showPercent val="0"/>
          <c:showBubbleSize val="0"/>
        </c:dLbls>
        <c:gapWidth val="106"/>
        <c:overlap val="-27"/>
        <c:axId val="1860458287"/>
        <c:axId val="1860456847"/>
      </c:barChart>
      <c:catAx>
        <c:axId val="18604582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bg1">
                    <a:lumMod val="65000"/>
                  </a:schemeClr>
                </a:solidFill>
                <a:latin typeface="Century Gothic" panose="020B0502020202020204" pitchFamily="34" charset="0"/>
                <a:ea typeface="+mn-ea"/>
                <a:cs typeface="+mn-cs"/>
              </a:defRPr>
            </a:pPr>
            <a:endParaRPr lang="fr-FR"/>
          </a:p>
        </c:txPr>
        <c:crossAx val="1860456847"/>
        <c:crosses val="autoZero"/>
        <c:auto val="1"/>
        <c:lblAlgn val="ctr"/>
        <c:lblOffset val="100"/>
        <c:noMultiLvlLbl val="0"/>
      </c:catAx>
      <c:valAx>
        <c:axId val="1860456847"/>
        <c:scaling>
          <c:orientation val="minMax"/>
        </c:scaling>
        <c:delete val="1"/>
        <c:axPos val="l"/>
        <c:numFmt formatCode="General" sourceLinked="1"/>
        <c:majorTickMark val="none"/>
        <c:minorTickMark val="none"/>
        <c:tickLblPos val="nextTo"/>
        <c:crossAx val="18604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5961392224746"/>
          <c:y val="0.18577352253283155"/>
          <c:w val="0.71227758022193477"/>
          <c:h val="0.80565488919090811"/>
        </c:manualLayout>
      </c:layout>
      <c:doughnutChart>
        <c:varyColors val="1"/>
        <c:ser>
          <c:idx val="0"/>
          <c:order val="0"/>
          <c:spPr>
            <a:solidFill>
              <a:srgbClr val="4F8828"/>
            </a:solidFill>
            <a:ln w="76200">
              <a:solidFill>
                <a:schemeClr val="bg1"/>
              </a:solidFill>
            </a:ln>
            <a:effectLst/>
          </c:spPr>
          <c:dPt>
            <c:idx val="0"/>
            <c:bubble3D val="0"/>
            <c:spPr>
              <a:pattFill prst="smCheck">
                <a:fgClr>
                  <a:srgbClr val="73879B"/>
                </a:fgClr>
                <a:bgClr>
                  <a:schemeClr val="bg1"/>
                </a:bgClr>
              </a:pattFill>
              <a:ln w="76200">
                <a:solidFill>
                  <a:schemeClr val="bg1"/>
                </a:solidFill>
              </a:ln>
              <a:effectLst/>
            </c:spPr>
            <c:extLst>
              <c:ext xmlns:c16="http://schemas.microsoft.com/office/drawing/2014/chart" uri="{C3380CC4-5D6E-409C-BE32-E72D297353CC}">
                <c16:uniqueId val="{00000001-E16A-40A5-8131-5653839A63BB}"/>
              </c:ext>
            </c:extLst>
          </c:dPt>
          <c:dPt>
            <c:idx val="1"/>
            <c:bubble3D val="0"/>
            <c:spPr>
              <a:pattFill prst="smCheck">
                <a:fgClr>
                  <a:srgbClr val="FFDC73"/>
                </a:fgClr>
                <a:bgClr>
                  <a:schemeClr val="bg1"/>
                </a:bgClr>
              </a:pattFill>
              <a:ln w="76200">
                <a:solidFill>
                  <a:schemeClr val="bg1"/>
                </a:solidFill>
              </a:ln>
              <a:effectLst/>
            </c:spPr>
            <c:extLst>
              <c:ext xmlns:c16="http://schemas.microsoft.com/office/drawing/2014/chart" uri="{C3380CC4-5D6E-409C-BE32-E72D297353CC}">
                <c16:uniqueId val="{00000003-E16A-40A5-8131-5653839A63BB}"/>
              </c:ext>
            </c:extLst>
          </c:dPt>
          <c:dPt>
            <c:idx val="2"/>
            <c:bubble3D val="0"/>
            <c:spPr>
              <a:pattFill prst="smCheck">
                <a:fgClr>
                  <a:srgbClr val="C00000"/>
                </a:fgClr>
                <a:bgClr>
                  <a:schemeClr val="bg1"/>
                </a:bgClr>
              </a:pattFill>
              <a:ln w="76200">
                <a:solidFill>
                  <a:schemeClr val="bg1"/>
                </a:solidFill>
              </a:ln>
              <a:effectLst/>
            </c:spPr>
            <c:extLst>
              <c:ext xmlns:c16="http://schemas.microsoft.com/office/drawing/2014/chart" uri="{C3380CC4-5D6E-409C-BE32-E72D297353CC}">
                <c16:uniqueId val="{00000005-E16A-40A5-8131-5653839A63BB}"/>
              </c:ext>
            </c:extLst>
          </c:dPt>
          <c:dPt>
            <c:idx val="3"/>
            <c:bubble3D val="0"/>
            <c:spPr>
              <a:pattFill prst="pct70">
                <a:fgClr>
                  <a:srgbClr val="8C8C8C"/>
                </a:fgClr>
                <a:bgClr>
                  <a:schemeClr val="bg1"/>
                </a:bgClr>
              </a:pattFill>
              <a:ln w="76200">
                <a:solidFill>
                  <a:schemeClr val="bg1"/>
                </a:solidFill>
              </a:ln>
              <a:effectLst/>
            </c:spPr>
            <c:extLst>
              <c:ext xmlns:c16="http://schemas.microsoft.com/office/drawing/2014/chart" uri="{C3380CC4-5D6E-409C-BE32-E72D297353CC}">
                <c16:uniqueId val="{00000007-E16A-40A5-8131-5653839A63BB}"/>
              </c:ext>
            </c:extLst>
          </c:dPt>
          <c:dLbls>
            <c:dLbl>
              <c:idx val="0"/>
              <c:layout>
                <c:manualLayout>
                  <c:x val="-9.1035935393732045E-2"/>
                  <c:y val="3.4518010203611019E-2"/>
                </c:manualLayout>
              </c:layout>
              <c:numFmt formatCode="0%;&quot;&quot;;&quot;&quot;" sourceLinked="0"/>
              <c:spPr>
                <a:noFill/>
                <a:ln>
                  <a:noFill/>
                </a:ln>
                <a:effectLst/>
              </c:spPr>
              <c:txPr>
                <a:bodyPr wrap="square" lIns="38100" tIns="19050" rIns="38100" bIns="19050" anchor="ctr">
                  <a:spAutoFit/>
                </a:bodyPr>
                <a:lstStyle/>
                <a:p>
                  <a:pPr>
                    <a:defRPr sz="1200" b="1" i="1">
                      <a:solidFill>
                        <a:srgbClr val="73879B"/>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16A-40A5-8131-5653839A63BB}"/>
                </c:ext>
              </c:extLst>
            </c:dLbl>
            <c:dLbl>
              <c:idx val="1"/>
              <c:layout>
                <c:manualLayout>
                  <c:x val="6.3269779378559043E-2"/>
                  <c:y val="-3.3514387397503252E-2"/>
                </c:manualLayout>
              </c:layout>
              <c:numFmt formatCode="0%;&quot;&quot;;&quot;&quot;" sourceLinked="0"/>
              <c:spPr>
                <a:noFill/>
                <a:ln>
                  <a:noFill/>
                </a:ln>
                <a:effectLst/>
              </c:spPr>
              <c:txPr>
                <a:bodyPr wrap="square" lIns="38100" tIns="19050" rIns="38100" bIns="19050" anchor="ctr">
                  <a:spAutoFit/>
                </a:bodyPr>
                <a:lstStyle/>
                <a:p>
                  <a:pPr>
                    <a:defRPr sz="1200" b="1" i="1">
                      <a:solidFill>
                        <a:srgbClr val="DEA9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16A-40A5-8131-5653839A63BB}"/>
                </c:ext>
              </c:extLst>
            </c:dLbl>
            <c:dLbl>
              <c:idx val="2"/>
              <c:layout>
                <c:manualLayout>
                  <c:x val="-1.7907964112900835E-3"/>
                  <c:y val="6.4762805527327133E-2"/>
                </c:manualLayout>
              </c:layout>
              <c:numFmt formatCode="0%;&quot;&quot;;&quot;&quot;" sourceLinked="0"/>
              <c:spPr>
                <a:noFill/>
                <a:ln>
                  <a:noFill/>
                </a:ln>
                <a:effectLst/>
              </c:spPr>
              <c:txPr>
                <a:bodyPr wrap="square" lIns="38100" tIns="19050" rIns="38100" bIns="19050" anchor="ctr">
                  <a:spAutoFit/>
                </a:bodyPr>
                <a:lstStyle/>
                <a:p>
                  <a:pPr>
                    <a:defRPr sz="1200" b="1" i="1">
                      <a:solidFill>
                        <a:srgbClr val="C000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16A-40A5-8131-5653839A63BB}"/>
                </c:ext>
              </c:extLst>
            </c:dLbl>
            <c:dLbl>
              <c:idx val="3"/>
              <c:layout>
                <c:manualLayout>
                  <c:x val="1.3447918546553844E-3"/>
                  <c:y val="6.3981685064918206E-2"/>
                </c:manualLayout>
              </c:layout>
              <c:numFmt formatCode="0%;&quot;&quot;;&quot;&quot;" sourceLinked="0"/>
              <c:spPr>
                <a:noFill/>
                <a:ln>
                  <a:noFill/>
                </a:ln>
                <a:effectLst/>
              </c:spPr>
              <c:txPr>
                <a:bodyPr wrap="square" lIns="38100" tIns="19050" rIns="38100" bIns="19050" anchor="ctr">
                  <a:spAutoFit/>
                </a:bodyPr>
                <a:lstStyle/>
                <a:p>
                  <a:pPr>
                    <a:defRPr sz="1200" b="1" i="1">
                      <a:solidFill>
                        <a:srgbClr val="D9D9D9"/>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E16A-40A5-8131-5653839A63BB}"/>
                </c:ext>
              </c:extLst>
            </c:dLbl>
            <c:numFmt formatCode="0%;&quot;&quot;;&quot;&quot;" sourceLinked="0"/>
            <c:spPr>
              <a:noFill/>
              <a:ln>
                <a:noFill/>
              </a:ln>
              <a:effectLst/>
            </c:spPr>
            <c:txPr>
              <a:bodyPr wrap="square" lIns="38100" tIns="19050" rIns="38100" bIns="19050" anchor="ctr">
                <a:spAutoFit/>
              </a:bodyPr>
              <a:lstStyle/>
              <a:p>
                <a:pPr>
                  <a:defRPr sz="1200" b="1" i="1">
                    <a:solidFill>
                      <a:schemeClr val="tx1"/>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val>
            <c:numRef>
              <c:f>Feuil1!$A$4:$A$9</c:f>
              <c:numCache>
                <c:formatCode>General</c:formatCode>
                <c:ptCount val="6"/>
                <c:pt idx="0">
                  <c:v>0</c:v>
                </c:pt>
                <c:pt idx="1">
                  <c:v>0</c:v>
                </c:pt>
                <c:pt idx="2">
                  <c:v>0</c:v>
                </c:pt>
                <c:pt idx="3">
                  <c:v>0</c:v>
                </c:pt>
                <c:pt idx="4">
                  <c:v>0</c:v>
                </c:pt>
              </c:numCache>
            </c:numRef>
          </c:val>
          <c:extLst>
            <c:ext xmlns:c16="http://schemas.microsoft.com/office/drawing/2014/chart" uri="{C3380CC4-5D6E-409C-BE32-E72D297353CC}">
              <c16:uniqueId val="{00000008-E16A-40A5-8131-5653839A63BB}"/>
            </c:ext>
          </c:extLst>
        </c:ser>
        <c:ser>
          <c:idx val="1"/>
          <c:order val="1"/>
          <c:spPr>
            <a:solidFill>
              <a:srgbClr val="C0560F"/>
            </a:solidFill>
            <a:ln w="38100">
              <a:solidFill>
                <a:schemeClr val="bg1"/>
              </a:solidFill>
            </a:ln>
          </c:spPr>
          <c:dPt>
            <c:idx val="0"/>
            <c:bubble3D val="0"/>
            <c:spPr>
              <a:pattFill prst="smCheck">
                <a:fgClr>
                  <a:srgbClr val="6B4834"/>
                </a:fgClr>
                <a:bgClr>
                  <a:schemeClr val="bg1"/>
                </a:bgClr>
              </a:pattFill>
              <a:ln w="114300">
                <a:solidFill>
                  <a:schemeClr val="bg1"/>
                </a:solidFill>
              </a:ln>
            </c:spPr>
            <c:extLst>
              <c:ext xmlns:c16="http://schemas.microsoft.com/office/drawing/2014/chart" uri="{C3380CC4-5D6E-409C-BE32-E72D297353CC}">
                <c16:uniqueId val="{0000000A-E16A-40A5-8131-5653839A63BB}"/>
              </c:ext>
            </c:extLst>
          </c:dPt>
          <c:dPt>
            <c:idx val="1"/>
            <c:bubble3D val="0"/>
            <c:spPr>
              <a:pattFill prst="smCheck">
                <a:fgClr>
                  <a:srgbClr val="F4BF76"/>
                </a:fgClr>
                <a:bgClr>
                  <a:schemeClr val="bg1"/>
                </a:bgClr>
              </a:pattFill>
              <a:ln w="114300">
                <a:solidFill>
                  <a:schemeClr val="bg1"/>
                </a:solidFill>
              </a:ln>
            </c:spPr>
            <c:extLst>
              <c:ext xmlns:c16="http://schemas.microsoft.com/office/drawing/2014/chart" uri="{C3380CC4-5D6E-409C-BE32-E72D297353CC}">
                <c16:uniqueId val="{0000000C-E16A-40A5-8131-5653839A63BB}"/>
              </c:ext>
            </c:extLst>
          </c:dPt>
          <c:dPt>
            <c:idx val="2"/>
            <c:bubble3D val="0"/>
            <c:spPr>
              <a:pattFill prst="smCheck">
                <a:fgClr>
                  <a:srgbClr val="5A7471"/>
                </a:fgClr>
                <a:bgClr>
                  <a:schemeClr val="bg1"/>
                </a:bgClr>
              </a:pattFill>
              <a:ln w="114300">
                <a:solidFill>
                  <a:schemeClr val="bg1"/>
                </a:solidFill>
              </a:ln>
            </c:spPr>
            <c:extLst>
              <c:ext xmlns:c16="http://schemas.microsoft.com/office/drawing/2014/chart" uri="{C3380CC4-5D6E-409C-BE32-E72D297353CC}">
                <c16:uniqueId val="{0000000E-E16A-40A5-8131-5653839A63BB}"/>
              </c:ext>
            </c:extLst>
          </c:dPt>
          <c:dPt>
            <c:idx val="3"/>
            <c:bubble3D val="0"/>
            <c:spPr>
              <a:pattFill prst="pct60">
                <a:fgClr>
                  <a:srgbClr val="5A7471"/>
                </a:fgClr>
                <a:bgClr>
                  <a:schemeClr val="bg1"/>
                </a:bgClr>
              </a:pattFill>
              <a:ln w="53975">
                <a:solidFill>
                  <a:schemeClr val="bg1"/>
                </a:solidFill>
              </a:ln>
            </c:spPr>
            <c:extLst>
              <c:ext xmlns:c16="http://schemas.microsoft.com/office/drawing/2014/chart" uri="{C3380CC4-5D6E-409C-BE32-E72D297353CC}">
                <c16:uniqueId val="{00000010-E16A-40A5-8131-5653839A63BB}"/>
              </c:ext>
            </c:extLst>
          </c:dPt>
          <c:dPt>
            <c:idx val="4"/>
            <c:bubble3D val="0"/>
            <c:spPr>
              <a:pattFill prst="pct60">
                <a:fgClr>
                  <a:schemeClr val="bg1">
                    <a:lumMod val="50000"/>
                  </a:schemeClr>
                </a:fgClr>
                <a:bgClr>
                  <a:schemeClr val="bg1"/>
                </a:bgClr>
              </a:pattFill>
              <a:ln w="38100">
                <a:solidFill>
                  <a:schemeClr val="bg1"/>
                </a:solidFill>
              </a:ln>
            </c:spPr>
            <c:extLst>
              <c:ext xmlns:c16="http://schemas.microsoft.com/office/drawing/2014/chart" uri="{C3380CC4-5D6E-409C-BE32-E72D297353CC}">
                <c16:uniqueId val="{00000012-E16A-40A5-8131-5653839A63BB}"/>
              </c:ext>
            </c:extLst>
          </c:dPt>
          <c:dPt>
            <c:idx val="5"/>
            <c:bubble3D val="0"/>
            <c:spPr>
              <a:noFill/>
              <a:ln w="38100">
                <a:noFill/>
              </a:ln>
            </c:spPr>
            <c:extLst>
              <c:ext xmlns:c16="http://schemas.microsoft.com/office/drawing/2014/chart" uri="{C3380CC4-5D6E-409C-BE32-E72D297353CC}">
                <c16:uniqueId val="{00000014-E16A-40A5-8131-5653839A63BB}"/>
              </c:ext>
            </c:extLst>
          </c:dPt>
          <c:dLbls>
            <c:dLbl>
              <c:idx val="0"/>
              <c:layout>
                <c:manualLayout>
                  <c:x val="6.9054264951907793E-2"/>
                  <c:y val="8.2282719354788841E-3"/>
                </c:manualLayout>
              </c:layout>
              <c:numFmt formatCode="@" sourceLinked="0"/>
              <c:spPr>
                <a:noFill/>
                <a:ln>
                  <a:noFill/>
                </a:ln>
                <a:effectLst/>
              </c:spPr>
              <c:txPr>
                <a:bodyPr wrap="square" lIns="38100" tIns="19050" rIns="38100" bIns="19050" anchor="ctr">
                  <a:noAutofit/>
                </a:bodyPr>
                <a:lstStyle/>
                <a:p>
                  <a:pPr>
                    <a:defRPr sz="1600" b="1" i="0">
                      <a:solidFill>
                        <a:srgbClr val="6B4834"/>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3536272184786874"/>
                      <c:h val="0.11086893577061514"/>
                    </c:manualLayout>
                  </c15:layout>
                </c:ext>
                <c:ext xmlns:c16="http://schemas.microsoft.com/office/drawing/2014/chart" uri="{C3380CC4-5D6E-409C-BE32-E72D297353CC}">
                  <c16:uniqueId val="{0000000A-E16A-40A5-8131-5653839A63BB}"/>
                </c:ext>
              </c:extLst>
            </c:dLbl>
            <c:dLbl>
              <c:idx val="1"/>
              <c:layout>
                <c:manualLayout>
                  <c:x val="1.2470769929721175E-2"/>
                  <c:y val="6.41615855266532E-2"/>
                </c:manualLayout>
              </c:layout>
              <c:numFmt formatCode="@" sourceLinked="0"/>
              <c:spPr>
                <a:noFill/>
                <a:ln>
                  <a:noFill/>
                </a:ln>
                <a:effectLst/>
              </c:spPr>
              <c:txPr>
                <a:bodyPr wrap="square" lIns="38100" tIns="19050" rIns="38100" bIns="19050" anchor="ctr">
                  <a:noAutofit/>
                </a:bodyPr>
                <a:lstStyle/>
                <a:p>
                  <a:pPr>
                    <a:defRPr sz="1600" b="1" i="0">
                      <a:solidFill>
                        <a:srgbClr val="F4BF76"/>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6870681554949468"/>
                      <c:h val="0.10692373749043001"/>
                    </c:manualLayout>
                  </c15:layout>
                </c:ext>
                <c:ext xmlns:c16="http://schemas.microsoft.com/office/drawing/2014/chart" uri="{C3380CC4-5D6E-409C-BE32-E72D297353CC}">
                  <c16:uniqueId val="{0000000C-E16A-40A5-8131-5653839A63BB}"/>
                </c:ext>
              </c:extLst>
            </c:dLbl>
            <c:dLbl>
              <c:idx val="2"/>
              <c:layout>
                <c:manualLayout>
                  <c:x val="-2.3222231521145165E-2"/>
                  <c:y val="3.4646203158060482E-2"/>
                </c:manualLayout>
              </c:layout>
              <c:tx>
                <c:rich>
                  <a:bodyPr wrap="square" lIns="38100" tIns="19050" rIns="38100" bIns="19050" anchor="ctr">
                    <a:noAutofit/>
                  </a:bodyPr>
                  <a:lstStyle/>
                  <a:p>
                    <a:pPr>
                      <a:defRPr sz="1600" b="0" i="0">
                        <a:solidFill>
                          <a:srgbClr val="7D918F"/>
                        </a:solidFill>
                        <a:latin typeface="Calibri" panose="020F0502020204030204" pitchFamily="34" charset="0"/>
                        <a:cs typeface="Calibri" panose="020F0502020204030204" pitchFamily="34" charset="0"/>
                      </a:defRPr>
                    </a:pPr>
                    <a:r>
                      <a:rPr lang="en-US" b="1" dirty="0">
                        <a:solidFill>
                          <a:srgbClr val="7D918F"/>
                        </a:solidFill>
                      </a:rPr>
                      <a:t>22</a:t>
                    </a:r>
                  </a:p>
                </c:rich>
              </c:tx>
              <c:numFmt formatCode="0%;&quot;&quot;;&quot;&quot;"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4860695594264639"/>
                      <c:h val="8.1775798179350379E-2"/>
                    </c:manualLayout>
                  </c15:layout>
                  <c15:showDataLabelsRange val="0"/>
                </c:ext>
                <c:ext xmlns:c16="http://schemas.microsoft.com/office/drawing/2014/chart" uri="{C3380CC4-5D6E-409C-BE32-E72D297353CC}">
                  <c16:uniqueId val="{0000000E-E16A-40A5-8131-5653839A63BB}"/>
                </c:ext>
              </c:extLst>
            </c:dLbl>
            <c:dLbl>
              <c:idx val="3"/>
              <c:layout>
                <c:manualLayout>
                  <c:x val="-6.2980680714679216E-2"/>
                  <c:y val="1.4200468802414946E-2"/>
                </c:manualLayout>
              </c:layout>
              <c:numFmt formatCode="@" sourceLinked="0"/>
              <c:spPr>
                <a:noFill/>
                <a:ln>
                  <a:noFill/>
                </a:ln>
                <a:effectLst/>
              </c:spPr>
              <c:txPr>
                <a:bodyPr wrap="square" lIns="38100" tIns="19050" rIns="38100" bIns="19050" anchor="ctr">
                  <a:noAutofit/>
                </a:bodyPr>
                <a:lstStyle/>
                <a:p>
                  <a:pPr>
                    <a:defRPr sz="1600" b="1" i="0">
                      <a:solidFill>
                        <a:srgbClr val="5A7471"/>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4846505358052423"/>
                      <c:h val="0.10525896805057847"/>
                    </c:manualLayout>
                  </c15:layout>
                </c:ext>
                <c:ext xmlns:c16="http://schemas.microsoft.com/office/drawing/2014/chart" uri="{C3380CC4-5D6E-409C-BE32-E72D297353CC}">
                  <c16:uniqueId val="{00000010-E16A-40A5-8131-5653839A63BB}"/>
                </c:ext>
              </c:extLst>
            </c:dLbl>
            <c:dLbl>
              <c:idx val="4"/>
              <c:layout>
                <c:manualLayout>
                  <c:x val="-5.9842085534306345E-2"/>
                  <c:y val="6.9292406316120983E-3"/>
                </c:manualLayout>
              </c:layout>
              <c:tx>
                <c:rich>
                  <a:bodyPr wrap="square" lIns="38100" tIns="19050" rIns="38100" bIns="19050" anchor="ctr">
                    <a:spAutoFit/>
                  </a:bodyPr>
                  <a:lstStyle/>
                  <a:p>
                    <a:pPr>
                      <a:defRPr sz="1600" b="1" i="0">
                        <a:solidFill>
                          <a:schemeClr val="tx1">
                            <a:lumMod val="65000"/>
                            <a:lumOff val="35000"/>
                          </a:schemeClr>
                        </a:solidFill>
                        <a:latin typeface="Calibri" panose="020F0502020204030204" pitchFamily="34" charset="0"/>
                        <a:cs typeface="Calibri" panose="020F0502020204030204" pitchFamily="34" charset="0"/>
                      </a:defRPr>
                    </a:pPr>
                    <a:r>
                      <a:rPr lang="en-US" b="1" dirty="0">
                        <a:solidFill>
                          <a:schemeClr val="tx1">
                            <a:lumMod val="65000"/>
                            <a:lumOff val="35000"/>
                          </a:schemeClr>
                        </a:solidFill>
                      </a:rPr>
                      <a:t>9</a:t>
                    </a:r>
                  </a:p>
                </c:rich>
              </c:tx>
              <c:numFmt formatCode="0%;&quot;&quot;;&quot;&quot;"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4854769187057678E-2"/>
                      <c:h val="5.2038597143406896E-2"/>
                    </c:manualLayout>
                  </c15:layout>
                  <c15:showDataLabelsRange val="0"/>
                </c:ext>
                <c:ext xmlns:c16="http://schemas.microsoft.com/office/drawing/2014/chart" uri="{C3380CC4-5D6E-409C-BE32-E72D297353CC}">
                  <c16:uniqueId val="{00000012-E16A-40A5-8131-5653839A63BB}"/>
                </c:ext>
              </c:extLst>
            </c:dLbl>
            <c:dLbl>
              <c:idx val="5"/>
              <c:delete val="1"/>
              <c:extLst>
                <c:ext xmlns:c15="http://schemas.microsoft.com/office/drawing/2012/chart" uri="{CE6537A1-D6FC-4f65-9D91-7224C49458BB}"/>
                <c:ext xmlns:c16="http://schemas.microsoft.com/office/drawing/2014/chart" uri="{C3380CC4-5D6E-409C-BE32-E72D297353CC}">
                  <c16:uniqueId val="{00000014-E16A-40A5-8131-5653839A63BB}"/>
                </c:ext>
              </c:extLst>
            </c:dLbl>
            <c:numFmt formatCode="0%;&quot;&quot;;&quot;&quot;" sourceLinked="0"/>
            <c:spPr>
              <a:noFill/>
              <a:ln>
                <a:noFill/>
              </a:ln>
              <a:effectLst/>
            </c:spPr>
            <c:txPr>
              <a:bodyPr wrap="square" lIns="38100" tIns="19050" rIns="38100" bIns="19050" anchor="ctr">
                <a:spAutoFit/>
              </a:bodyPr>
              <a:lstStyle/>
              <a:p>
                <a:pPr>
                  <a:defRPr sz="1600" b="0" i="0">
                    <a:solidFill>
                      <a:srgbClr val="FE6F0E"/>
                    </a:solidFill>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val>
            <c:numRef>
              <c:f>Feuil1!$B$4:$B$9</c:f>
              <c:numCache>
                <c:formatCode>General</c:formatCode>
                <c:ptCount val="6"/>
                <c:pt idx="0">
                  <c:v>13</c:v>
                </c:pt>
                <c:pt idx="1">
                  <c:v>46</c:v>
                </c:pt>
                <c:pt idx="2">
                  <c:v>22</c:v>
                </c:pt>
                <c:pt idx="3">
                  <c:v>10</c:v>
                </c:pt>
                <c:pt idx="4">
                  <c:v>9</c:v>
                </c:pt>
                <c:pt idx="5">
                  <c:v>100</c:v>
                </c:pt>
              </c:numCache>
            </c:numRef>
          </c:val>
          <c:extLst>
            <c:ext xmlns:c16="http://schemas.microsoft.com/office/drawing/2014/chart" uri="{C3380CC4-5D6E-409C-BE32-E72D297353CC}">
              <c16:uniqueId val="{00000015-E16A-40A5-8131-5653839A63BB}"/>
            </c:ext>
          </c:extLst>
        </c:ser>
        <c:ser>
          <c:idx val="2"/>
          <c:order val="2"/>
          <c:dPt>
            <c:idx val="0"/>
            <c:bubble3D val="0"/>
            <c:spPr>
              <a:solidFill>
                <a:srgbClr val="B3997C"/>
              </a:solidFill>
              <a:ln>
                <a:solidFill>
                  <a:srgbClr val="B3997C"/>
                </a:solidFill>
              </a:ln>
            </c:spPr>
            <c:extLst>
              <c:ext xmlns:c16="http://schemas.microsoft.com/office/drawing/2014/chart" uri="{C3380CC4-5D6E-409C-BE32-E72D297353CC}">
                <c16:uniqueId val="{00000017-E16A-40A5-8131-5653839A63BB}"/>
              </c:ext>
            </c:extLst>
          </c:dPt>
          <c:dPt>
            <c:idx val="1"/>
            <c:bubble3D val="0"/>
            <c:spPr>
              <a:solidFill>
                <a:srgbClr val="F4BF76"/>
              </a:solidFill>
            </c:spPr>
            <c:extLst>
              <c:ext xmlns:c16="http://schemas.microsoft.com/office/drawing/2014/chart" uri="{C3380CC4-5D6E-409C-BE32-E72D297353CC}">
                <c16:uniqueId val="{00000019-E16A-40A5-8131-5653839A63BB}"/>
              </c:ext>
            </c:extLst>
          </c:dPt>
          <c:dPt>
            <c:idx val="2"/>
            <c:bubble3D val="0"/>
            <c:spPr>
              <a:solidFill>
                <a:srgbClr val="5A7471">
                  <a:alpha val="79000"/>
                </a:srgbClr>
              </a:solidFill>
            </c:spPr>
            <c:extLst>
              <c:ext xmlns:c16="http://schemas.microsoft.com/office/drawing/2014/chart" uri="{C3380CC4-5D6E-409C-BE32-E72D297353CC}">
                <c16:uniqueId val="{0000001B-E16A-40A5-8131-5653839A63BB}"/>
              </c:ext>
            </c:extLst>
          </c:dPt>
          <c:dPt>
            <c:idx val="3"/>
            <c:bubble3D val="0"/>
            <c:spPr>
              <a:solidFill>
                <a:srgbClr val="5A7471"/>
              </a:solidFill>
              <a:ln>
                <a:noFill/>
              </a:ln>
            </c:spPr>
            <c:extLst>
              <c:ext xmlns:c16="http://schemas.microsoft.com/office/drawing/2014/chart" uri="{C3380CC4-5D6E-409C-BE32-E72D297353CC}">
                <c16:uniqueId val="{0000001D-E16A-40A5-8131-5653839A63BB}"/>
              </c:ext>
            </c:extLst>
          </c:dPt>
          <c:dPt>
            <c:idx val="4"/>
            <c:bubble3D val="0"/>
            <c:spPr>
              <a:solidFill>
                <a:schemeClr val="bg1">
                  <a:lumMod val="50000"/>
                </a:schemeClr>
              </a:solidFill>
              <a:ln w="22225">
                <a:solidFill>
                  <a:schemeClr val="bg1"/>
                </a:solidFill>
              </a:ln>
            </c:spPr>
            <c:extLst>
              <c:ext xmlns:c16="http://schemas.microsoft.com/office/drawing/2014/chart" uri="{C3380CC4-5D6E-409C-BE32-E72D297353CC}">
                <c16:uniqueId val="{0000001F-E16A-40A5-8131-5653839A63BB}"/>
              </c:ext>
            </c:extLst>
          </c:dPt>
          <c:dPt>
            <c:idx val="5"/>
            <c:bubble3D val="0"/>
            <c:spPr>
              <a:noFill/>
            </c:spPr>
            <c:extLst>
              <c:ext xmlns:c16="http://schemas.microsoft.com/office/drawing/2014/chart" uri="{C3380CC4-5D6E-409C-BE32-E72D297353CC}">
                <c16:uniqueId val="{00000021-E16A-40A5-8131-5653839A63BB}"/>
              </c:ext>
            </c:extLst>
          </c:dPt>
          <c:dLbls>
            <c:dLbl>
              <c:idx val="0"/>
              <c:layout>
                <c:manualLayout>
                  <c:x val="-0.13218848744891554"/>
                  <c:y val="-0.13627506575503814"/>
                </c:manualLayout>
              </c:layout>
              <c:tx>
                <c:rich>
                  <a:bodyPr wrap="square" lIns="38100" tIns="19050" rIns="38100" bIns="19050" anchor="ctr">
                    <a:spAutoFit/>
                  </a:bodyPr>
                  <a:lstStyle/>
                  <a:p>
                    <a:pPr>
                      <a:defRPr sz="1400" b="1">
                        <a:solidFill>
                          <a:srgbClr val="B3997C"/>
                        </a:solidFill>
                      </a:defRPr>
                    </a:pPr>
                    <a:fld id="{AF784C81-EB63-459F-8BDF-8A04A76C561B}" type="CELLRANGE">
                      <a:rPr lang="fr-FR" sz="1400"/>
                      <a:pPr>
                        <a:defRPr sz="1400" b="1">
                          <a:solidFill>
                            <a:srgbClr val="B3997C"/>
                          </a:solidFill>
                        </a:defRPr>
                      </a:pPr>
                      <a:t>[PLAGECELL]</a:t>
                    </a:fld>
                    <a:endParaRPr lang="fr-FR" sz="1400" baseline="0"/>
                  </a:p>
                  <a:p>
                    <a:pPr>
                      <a:defRPr sz="1400" b="1">
                        <a:solidFill>
                          <a:srgbClr val="B3997C"/>
                        </a:solidFill>
                      </a:defRPr>
                    </a:pPr>
                    <a:fld id="{A072CD60-33AA-4875-97BF-A88F421DCB9E}" type="VALUE">
                      <a:rPr lang="fr-FR" sz="1400"/>
                      <a:pPr>
                        <a:defRPr sz="1400" b="1">
                          <a:solidFill>
                            <a:srgbClr val="B3997C"/>
                          </a:solidFill>
                        </a:defRPr>
                      </a:pPr>
                      <a:t>[VALEUR]</a:t>
                    </a:fld>
                    <a:endParaRPr lang="fr-F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7-E16A-40A5-8131-5653839A63BB}"/>
                </c:ext>
              </c:extLst>
            </c:dLbl>
            <c:dLbl>
              <c:idx val="1"/>
              <c:layout>
                <c:manualLayout>
                  <c:x val="-4.8230934609739429E-2"/>
                  <c:y val="-0.12934582512342596"/>
                </c:manualLayout>
              </c:layout>
              <c:tx>
                <c:rich>
                  <a:bodyPr wrap="square" lIns="38100" tIns="19050" rIns="38100" bIns="19050" anchor="ctr">
                    <a:spAutoFit/>
                  </a:bodyPr>
                  <a:lstStyle/>
                  <a:p>
                    <a:pPr>
                      <a:defRPr sz="1400" b="1">
                        <a:solidFill>
                          <a:srgbClr val="F4BF76"/>
                        </a:solidFill>
                      </a:defRPr>
                    </a:pPr>
                    <a:fld id="{A1733EE1-A9BE-4129-9CAF-5FC86B20F123}" type="CELLRANGE">
                      <a:rPr lang="fr-FR" sz="1400"/>
                      <a:pPr>
                        <a:defRPr sz="1400" b="1">
                          <a:solidFill>
                            <a:srgbClr val="F4BF76"/>
                          </a:solidFill>
                        </a:defRPr>
                      </a:pPr>
                      <a:t>[PLAGECELL]</a:t>
                    </a:fld>
                    <a:endParaRPr lang="fr-FR" sz="1400" baseline="0"/>
                  </a:p>
                  <a:p>
                    <a:pPr>
                      <a:defRPr sz="1400" b="1">
                        <a:solidFill>
                          <a:srgbClr val="F4BF76"/>
                        </a:solidFill>
                      </a:defRPr>
                    </a:pPr>
                    <a:fld id="{9C60B69F-D68D-4299-AD86-CCFFC007C72B}" type="VALUE">
                      <a:rPr lang="fr-FR" sz="1400"/>
                      <a:pPr>
                        <a:defRPr sz="1400" b="1">
                          <a:solidFill>
                            <a:srgbClr val="F4BF76"/>
                          </a:solidFill>
                        </a:defRPr>
                      </a:pPr>
                      <a:t>[VALEUR]</a:t>
                    </a:fld>
                    <a:endParaRPr lang="fr-F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E16A-40A5-8131-5653839A63BB}"/>
                </c:ext>
              </c:extLst>
            </c:dLbl>
            <c:dLbl>
              <c:idx val="2"/>
              <c:layout>
                <c:manualLayout>
                  <c:x val="0.16255611294393657"/>
                  <c:y val="-0.11548734386020175"/>
                </c:manualLayout>
              </c:layout>
              <c:tx>
                <c:rich>
                  <a:bodyPr wrap="square" lIns="38100" tIns="19050" rIns="38100" bIns="19050" anchor="ctr">
                    <a:spAutoFit/>
                  </a:bodyPr>
                  <a:lstStyle/>
                  <a:p>
                    <a:pPr>
                      <a:defRPr sz="1400" b="1">
                        <a:solidFill>
                          <a:srgbClr val="7D918F"/>
                        </a:solidFill>
                      </a:defRPr>
                    </a:pPr>
                    <a:fld id="{73DC3AC0-8C9B-4745-9589-C7430EE9A738}" type="CELLRANGE">
                      <a:rPr lang="fr-FR" sz="1400">
                        <a:solidFill>
                          <a:srgbClr val="7D918F"/>
                        </a:solidFill>
                      </a:rPr>
                      <a:pPr>
                        <a:defRPr sz="1400" b="1">
                          <a:solidFill>
                            <a:srgbClr val="7D918F"/>
                          </a:solidFill>
                        </a:defRPr>
                      </a:pPr>
                      <a:t>[PLAGECELL]</a:t>
                    </a:fld>
                    <a:endParaRPr lang="fr-FR" sz="1400" baseline="0">
                      <a:solidFill>
                        <a:srgbClr val="7D918F"/>
                      </a:solidFill>
                    </a:endParaRPr>
                  </a:p>
                  <a:p>
                    <a:pPr>
                      <a:defRPr sz="1400" b="1">
                        <a:solidFill>
                          <a:srgbClr val="7D918F"/>
                        </a:solidFill>
                      </a:defRPr>
                    </a:pPr>
                    <a:fld id="{8D05E024-89BF-4F8A-AAD1-47A5C1791722}" type="VALUE">
                      <a:rPr lang="fr-FR" sz="1400">
                        <a:solidFill>
                          <a:srgbClr val="7D918F"/>
                        </a:solidFill>
                      </a:rPr>
                      <a:pPr>
                        <a:defRPr sz="1400" b="1">
                          <a:solidFill>
                            <a:srgbClr val="7D918F"/>
                          </a:solidFill>
                        </a:defRPr>
                      </a:pPr>
                      <a:t>[VALEUR]</a:t>
                    </a:fld>
                    <a:endParaRPr lang="fr-F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B-E16A-40A5-8131-5653839A63BB}"/>
                </c:ext>
              </c:extLst>
            </c:dLbl>
            <c:dLbl>
              <c:idx val="3"/>
              <c:layout>
                <c:manualLayout>
                  <c:x val="0.1524872548102586"/>
                  <c:y val="-5.7743671930100916E-2"/>
                </c:manualLayout>
              </c:layout>
              <c:tx>
                <c:rich>
                  <a:bodyPr wrap="square" lIns="38100" tIns="19050" rIns="38100" bIns="19050" anchor="ctr">
                    <a:spAutoFit/>
                  </a:bodyPr>
                  <a:lstStyle/>
                  <a:p>
                    <a:pPr>
                      <a:defRPr sz="1400" b="1">
                        <a:solidFill>
                          <a:srgbClr val="5A7471"/>
                        </a:solidFill>
                      </a:defRPr>
                    </a:pPr>
                    <a:fld id="{74B36AA1-58BB-424B-9BDA-170145B8CA09}" type="CELLRANGE">
                      <a:rPr lang="fr-FR" sz="1400">
                        <a:solidFill>
                          <a:srgbClr val="5A7471"/>
                        </a:solidFill>
                      </a:rPr>
                      <a:pPr>
                        <a:defRPr sz="1400" b="1">
                          <a:solidFill>
                            <a:srgbClr val="5A7471"/>
                          </a:solidFill>
                        </a:defRPr>
                      </a:pPr>
                      <a:t>[PLAGECELL]</a:t>
                    </a:fld>
                    <a:endParaRPr lang="fr-FR" sz="1400" baseline="0">
                      <a:solidFill>
                        <a:srgbClr val="5A7471"/>
                      </a:solidFill>
                    </a:endParaRPr>
                  </a:p>
                  <a:p>
                    <a:pPr>
                      <a:defRPr sz="1400" b="1">
                        <a:solidFill>
                          <a:srgbClr val="5A7471"/>
                        </a:solidFill>
                      </a:defRPr>
                    </a:pPr>
                    <a:fld id="{10F15442-46ED-4A4E-ABDF-248B47667AE3}" type="VALUE">
                      <a:rPr lang="fr-FR" sz="1400">
                        <a:solidFill>
                          <a:srgbClr val="5A7471"/>
                        </a:solidFill>
                      </a:rPr>
                      <a:pPr>
                        <a:defRPr sz="1400" b="1">
                          <a:solidFill>
                            <a:srgbClr val="5A7471"/>
                          </a:solidFill>
                        </a:defRPr>
                      </a:pPr>
                      <a:t>[VALEUR]</a:t>
                    </a:fld>
                    <a:endParaRPr lang="fr-F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D-E16A-40A5-8131-5653839A63BB}"/>
                </c:ext>
              </c:extLst>
            </c:dLbl>
            <c:dLbl>
              <c:idx val="4"/>
              <c:layout>
                <c:manualLayout>
                  <c:x val="0.10956439547115872"/>
                  <c:y val="-3.1181582842254481E-2"/>
                </c:manualLayout>
              </c:layout>
              <c:tx>
                <c:rich>
                  <a:bodyPr wrap="square" lIns="38100" tIns="19050" rIns="38100" bIns="19050" anchor="ctr">
                    <a:noAutofit/>
                  </a:bodyPr>
                  <a:lstStyle/>
                  <a:p>
                    <a:pPr>
                      <a:defRPr sz="1400" b="1">
                        <a:solidFill>
                          <a:srgbClr val="7F7F7F"/>
                        </a:solidFill>
                      </a:defRPr>
                    </a:pPr>
                    <a:fld id="{7EA01085-5049-4B67-99E0-5144A1C16AF7}" type="CELLRANGE">
                      <a:rPr lang="fr-FR">
                        <a:solidFill>
                          <a:srgbClr val="7F7F7F"/>
                        </a:solidFill>
                      </a:rPr>
                      <a:pPr>
                        <a:defRPr sz="1400" b="1">
                          <a:solidFill>
                            <a:srgbClr val="7F7F7F"/>
                          </a:solidFill>
                        </a:defRPr>
                      </a:pPr>
                      <a:t>[PLAGECELL]</a:t>
                    </a:fld>
                    <a:endParaRPr lang="fr-FR" baseline="0">
                      <a:solidFill>
                        <a:srgbClr val="7F7F7F"/>
                      </a:solidFill>
                    </a:endParaRPr>
                  </a:p>
                  <a:p>
                    <a:pPr>
                      <a:defRPr sz="1400" b="1">
                        <a:solidFill>
                          <a:srgbClr val="7F7F7F"/>
                        </a:solidFill>
                      </a:defRPr>
                    </a:pPr>
                    <a:fld id="{0EA479D2-CE67-48C6-AF12-8FDFE81FD079}" type="VALUE">
                      <a:rPr lang="fr-FR">
                        <a:solidFill>
                          <a:srgbClr val="7F7F7F"/>
                        </a:solidFill>
                      </a:rPr>
                      <a:pPr>
                        <a:defRPr sz="1400" b="1">
                          <a:solidFill>
                            <a:srgbClr val="7F7F7F"/>
                          </a:solidFill>
                        </a:defRPr>
                      </a:pPr>
                      <a:t>[VALEUR]</a:t>
                    </a:fld>
                    <a:endParaRPr lang="fr-F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13936067638646357"/>
                      <c:h val="0.18085318048507593"/>
                    </c:manualLayout>
                  </c15:layout>
                  <c15:dlblFieldTable/>
                  <c15:showDataLabelsRange val="1"/>
                </c:ext>
                <c:ext xmlns:c16="http://schemas.microsoft.com/office/drawing/2014/chart" uri="{C3380CC4-5D6E-409C-BE32-E72D297353CC}">
                  <c16:uniqueId val="{0000001F-E16A-40A5-8131-5653839A63BB}"/>
                </c:ext>
              </c:extLst>
            </c:dLbl>
            <c:dLbl>
              <c:idx val="5"/>
              <c:delete val="1"/>
              <c:extLst>
                <c:ext xmlns:c15="http://schemas.microsoft.com/office/drawing/2012/chart" uri="{CE6537A1-D6FC-4f65-9D91-7224C49458BB}"/>
                <c:ext xmlns:c16="http://schemas.microsoft.com/office/drawing/2014/chart" uri="{C3380CC4-5D6E-409C-BE32-E72D297353CC}">
                  <c16:uniqueId val="{00000021-E16A-40A5-8131-5653839A63BB}"/>
                </c:ext>
              </c:extLst>
            </c:dLbl>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ext>
            </c:extLst>
          </c:dLbls>
          <c:val>
            <c:numRef>
              <c:f>Feuil1!$C$4:$C$9</c:f>
              <c:numCache>
                <c:formatCode>General</c:formatCode>
                <c:ptCount val="6"/>
                <c:pt idx="0">
                  <c:v>9</c:v>
                </c:pt>
                <c:pt idx="1">
                  <c:v>22</c:v>
                </c:pt>
                <c:pt idx="2">
                  <c:v>36</c:v>
                </c:pt>
                <c:pt idx="3">
                  <c:v>29</c:v>
                </c:pt>
                <c:pt idx="4">
                  <c:v>4</c:v>
                </c:pt>
                <c:pt idx="5">
                  <c:v>100</c:v>
                </c:pt>
              </c:numCache>
            </c:numRef>
          </c:val>
          <c:extLst>
            <c:ext xmlns:c15="http://schemas.microsoft.com/office/drawing/2012/chart" uri="{02D57815-91ED-43cb-92C2-25804820EDAC}">
              <c15:datalabelsRange>
                <c15:f>Feuil1!$A$4:$A$8</c15:f>
                <c15:dlblRangeCache>
                  <c:ptCount val="5"/>
                  <c:pt idx="0">
                    <c:v>Très difficile à vivre </c:v>
                  </c:pt>
                  <c:pt idx="1">
                    <c:v>Assez difficile à vivre </c:v>
                  </c:pt>
                  <c:pt idx="2">
                    <c:v>Pas vraiment difficile à vivre </c:v>
                  </c:pt>
                  <c:pt idx="3">
                    <c:v>Pas du tout difficile à vivre </c:v>
                  </c:pt>
                  <c:pt idx="4">
                    <c:v>Ne se prononce pas </c:v>
                  </c:pt>
                </c15:dlblRangeCache>
              </c15:datalabelsRange>
            </c:ext>
            <c:ext xmlns:c16="http://schemas.microsoft.com/office/drawing/2014/chart" uri="{C3380CC4-5D6E-409C-BE32-E72D297353CC}">
              <c16:uniqueId val="{00000022-E16A-40A5-8131-5653839A63BB}"/>
            </c:ext>
          </c:extLst>
        </c:ser>
        <c:dLbls>
          <c:showLegendKey val="0"/>
          <c:showVal val="0"/>
          <c:showCatName val="0"/>
          <c:showSerName val="0"/>
          <c:showPercent val="0"/>
          <c:showBubbleSize val="0"/>
          <c:showLeaderLines val="0"/>
        </c:dLbls>
        <c:firstSliceAng val="270"/>
        <c:holeSize val="44"/>
      </c:doughnutChart>
      <c:spPr>
        <a:noFill/>
        <a:ln w="25389">
          <a:noFill/>
        </a:ln>
      </c:spPr>
    </c:plotArea>
    <c:plotVisOnly val="1"/>
    <c:dispBlanksAs val="zero"/>
    <c:showDLblsOverMax val="0"/>
  </c:chart>
  <c:spPr>
    <a:noFill/>
  </c:spPr>
  <c:txPr>
    <a:bodyPr/>
    <a:lstStyle/>
    <a:p>
      <a:pPr>
        <a:defRPr sz="1798"/>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7D918F"/>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dLbls>
            <c:dLbl>
              <c:idx val="0"/>
              <c:tx>
                <c:rich>
                  <a:bodyPr/>
                  <a:lstStyle/>
                  <a:p>
                    <a:fld id="{DC949A00-A86F-45D1-90AF-F40F95EAE1FB}" type="VALUE">
                      <a:rPr lang="en-US" sz="1100">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E3-46E5-812F-D255F4E9F7A0}"/>
                </c:ext>
              </c:extLst>
            </c:dLbl>
            <c:dLbl>
              <c:idx val="5"/>
              <c:delete val="1"/>
              <c:extLst>
                <c:ext xmlns:c15="http://schemas.microsoft.com/office/drawing/2012/chart" uri="{CE6537A1-D6FC-4f65-9D91-7224C49458BB}"/>
                <c:ext xmlns:c16="http://schemas.microsoft.com/office/drawing/2014/chart" uri="{C3380CC4-5D6E-409C-BE32-E72D297353CC}">
                  <c16:uniqueId val="{00000005-45E3-46E5-812F-D255F4E9F7A0}"/>
                </c:ext>
              </c:extLst>
            </c:dLbl>
            <c:dLbl>
              <c:idx val="7"/>
              <c:layout>
                <c:manualLayout>
                  <c:x val="-2.6711643184608373E-3"/>
                  <c:y val="4.4043601901621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79-4BE0-A795-4068F3864581}"/>
                </c:ext>
              </c:extLst>
            </c:dLbl>
            <c:dLbl>
              <c:idx val="24"/>
              <c:delete val="1"/>
              <c:extLst>
                <c:ext xmlns:c15="http://schemas.microsoft.com/office/drawing/2012/chart" uri="{CE6537A1-D6FC-4f65-9D91-7224C49458BB}"/>
                <c:ext xmlns:c16="http://schemas.microsoft.com/office/drawing/2014/chart" uri="{C3380CC4-5D6E-409C-BE32-E72D297353CC}">
                  <c16:uniqueId val="{00000011-45E3-46E5-812F-D255F4E9F7A0}"/>
                </c:ext>
              </c:extLst>
            </c:dLbl>
            <c:dLbl>
              <c:idx val="27"/>
              <c:delete val="1"/>
              <c:extLst>
                <c:ext xmlns:c15="http://schemas.microsoft.com/office/drawing/2012/chart" uri="{CE6537A1-D6FC-4f65-9D91-7224C49458BB}"/>
                <c:ext xmlns:c16="http://schemas.microsoft.com/office/drawing/2014/chart" uri="{C3380CC4-5D6E-409C-BE32-E72D297353CC}">
                  <c16:uniqueId val="{00000014-45E3-46E5-812F-D255F4E9F7A0}"/>
                </c:ext>
              </c:extLst>
            </c:dLbl>
            <c:spPr>
              <a:noFill/>
              <a:ln>
                <a:noFill/>
              </a:ln>
              <a:effectLst/>
            </c:spPr>
            <c:txPr>
              <a:bodyPr/>
              <a:lstStyle/>
              <a:p>
                <a:pPr algn="ct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32</c:v>
                </c:pt>
                <c:pt idx="1">
                  <c:v>50</c:v>
                </c:pt>
                <c:pt idx="2">
                  <c:v>29</c:v>
                </c:pt>
                <c:pt idx="3">
                  <c:v>41</c:v>
                </c:pt>
                <c:pt idx="4">
                  <c:v>40</c:v>
                </c:pt>
                <c:pt idx="6">
                  <c:v>36</c:v>
                </c:pt>
                <c:pt idx="7">
                  <c:v>42</c:v>
                </c:pt>
                <c:pt idx="9">
                  <c:v>37</c:v>
                </c:pt>
                <c:pt idx="10">
                  <c:v>39</c:v>
                </c:pt>
                <c:pt idx="12">
                  <c:v>44</c:v>
                </c:pt>
                <c:pt idx="13">
                  <c:v>32</c:v>
                </c:pt>
                <c:pt idx="15">
                  <c:v>23</c:v>
                </c:pt>
                <c:pt idx="16">
                  <c:v>50</c:v>
                </c:pt>
                <c:pt idx="17">
                  <c:v>32</c:v>
                </c:pt>
                <c:pt idx="19">
                  <c:v>43</c:v>
                </c:pt>
                <c:pt idx="20">
                  <c:v>34</c:v>
                </c:pt>
                <c:pt idx="21">
                  <c:v>36</c:v>
                </c:pt>
              </c:numCache>
            </c:numRef>
          </c:val>
          <c:extLst>
            <c:ext xmlns:c16="http://schemas.microsoft.com/office/drawing/2014/chart" uri="{C3380CC4-5D6E-409C-BE32-E72D297353CC}">
              <c16:uniqueId val="{00000015-45E3-46E5-812F-D255F4E9F7A0}"/>
            </c:ext>
          </c:extLst>
        </c:ser>
        <c:ser>
          <c:idx val="1"/>
          <c:order val="1"/>
          <c:spPr>
            <a:solidFill>
              <a:srgbClr val="5A7471"/>
            </a:solidFill>
          </c:spPr>
          <c:invertIfNegative val="0"/>
          <c:dLbls>
            <c:spPr>
              <a:noFill/>
              <a:ln>
                <a:noFill/>
              </a:ln>
              <a:effectLst/>
            </c:spPr>
            <c:txPr>
              <a:bodyPr wrap="square" lIns="38100" tIns="19050" rIns="38100" bIns="19050" anchor="ctr">
                <a:spAutoFit/>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16</c:v>
                </c:pt>
                <c:pt idx="1">
                  <c:v>27</c:v>
                </c:pt>
                <c:pt idx="2">
                  <c:v>31</c:v>
                </c:pt>
                <c:pt idx="3">
                  <c:v>28</c:v>
                </c:pt>
                <c:pt idx="4">
                  <c:v>34</c:v>
                </c:pt>
                <c:pt idx="6">
                  <c:v>31</c:v>
                </c:pt>
                <c:pt idx="7">
                  <c:v>26</c:v>
                </c:pt>
                <c:pt idx="9">
                  <c:v>47</c:v>
                </c:pt>
                <c:pt idx="10">
                  <c:v>11</c:v>
                </c:pt>
                <c:pt idx="12">
                  <c:v>41</c:v>
                </c:pt>
                <c:pt idx="13">
                  <c:v>20</c:v>
                </c:pt>
                <c:pt idx="15">
                  <c:v>59</c:v>
                </c:pt>
                <c:pt idx="16">
                  <c:v>22</c:v>
                </c:pt>
                <c:pt idx="17">
                  <c:v>28</c:v>
                </c:pt>
                <c:pt idx="19">
                  <c:v>30</c:v>
                </c:pt>
                <c:pt idx="20">
                  <c:v>20</c:v>
                </c:pt>
                <c:pt idx="21">
                  <c:v>32</c:v>
                </c:pt>
              </c:numCache>
            </c:numRef>
          </c:val>
          <c:extLst>
            <c:ext xmlns:c16="http://schemas.microsoft.com/office/drawing/2014/chart" uri="{C3380CC4-5D6E-409C-BE32-E72D297353CC}">
              <c16:uniqueId val="{00000001-8379-4BE0-A795-4068F3864581}"/>
            </c:ext>
          </c:extLst>
        </c:ser>
        <c:ser>
          <c:idx val="2"/>
          <c:order val="2"/>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4-8379-4BE0-A795-4068F3864581}"/>
                </c:ext>
              </c:extLst>
            </c:dLbl>
            <c:dLbl>
              <c:idx val="8"/>
              <c:delete val="1"/>
              <c:extLst>
                <c:ext xmlns:c15="http://schemas.microsoft.com/office/drawing/2012/chart" uri="{CE6537A1-D6FC-4f65-9D91-7224C49458BB}"/>
                <c:ext xmlns:c16="http://schemas.microsoft.com/office/drawing/2014/chart" uri="{C3380CC4-5D6E-409C-BE32-E72D297353CC}">
                  <c16:uniqueId val="{00000006-8379-4BE0-A795-4068F3864581}"/>
                </c:ext>
              </c:extLst>
            </c:dLbl>
            <c:dLbl>
              <c:idx val="11"/>
              <c:delete val="1"/>
              <c:extLst>
                <c:ext xmlns:c15="http://schemas.microsoft.com/office/drawing/2012/chart" uri="{CE6537A1-D6FC-4f65-9D91-7224C49458BB}"/>
                <c:ext xmlns:c16="http://schemas.microsoft.com/office/drawing/2014/chart" uri="{C3380CC4-5D6E-409C-BE32-E72D297353CC}">
                  <c16:uniqueId val="{00000007-8379-4BE0-A795-4068F3864581}"/>
                </c:ext>
              </c:extLst>
            </c:dLbl>
            <c:dLbl>
              <c:idx val="14"/>
              <c:delete val="1"/>
              <c:extLst>
                <c:ext xmlns:c15="http://schemas.microsoft.com/office/drawing/2012/chart" uri="{CE6537A1-D6FC-4f65-9D91-7224C49458BB}"/>
                <c:ext xmlns:c16="http://schemas.microsoft.com/office/drawing/2014/chart" uri="{C3380CC4-5D6E-409C-BE32-E72D297353CC}">
                  <c16:uniqueId val="{00000001-11E8-4AD6-8304-D0BA60CCA3CC}"/>
                </c:ext>
              </c:extLst>
            </c:dLbl>
            <c:dLbl>
              <c:idx val="18"/>
              <c:delete val="1"/>
              <c:extLst>
                <c:ext xmlns:c15="http://schemas.microsoft.com/office/drawing/2012/chart" uri="{CE6537A1-D6FC-4f65-9D91-7224C49458BB}"/>
                <c:ext xmlns:c16="http://schemas.microsoft.com/office/drawing/2014/chart" uri="{C3380CC4-5D6E-409C-BE32-E72D297353CC}">
                  <c16:uniqueId val="{00000002-11E8-4AD6-8304-D0BA60CCA3CC}"/>
                </c:ext>
              </c:extLst>
            </c:dLbl>
            <c:spPr>
              <a:noFill/>
              <a:ln>
                <a:noFill/>
              </a:ln>
              <a:effectLst/>
            </c:spPr>
            <c:txPr>
              <a:bodyPr wrap="square" lIns="38100" tIns="19050" rIns="38100" bIns="19050" anchor="ctr">
                <a:spAutoFit/>
              </a:bodyPr>
              <a:lstStyle/>
              <a:p>
                <a:pPr>
                  <a:defRPr sz="1050" b="1">
                    <a:solidFill>
                      <a:srgbClr val="5A747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Feuil1!$D$2:$D$23</c:f>
              <c:numCache>
                <c:formatCode>General</c:formatCode>
                <c:ptCount val="22"/>
                <c:pt idx="0">
                  <c:v>48</c:v>
                </c:pt>
                <c:pt idx="1">
                  <c:v>77</c:v>
                </c:pt>
                <c:pt idx="2">
                  <c:v>60</c:v>
                </c:pt>
                <c:pt idx="3">
                  <c:v>69</c:v>
                </c:pt>
                <c:pt idx="4">
                  <c:v>74</c:v>
                </c:pt>
                <c:pt idx="6">
                  <c:v>67</c:v>
                </c:pt>
                <c:pt idx="7">
                  <c:v>68</c:v>
                </c:pt>
                <c:pt idx="9">
                  <c:v>84</c:v>
                </c:pt>
                <c:pt idx="10">
                  <c:v>50</c:v>
                </c:pt>
                <c:pt idx="12">
                  <c:v>85</c:v>
                </c:pt>
                <c:pt idx="13">
                  <c:v>52</c:v>
                </c:pt>
                <c:pt idx="15">
                  <c:v>82</c:v>
                </c:pt>
                <c:pt idx="16">
                  <c:v>72</c:v>
                </c:pt>
                <c:pt idx="17">
                  <c:v>60</c:v>
                </c:pt>
                <c:pt idx="19">
                  <c:v>73</c:v>
                </c:pt>
                <c:pt idx="20">
                  <c:v>54</c:v>
                </c:pt>
                <c:pt idx="21">
                  <c:v>68</c:v>
                </c:pt>
              </c:numCache>
            </c:numRef>
          </c:val>
          <c:extLst>
            <c:ext xmlns:c16="http://schemas.microsoft.com/office/drawing/2014/chart" uri="{C3380CC4-5D6E-409C-BE32-E72D297353CC}">
              <c16:uniqueId val="{00000002-8379-4BE0-A795-4068F3864581}"/>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7D918F"/>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dLbls>
            <c:dLbl>
              <c:idx val="0"/>
              <c:tx>
                <c:rich>
                  <a:bodyPr/>
                  <a:lstStyle/>
                  <a:p>
                    <a:fld id="{DC949A00-A86F-45D1-90AF-F40F95EAE1FB}" type="VALUE">
                      <a:rPr lang="en-US" sz="8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D-4EB9-AEDC-FF765A6B6CED}"/>
                </c:ext>
              </c:extLst>
            </c:dLbl>
            <c:dLbl>
              <c:idx val="1"/>
              <c:delete val="1"/>
              <c:extLst>
                <c:ext xmlns:c15="http://schemas.microsoft.com/office/drawing/2012/chart" uri="{CE6537A1-D6FC-4f65-9D91-7224C49458BB}"/>
                <c:ext xmlns:c16="http://schemas.microsoft.com/office/drawing/2014/chart" uri="{C3380CC4-5D6E-409C-BE32-E72D297353CC}">
                  <c16:uniqueId val="{00000001-AA4D-4EB9-AEDC-FF765A6B6CE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D-4EB9-AEDC-FF765A6B6CED}"/>
                </c:ext>
              </c:extLst>
            </c:dLbl>
            <c:dLbl>
              <c:idx val="7"/>
              <c:delete val="1"/>
              <c:extLst>
                <c:ext xmlns:c15="http://schemas.microsoft.com/office/drawing/2012/chart" uri="{CE6537A1-D6FC-4f65-9D91-7224C49458BB}"/>
                <c:ext xmlns:c16="http://schemas.microsoft.com/office/drawing/2014/chart" uri="{C3380CC4-5D6E-409C-BE32-E72D297353CC}">
                  <c16:uniqueId val="{00000008-2ACC-40FE-8F49-811BD02DEB2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4D-4EB9-AEDC-FF765A6B6CED}"/>
                </c:ext>
              </c:extLst>
            </c:dLbl>
            <c:dLbl>
              <c:idx val="11"/>
              <c:layout>
                <c:manualLayout>
                  <c:x val="0"/>
                  <c:y val="3.642987249544626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A-2ACC-40FE-8F49-811BD02DEB2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D-4EB9-AEDC-FF765A6B6CED}"/>
                </c:ext>
              </c:extLst>
            </c:dLbl>
            <c:dLbl>
              <c:idx val="17"/>
              <c:delete val="1"/>
              <c:extLst>
                <c:ext xmlns:c15="http://schemas.microsoft.com/office/drawing/2012/chart" uri="{CE6537A1-D6FC-4f65-9D91-7224C49458BB}"/>
                <c:ext xmlns:c16="http://schemas.microsoft.com/office/drawing/2014/chart" uri="{C3380CC4-5D6E-409C-BE32-E72D297353CC}">
                  <c16:uniqueId val="{0000000C-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5-AA4D-4EB9-AEDC-FF765A6B6CED}"/>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D-4EB9-AEDC-FF765A6B6CED}"/>
                </c:ext>
              </c:extLst>
            </c:dLbl>
            <c:dLbl>
              <c:idx val="27"/>
              <c:delete val="1"/>
              <c:extLst>
                <c:ext xmlns:c15="http://schemas.microsoft.com/office/drawing/2012/chart" uri="{CE6537A1-D6FC-4f65-9D91-7224C49458BB}"/>
                <c:ext xmlns:c16="http://schemas.microsoft.com/office/drawing/2014/chart" uri="{C3380CC4-5D6E-409C-BE32-E72D297353CC}">
                  <c16:uniqueId val="{00000007-AA4D-4EB9-AEDC-FF765A6B6CED}"/>
                </c:ext>
              </c:extLst>
            </c:dLbl>
            <c:spPr>
              <a:noFill/>
              <a:ln>
                <a:noFill/>
              </a:ln>
              <a:effectLst/>
            </c:spPr>
            <c:txPr>
              <a:bodyPr/>
              <a:lstStyle/>
              <a:p>
                <a:pPr algn="ctr">
                  <a:defRPr sz="10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36</c:v>
                </c:pt>
                <c:pt idx="2">
                  <c:v>43</c:v>
                </c:pt>
                <c:pt idx="3">
                  <c:v>51</c:v>
                </c:pt>
                <c:pt idx="4">
                  <c:v>40</c:v>
                </c:pt>
                <c:pt idx="5">
                  <c:v>33</c:v>
                </c:pt>
                <c:pt idx="6">
                  <c:v>32</c:v>
                </c:pt>
                <c:pt idx="8">
                  <c:v>32</c:v>
                </c:pt>
                <c:pt idx="9">
                  <c:v>37</c:v>
                </c:pt>
                <c:pt idx="10">
                  <c:v>37</c:v>
                </c:pt>
                <c:pt idx="11">
                  <c:v>38</c:v>
                </c:pt>
                <c:pt idx="13">
                  <c:v>44</c:v>
                </c:pt>
                <c:pt idx="14">
                  <c:v>30</c:v>
                </c:pt>
                <c:pt idx="15">
                  <c:v>42</c:v>
                </c:pt>
                <c:pt idx="16">
                  <c:v>37</c:v>
                </c:pt>
                <c:pt idx="18">
                  <c:v>45</c:v>
                </c:pt>
                <c:pt idx="19">
                  <c:v>35</c:v>
                </c:pt>
                <c:pt idx="21">
                  <c:v>39</c:v>
                </c:pt>
                <c:pt idx="22">
                  <c:v>30</c:v>
                </c:pt>
                <c:pt idx="23">
                  <c:v>30</c:v>
                </c:pt>
                <c:pt idx="24">
                  <c:v>43</c:v>
                </c:pt>
                <c:pt idx="25">
                  <c:v>49</c:v>
                </c:pt>
              </c:numCache>
            </c:numRef>
          </c:val>
          <c:extLst>
            <c:ext xmlns:c16="http://schemas.microsoft.com/office/drawing/2014/chart" uri="{C3380CC4-5D6E-409C-BE32-E72D297353CC}">
              <c16:uniqueId val="{00000008-AA4D-4EB9-AEDC-FF765A6B6CED}"/>
            </c:ext>
          </c:extLst>
        </c:ser>
        <c:ser>
          <c:idx val="1"/>
          <c:order val="1"/>
          <c:spPr>
            <a:solidFill>
              <a:srgbClr val="5A7471"/>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9-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B-2ACC-40FE-8F49-811BD02DEB25}"/>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29</c:v>
                </c:pt>
                <c:pt idx="2">
                  <c:v>9</c:v>
                </c:pt>
                <c:pt idx="3">
                  <c:v>20</c:v>
                </c:pt>
                <c:pt idx="4">
                  <c:v>34</c:v>
                </c:pt>
                <c:pt idx="5">
                  <c:v>38</c:v>
                </c:pt>
                <c:pt idx="6">
                  <c:v>31</c:v>
                </c:pt>
                <c:pt idx="8">
                  <c:v>43</c:v>
                </c:pt>
                <c:pt idx="9">
                  <c:v>22</c:v>
                </c:pt>
                <c:pt idx="10">
                  <c:v>31</c:v>
                </c:pt>
                <c:pt idx="11">
                  <c:v>26</c:v>
                </c:pt>
                <c:pt idx="13">
                  <c:v>33</c:v>
                </c:pt>
                <c:pt idx="14">
                  <c:v>54</c:v>
                </c:pt>
                <c:pt idx="15">
                  <c:v>19</c:v>
                </c:pt>
                <c:pt idx="16">
                  <c:v>44</c:v>
                </c:pt>
                <c:pt idx="18">
                  <c:v>22</c:v>
                </c:pt>
                <c:pt idx="19">
                  <c:v>31</c:v>
                </c:pt>
                <c:pt idx="21">
                  <c:v>38</c:v>
                </c:pt>
                <c:pt idx="22">
                  <c:v>32</c:v>
                </c:pt>
                <c:pt idx="23">
                  <c:v>26</c:v>
                </c:pt>
                <c:pt idx="24">
                  <c:v>28</c:v>
                </c:pt>
                <c:pt idx="25">
                  <c:v>25</c:v>
                </c:pt>
              </c:numCache>
            </c:numRef>
          </c:val>
          <c:extLst>
            <c:ext xmlns:c16="http://schemas.microsoft.com/office/drawing/2014/chart" uri="{C3380CC4-5D6E-409C-BE32-E72D297353CC}">
              <c16:uniqueId val="{00000001-2ACC-40FE-8F49-811BD02DEB25}"/>
            </c:ext>
          </c:extLst>
        </c:ser>
        <c:ser>
          <c:idx val="2"/>
          <c:order val="2"/>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ACC-40FE-8F49-811BD02DEB25}"/>
                </c:ext>
              </c:extLst>
            </c:dLbl>
            <c:dLbl>
              <c:idx val="7"/>
              <c:delete val="1"/>
              <c:extLst>
                <c:ext xmlns:c15="http://schemas.microsoft.com/office/drawing/2012/chart" uri="{CE6537A1-D6FC-4f65-9D91-7224C49458BB}"/>
                <c:ext xmlns:c16="http://schemas.microsoft.com/office/drawing/2014/chart" uri="{C3380CC4-5D6E-409C-BE32-E72D297353CC}">
                  <c16:uniqueId val="{00000003-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4-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5-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F-2ACC-40FE-8F49-811BD02DEB25}"/>
                </c:ext>
              </c:extLst>
            </c:dLbl>
            <c:spPr>
              <a:noFill/>
              <a:ln>
                <a:noFill/>
              </a:ln>
              <a:effectLst/>
            </c:spPr>
            <c:txPr>
              <a:bodyPr wrap="square" lIns="38100" tIns="19050" rIns="38100" bIns="19050" anchor="ctr">
                <a:spAutoFit/>
              </a:bodyPr>
              <a:lstStyle/>
              <a:p>
                <a:pPr>
                  <a:defRPr sz="1050" b="1">
                    <a:solidFill>
                      <a:srgbClr val="5A747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Feuil1!$D$4:$D$29</c:f>
              <c:numCache>
                <c:formatCode>General</c:formatCode>
                <c:ptCount val="26"/>
                <c:pt idx="0">
                  <c:v>65</c:v>
                </c:pt>
                <c:pt idx="2">
                  <c:v>52</c:v>
                </c:pt>
                <c:pt idx="3">
                  <c:v>71</c:v>
                </c:pt>
                <c:pt idx="4">
                  <c:v>74</c:v>
                </c:pt>
                <c:pt idx="5">
                  <c:v>71</c:v>
                </c:pt>
                <c:pt idx="6">
                  <c:v>63</c:v>
                </c:pt>
                <c:pt idx="8">
                  <c:v>75</c:v>
                </c:pt>
                <c:pt idx="9">
                  <c:v>59</c:v>
                </c:pt>
                <c:pt idx="10">
                  <c:v>68</c:v>
                </c:pt>
                <c:pt idx="11">
                  <c:v>64</c:v>
                </c:pt>
                <c:pt idx="13">
                  <c:v>77</c:v>
                </c:pt>
                <c:pt idx="14">
                  <c:v>84</c:v>
                </c:pt>
                <c:pt idx="15">
                  <c:v>61</c:v>
                </c:pt>
                <c:pt idx="16">
                  <c:v>81</c:v>
                </c:pt>
                <c:pt idx="18">
                  <c:v>67</c:v>
                </c:pt>
                <c:pt idx="19">
                  <c:v>66</c:v>
                </c:pt>
                <c:pt idx="21">
                  <c:v>77</c:v>
                </c:pt>
                <c:pt idx="22">
                  <c:v>62</c:v>
                </c:pt>
                <c:pt idx="23">
                  <c:v>56</c:v>
                </c:pt>
                <c:pt idx="24">
                  <c:v>71</c:v>
                </c:pt>
                <c:pt idx="25">
                  <c:v>74</c:v>
                </c:pt>
              </c:numCache>
            </c:numRef>
          </c:val>
          <c:extLst>
            <c:ext xmlns:c16="http://schemas.microsoft.com/office/drawing/2014/chart" uri="{C3380CC4-5D6E-409C-BE32-E72D297353CC}">
              <c16:uniqueId val="{00000002-2ACC-40FE-8F49-811BD02DEB25}"/>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7D918F"/>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dLbls>
            <c:dLbl>
              <c:idx val="0"/>
              <c:tx>
                <c:rich>
                  <a:bodyPr/>
                  <a:lstStyle/>
                  <a:p>
                    <a:fld id="{DC949A00-A86F-45D1-90AF-F40F95EAE1FB}" type="VALUE">
                      <a:rPr lang="en-US" sz="11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0B-44DA-8ABC-6D0F4E4ABDBA}"/>
                </c:ext>
              </c:extLst>
            </c:dLbl>
            <c:dLbl>
              <c:idx val="6"/>
              <c:delete val="1"/>
              <c:extLst>
                <c:ext xmlns:c15="http://schemas.microsoft.com/office/drawing/2012/chart" uri="{CE6537A1-D6FC-4f65-9D91-7224C49458BB}"/>
                <c:ext xmlns:c16="http://schemas.microsoft.com/office/drawing/2014/chart" uri="{C3380CC4-5D6E-409C-BE32-E72D297353CC}">
                  <c16:uniqueId val="{00000005-010B-44DA-8ABC-6D0F4E4ABDBA}"/>
                </c:ext>
              </c:extLst>
            </c:dLbl>
            <c:dLbl>
              <c:idx val="9"/>
              <c:delete val="1"/>
              <c:extLst>
                <c:ext xmlns:c15="http://schemas.microsoft.com/office/drawing/2012/chart" uri="{CE6537A1-D6FC-4f65-9D91-7224C49458BB}"/>
                <c:ext xmlns:c16="http://schemas.microsoft.com/office/drawing/2014/chart" uri="{C3380CC4-5D6E-409C-BE32-E72D297353CC}">
                  <c16:uniqueId val="{00000006-010B-44DA-8ABC-6D0F4E4ABDBA}"/>
                </c:ext>
              </c:extLst>
            </c:dLbl>
            <c:dLbl>
              <c:idx val="12"/>
              <c:delete val="1"/>
              <c:extLst>
                <c:ext xmlns:c15="http://schemas.microsoft.com/office/drawing/2012/chart" uri="{CE6537A1-D6FC-4f65-9D91-7224C49458BB}"/>
                <c:ext xmlns:c16="http://schemas.microsoft.com/office/drawing/2014/chart" uri="{C3380CC4-5D6E-409C-BE32-E72D297353CC}">
                  <c16:uniqueId val="{00000008-34A6-4E1B-92B9-C856DAF8D15B}"/>
                </c:ext>
              </c:extLst>
            </c:dLbl>
            <c:dLbl>
              <c:idx val="13"/>
              <c:layout>
                <c:manualLayout>
                  <c:x val="5.1532054053472828E-3"/>
                  <c:y val="1.788169826064720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B5-476F-8374-04A5BE392527}"/>
                </c:ext>
              </c:extLst>
            </c:dLbl>
            <c:dLbl>
              <c:idx val="27"/>
              <c:delete val="1"/>
              <c:extLst>
                <c:ext xmlns:c15="http://schemas.microsoft.com/office/drawing/2012/chart" uri="{CE6537A1-D6FC-4f65-9D91-7224C49458BB}"/>
                <c:ext xmlns:c16="http://schemas.microsoft.com/office/drawing/2014/chart" uri="{C3380CC4-5D6E-409C-BE32-E72D297353CC}">
                  <c16:uniqueId val="{00000013-010B-44DA-8ABC-6D0F4E4ABDBA}"/>
                </c:ext>
              </c:extLst>
            </c:dLbl>
            <c:spPr>
              <a:noFill/>
              <a:ln>
                <a:noFill/>
              </a:ln>
              <a:effectLst/>
            </c:spPr>
            <c:txPr>
              <a:bodyPr/>
              <a:lstStyle/>
              <a:p>
                <a:pPr algn="ct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37</c:v>
                </c:pt>
                <c:pt idx="1">
                  <c:v>34</c:v>
                </c:pt>
                <c:pt idx="2">
                  <c:v>40</c:v>
                </c:pt>
                <c:pt idx="3">
                  <c:v>32</c:v>
                </c:pt>
                <c:pt idx="4">
                  <c:v>53</c:v>
                </c:pt>
                <c:pt idx="5">
                  <c:v>34</c:v>
                </c:pt>
                <c:pt idx="7">
                  <c:v>35</c:v>
                </c:pt>
                <c:pt idx="8">
                  <c:v>80</c:v>
                </c:pt>
                <c:pt idx="10">
                  <c:v>0</c:v>
                </c:pt>
                <c:pt idx="11">
                  <c:v>36</c:v>
                </c:pt>
                <c:pt idx="13">
                  <c:v>50</c:v>
                </c:pt>
                <c:pt idx="14">
                  <c:v>26</c:v>
                </c:pt>
                <c:pt idx="15">
                  <c:v>37</c:v>
                </c:pt>
                <c:pt idx="16">
                  <c:v>51</c:v>
                </c:pt>
                <c:pt idx="17">
                  <c:v>29</c:v>
                </c:pt>
                <c:pt idx="18">
                  <c:v>51</c:v>
                </c:pt>
                <c:pt idx="20">
                  <c:v>27</c:v>
                </c:pt>
                <c:pt idx="21">
                  <c:v>35</c:v>
                </c:pt>
                <c:pt idx="22">
                  <c:v>45</c:v>
                </c:pt>
                <c:pt idx="23">
                  <c:v>30</c:v>
                </c:pt>
              </c:numCache>
            </c:numRef>
          </c:val>
          <c:extLst>
            <c:ext xmlns:c16="http://schemas.microsoft.com/office/drawing/2014/chart" uri="{C3380CC4-5D6E-409C-BE32-E72D297353CC}">
              <c16:uniqueId val="{00000014-010B-44DA-8ABC-6D0F4E4ABDBA}"/>
            </c:ext>
          </c:extLst>
        </c:ser>
        <c:ser>
          <c:idx val="1"/>
          <c:order val="1"/>
          <c:spPr>
            <a:solidFill>
              <a:srgbClr val="5A7471"/>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A-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7-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E-34A6-4E1B-92B9-C856DAF8D15B}"/>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29</c:v>
                </c:pt>
                <c:pt idx="1">
                  <c:v>31</c:v>
                </c:pt>
                <c:pt idx="2">
                  <c:v>26</c:v>
                </c:pt>
                <c:pt idx="3">
                  <c:v>35</c:v>
                </c:pt>
                <c:pt idx="4">
                  <c:v>16</c:v>
                </c:pt>
                <c:pt idx="5">
                  <c:v>28</c:v>
                </c:pt>
                <c:pt idx="7">
                  <c:v>29</c:v>
                </c:pt>
                <c:pt idx="8">
                  <c:v>2</c:v>
                </c:pt>
                <c:pt idx="10">
                  <c:v>0</c:v>
                </c:pt>
                <c:pt idx="11">
                  <c:v>29</c:v>
                </c:pt>
                <c:pt idx="13">
                  <c:v>28</c:v>
                </c:pt>
                <c:pt idx="14">
                  <c:v>27</c:v>
                </c:pt>
                <c:pt idx="15">
                  <c:v>34</c:v>
                </c:pt>
                <c:pt idx="16">
                  <c:v>27</c:v>
                </c:pt>
                <c:pt idx="17">
                  <c:v>34</c:v>
                </c:pt>
                <c:pt idx="18">
                  <c:v>12</c:v>
                </c:pt>
                <c:pt idx="20">
                  <c:v>41</c:v>
                </c:pt>
                <c:pt idx="21">
                  <c:v>24</c:v>
                </c:pt>
                <c:pt idx="22">
                  <c:v>33</c:v>
                </c:pt>
                <c:pt idx="23">
                  <c:v>30</c:v>
                </c:pt>
              </c:numCache>
            </c:numRef>
          </c:val>
          <c:extLst>
            <c:ext xmlns:c16="http://schemas.microsoft.com/office/drawing/2014/chart" uri="{C3380CC4-5D6E-409C-BE32-E72D297353CC}">
              <c16:uniqueId val="{00000001-34A6-4E1B-92B9-C856DAF8D15B}"/>
            </c:ext>
          </c:extLst>
        </c:ser>
        <c:ser>
          <c:idx val="2"/>
          <c:order val="2"/>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B-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9-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6-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D-34A6-4E1B-92B9-C856DAF8D15B}"/>
                </c:ext>
              </c:extLst>
            </c:dLbl>
            <c:spPr>
              <a:noFill/>
              <a:ln>
                <a:noFill/>
              </a:ln>
              <a:effectLst/>
            </c:spPr>
            <c:txPr>
              <a:bodyPr wrap="square" lIns="38100" tIns="19050" rIns="38100" bIns="19050" anchor="ctr">
                <a:spAutoFit/>
              </a:bodyPr>
              <a:lstStyle/>
              <a:p>
                <a:pPr>
                  <a:defRPr sz="1050" b="1">
                    <a:solidFill>
                      <a:srgbClr val="5A747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Feuil1!$D$4:$D$27</c:f>
              <c:numCache>
                <c:formatCode>General</c:formatCode>
                <c:ptCount val="24"/>
                <c:pt idx="0">
                  <c:v>66</c:v>
                </c:pt>
                <c:pt idx="1">
                  <c:v>65</c:v>
                </c:pt>
                <c:pt idx="2">
                  <c:v>66</c:v>
                </c:pt>
                <c:pt idx="3">
                  <c:v>67</c:v>
                </c:pt>
                <c:pt idx="4">
                  <c:v>69</c:v>
                </c:pt>
                <c:pt idx="5">
                  <c:v>62</c:v>
                </c:pt>
                <c:pt idx="7">
                  <c:v>64</c:v>
                </c:pt>
                <c:pt idx="8">
                  <c:v>82</c:v>
                </c:pt>
                <c:pt idx="10">
                  <c:v>0</c:v>
                </c:pt>
                <c:pt idx="11">
                  <c:v>65</c:v>
                </c:pt>
                <c:pt idx="13">
                  <c:v>78</c:v>
                </c:pt>
                <c:pt idx="14">
                  <c:v>53</c:v>
                </c:pt>
                <c:pt idx="15">
                  <c:v>71</c:v>
                </c:pt>
                <c:pt idx="16">
                  <c:v>78</c:v>
                </c:pt>
                <c:pt idx="17">
                  <c:v>63</c:v>
                </c:pt>
                <c:pt idx="18">
                  <c:v>63</c:v>
                </c:pt>
                <c:pt idx="20">
                  <c:v>68</c:v>
                </c:pt>
                <c:pt idx="21">
                  <c:v>59</c:v>
                </c:pt>
                <c:pt idx="22">
                  <c:v>78</c:v>
                </c:pt>
                <c:pt idx="23">
                  <c:v>60</c:v>
                </c:pt>
              </c:numCache>
            </c:numRef>
          </c:val>
          <c:extLst>
            <c:ext xmlns:c16="http://schemas.microsoft.com/office/drawing/2014/chart" uri="{C3380CC4-5D6E-409C-BE32-E72D297353CC}">
              <c16:uniqueId val="{00000002-34A6-4E1B-92B9-C856DAF8D15B}"/>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7636786720415"/>
          <c:y val="0.10959287445507754"/>
          <c:w val="0.60267200530145626"/>
          <c:h val="0.90433190100762884"/>
        </c:manualLayout>
      </c:layout>
      <c:doughnutChart>
        <c:varyColors val="1"/>
        <c:ser>
          <c:idx val="0"/>
          <c:order val="0"/>
          <c:spPr>
            <a:solidFill>
              <a:srgbClr val="4F8828"/>
            </a:solidFill>
            <a:ln w="76200">
              <a:solidFill>
                <a:schemeClr val="bg1"/>
              </a:solidFill>
            </a:ln>
            <a:effectLst/>
          </c:spPr>
          <c:dPt>
            <c:idx val="0"/>
            <c:bubble3D val="0"/>
            <c:spPr>
              <a:pattFill prst="pct60">
                <a:fgClr>
                  <a:srgbClr val="A14125"/>
                </a:fgClr>
                <a:bgClr>
                  <a:schemeClr val="bg1"/>
                </a:bgClr>
              </a:pattFill>
              <a:ln w="76200">
                <a:solidFill>
                  <a:schemeClr val="bg1"/>
                </a:solidFill>
              </a:ln>
              <a:effectLst/>
            </c:spPr>
            <c:extLst xmlns:c15="http://schemas.microsoft.com/office/drawing/2012/chart">
              <c:ext xmlns:c16="http://schemas.microsoft.com/office/drawing/2014/chart" uri="{C3380CC4-5D6E-409C-BE32-E72D297353CC}">
                <c16:uniqueId val="{0000001B-FBFE-4866-B40A-D887A3C11C8C}"/>
              </c:ext>
            </c:extLst>
          </c:dPt>
          <c:dPt>
            <c:idx val="1"/>
            <c:bubble3D val="0"/>
            <c:spPr>
              <a:pattFill prst="pct60">
                <a:fgClr>
                  <a:srgbClr val="E17045"/>
                </a:fgClr>
                <a:bgClr>
                  <a:schemeClr val="bg1"/>
                </a:bgClr>
              </a:pattFill>
              <a:ln w="76200">
                <a:solidFill>
                  <a:schemeClr val="bg1"/>
                </a:solidFill>
              </a:ln>
              <a:effectLst/>
            </c:spPr>
            <c:extLst xmlns:c15="http://schemas.microsoft.com/office/drawing/2012/chart">
              <c:ext xmlns:c16="http://schemas.microsoft.com/office/drawing/2014/chart" uri="{C3380CC4-5D6E-409C-BE32-E72D297353CC}">
                <c16:uniqueId val="{0000001D-FBFE-4866-B40A-D887A3C11C8C}"/>
              </c:ext>
            </c:extLst>
          </c:dPt>
          <c:dPt>
            <c:idx val="2"/>
            <c:bubble3D val="0"/>
            <c:spPr>
              <a:pattFill prst="pct60">
                <a:fgClr>
                  <a:srgbClr val="BFBFBF"/>
                </a:fgClr>
                <a:bgClr>
                  <a:schemeClr val="bg1"/>
                </a:bgClr>
              </a:pattFill>
              <a:ln w="76200">
                <a:solidFill>
                  <a:schemeClr val="bg1"/>
                </a:solidFill>
              </a:ln>
              <a:effectLst/>
            </c:spPr>
            <c:extLst xmlns:c15="http://schemas.microsoft.com/office/drawing/2012/chart">
              <c:ext xmlns:c16="http://schemas.microsoft.com/office/drawing/2014/chart" uri="{C3380CC4-5D6E-409C-BE32-E72D297353CC}">
                <c16:uniqueId val="{0000001F-FBFE-4866-B40A-D887A3C11C8C}"/>
              </c:ext>
            </c:extLst>
          </c:dPt>
          <c:dPt>
            <c:idx val="3"/>
            <c:bubble3D val="0"/>
            <c:spPr>
              <a:pattFill prst="pct60">
                <a:fgClr>
                  <a:srgbClr val="7F7F7F"/>
                </a:fgClr>
                <a:bgClr>
                  <a:schemeClr val="bg1"/>
                </a:bgClr>
              </a:pattFill>
              <a:ln w="76200">
                <a:solidFill>
                  <a:schemeClr val="bg1"/>
                </a:solidFill>
              </a:ln>
              <a:effectLst/>
            </c:spPr>
            <c:extLst xmlns:c15="http://schemas.microsoft.com/office/drawing/2012/chart">
              <c:ext xmlns:c16="http://schemas.microsoft.com/office/drawing/2014/chart" uri="{C3380CC4-5D6E-409C-BE32-E72D297353CC}">
                <c16:uniqueId val="{00000021-FBFE-4866-B40A-D887A3C11C8C}"/>
              </c:ext>
            </c:extLst>
          </c:dPt>
          <c:dPt>
            <c:idx val="4"/>
            <c:bubble3D val="0"/>
            <c:spPr>
              <a:pattFill prst="pct60">
                <a:fgClr>
                  <a:schemeClr val="tx1">
                    <a:lumMod val="50000"/>
                    <a:lumOff val="50000"/>
                  </a:schemeClr>
                </a:fgClr>
                <a:bgClr>
                  <a:schemeClr val="bg1"/>
                </a:bgClr>
              </a:pattFill>
              <a:ln w="76200">
                <a:solidFill>
                  <a:schemeClr val="bg1"/>
                </a:solidFill>
              </a:ln>
              <a:effectLst/>
            </c:spPr>
            <c:extLst>
              <c:ext xmlns:c16="http://schemas.microsoft.com/office/drawing/2014/chart" uri="{C3380CC4-5D6E-409C-BE32-E72D297353CC}">
                <c16:uniqueId val="{00000015-A1C5-4A78-84E8-13BFAD0614BA}"/>
              </c:ext>
            </c:extLst>
          </c:dPt>
          <c:dPt>
            <c:idx val="5"/>
            <c:bubble3D val="0"/>
            <c:spPr>
              <a:noFill/>
              <a:ln w="76200">
                <a:noFill/>
              </a:ln>
              <a:effectLst/>
            </c:spPr>
            <c:extLst>
              <c:ext xmlns:c16="http://schemas.microsoft.com/office/drawing/2014/chart" uri="{C3380CC4-5D6E-409C-BE32-E72D297353CC}">
                <c16:uniqueId val="{00000014-A1C5-4A78-84E8-13BFAD0614BA}"/>
              </c:ext>
            </c:extLst>
          </c:dPt>
          <c:dLbls>
            <c:dLbl>
              <c:idx val="0"/>
              <c:layout>
                <c:manualLayout>
                  <c:x val="3.1864265722460629E-2"/>
                  <c:y val="6.0320076134938602E-2"/>
                </c:manualLayout>
              </c:layout>
              <c:spPr>
                <a:noFill/>
                <a:ln>
                  <a:noFill/>
                </a:ln>
                <a:effectLst/>
              </c:spPr>
              <c:txPr>
                <a:bodyPr wrap="square" lIns="38100" tIns="19050" rIns="38100" bIns="19050" anchor="ctr">
                  <a:spAutoFit/>
                </a:bodyPr>
                <a:lstStyle/>
                <a:p>
                  <a:pPr>
                    <a:defRPr sz="1200" b="1" i="1">
                      <a:solidFill>
                        <a:srgbClr val="A14125"/>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1B-FBFE-4866-B40A-D887A3C11C8C}"/>
                </c:ext>
              </c:extLst>
            </c:dLbl>
            <c:dLbl>
              <c:idx val="1"/>
              <c:layout>
                <c:manualLayout>
                  <c:x val="7.2819704458921986E-3"/>
                  <c:y val="6.7850852491023309E-2"/>
                </c:manualLayout>
              </c:layout>
              <c:spPr>
                <a:noFill/>
                <a:ln>
                  <a:noFill/>
                </a:ln>
                <a:effectLst/>
              </c:spPr>
              <c:txPr>
                <a:bodyPr wrap="square" lIns="38100" tIns="19050" rIns="38100" bIns="19050" anchor="ctr">
                  <a:spAutoFit/>
                </a:bodyPr>
                <a:lstStyle/>
                <a:p>
                  <a:pPr>
                    <a:defRPr sz="1200" b="1" i="1">
                      <a:solidFill>
                        <a:srgbClr val="E17045"/>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1D-FBFE-4866-B40A-D887A3C11C8C}"/>
                </c:ext>
              </c:extLst>
            </c:dLbl>
            <c:dLbl>
              <c:idx val="2"/>
              <c:layout>
                <c:manualLayout>
                  <c:x val="-4.139198707988942E-2"/>
                  <c:y val="3.9437387415299811E-3"/>
                </c:manualLayout>
              </c:layout>
              <c:spPr>
                <a:noFill/>
                <a:ln>
                  <a:noFill/>
                </a:ln>
                <a:effectLst/>
              </c:spPr>
              <c:txPr>
                <a:bodyPr wrap="square" lIns="38100" tIns="19050" rIns="38100" bIns="19050" anchor="ctr">
                  <a:spAutoFit/>
                </a:bodyPr>
                <a:lstStyle/>
                <a:p>
                  <a:pPr>
                    <a:defRPr sz="1200" b="1" i="1">
                      <a:solidFill>
                        <a:srgbClr val="BFBFBF"/>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1F-FBFE-4866-B40A-D887A3C11C8C}"/>
                </c:ext>
              </c:extLst>
            </c:dLbl>
            <c:dLbl>
              <c:idx val="3"/>
              <c:layout>
                <c:manualLayout>
                  <c:x val="-3.962192332877789E-2"/>
                  <c:y val="1.237758715341907E-2"/>
                </c:manualLayout>
              </c:layout>
              <c:spPr>
                <a:noFill/>
                <a:ln>
                  <a:noFill/>
                </a:ln>
                <a:effectLst/>
              </c:spPr>
              <c:txPr>
                <a:bodyPr wrap="square" lIns="38100" tIns="19050" rIns="38100" bIns="19050" anchor="ctr">
                  <a:spAutoFit/>
                </a:bodyPr>
                <a:lstStyle/>
                <a:p>
                  <a:pPr>
                    <a:defRPr sz="1200" b="1" i="1">
                      <a:solidFill>
                        <a:srgbClr val="7F7F7F"/>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21-FBFE-4866-B40A-D887A3C11C8C}"/>
                </c:ext>
              </c:extLst>
            </c:dLbl>
            <c:dLbl>
              <c:idx val="4"/>
              <c:layout>
                <c:manualLayout>
                  <c:x val="-3.004226777187231E-2"/>
                  <c:y val="1.6587037759673122E-2"/>
                </c:manualLayout>
              </c:layout>
              <c:spPr>
                <a:noFill/>
                <a:ln>
                  <a:noFill/>
                </a:ln>
                <a:effectLst/>
              </c:spPr>
              <c:txPr>
                <a:bodyPr wrap="square" lIns="38100" tIns="19050" rIns="38100" bIns="19050" anchor="ctr">
                  <a:spAutoFit/>
                </a:bodyPr>
                <a:lstStyle/>
                <a:p>
                  <a:pPr>
                    <a:defRPr sz="1200" b="1" i="1">
                      <a:solidFill>
                        <a:srgbClr val="969696"/>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A1C5-4A78-84E8-13BFAD0614BA}"/>
                </c:ext>
              </c:extLst>
            </c:dLbl>
            <c:dLbl>
              <c:idx val="5"/>
              <c:delete val="1"/>
              <c:extLst>
                <c:ext xmlns:c15="http://schemas.microsoft.com/office/drawing/2012/chart" uri="{CE6537A1-D6FC-4f65-9D91-7224C49458BB}"/>
                <c:ext xmlns:c16="http://schemas.microsoft.com/office/drawing/2014/chart" uri="{C3380CC4-5D6E-409C-BE32-E72D297353CC}">
                  <c16:uniqueId val="{00000014-A1C5-4A78-84E8-13BFAD0614BA}"/>
                </c:ext>
              </c:extLst>
            </c:dLbl>
            <c:spPr>
              <a:noFill/>
              <a:ln>
                <a:noFill/>
              </a:ln>
              <a:effectLst/>
            </c:spPr>
            <c:txPr>
              <a:bodyPr wrap="square" lIns="38100" tIns="19050" rIns="38100" bIns="19050" anchor="ctr">
                <a:spAutoFit/>
              </a:bodyPr>
              <a:lstStyle/>
              <a:p>
                <a:pPr>
                  <a:defRPr sz="1200" b="1" i="1">
                    <a:solidFill>
                      <a:schemeClr val="tx1"/>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showLeaderLines val="0"/>
            <c:extLst xmlns:c15="http://schemas.microsoft.com/office/drawing/2012/chart">
              <c:ext xmlns:c15="http://schemas.microsoft.com/office/drawing/2012/chart" uri="{CE6537A1-D6FC-4f65-9D91-7224C49458BB}"/>
            </c:extLst>
          </c:dLbls>
          <c:cat>
            <c:strRef>
              <c:f>Feuil1!$A$4:$A$9</c:f>
              <c:strCache>
                <c:ptCount val="5"/>
                <c:pt idx="0">
                  <c:v>Très importante </c:v>
                </c:pt>
                <c:pt idx="1">
                  <c:v>Assez importante </c:v>
                </c:pt>
                <c:pt idx="2">
                  <c:v>Peu importante </c:v>
                </c:pt>
                <c:pt idx="3">
                  <c:v>Pas du tout importante </c:v>
                </c:pt>
                <c:pt idx="4">
                  <c:v>Sans opinion </c:v>
                </c:pt>
              </c:strCache>
              <c:extLst xmlns:c15="http://schemas.microsoft.com/office/drawing/2012/chart"/>
            </c:strRef>
          </c:cat>
          <c:val>
            <c:numRef>
              <c:f>Feuil1!$B$4:$B$9</c:f>
              <c:numCache>
                <c:formatCode>General</c:formatCode>
                <c:ptCount val="6"/>
                <c:pt idx="0">
                  <c:v>32</c:v>
                </c:pt>
                <c:pt idx="1">
                  <c:v>49</c:v>
                </c:pt>
                <c:pt idx="2">
                  <c:v>9</c:v>
                </c:pt>
                <c:pt idx="3">
                  <c:v>2</c:v>
                </c:pt>
                <c:pt idx="4">
                  <c:v>8</c:v>
                </c:pt>
                <c:pt idx="5">
                  <c:v>100</c:v>
                </c:pt>
              </c:numCache>
              <c:extLst xmlns:c15="http://schemas.microsoft.com/office/drawing/2012/chart"/>
            </c:numRef>
          </c:val>
          <c:extLst xmlns:c15="http://schemas.microsoft.com/office/drawing/2012/chart">
            <c:ext xmlns:c16="http://schemas.microsoft.com/office/drawing/2014/chart" uri="{C3380CC4-5D6E-409C-BE32-E72D297353CC}">
              <c16:uniqueId val="{00000022-FBFE-4866-B40A-D887A3C11C8C}"/>
            </c:ext>
          </c:extLst>
        </c:ser>
        <c:ser>
          <c:idx val="2"/>
          <c:order val="1"/>
          <c:dPt>
            <c:idx val="0"/>
            <c:bubble3D val="0"/>
            <c:spPr>
              <a:solidFill>
                <a:srgbClr val="A14125"/>
              </a:solidFill>
            </c:spPr>
            <c:extLst>
              <c:ext xmlns:c16="http://schemas.microsoft.com/office/drawing/2014/chart" uri="{C3380CC4-5D6E-409C-BE32-E72D297353CC}">
                <c16:uniqueId val="{0000000E-FBFE-4866-B40A-D887A3C11C8C}"/>
              </c:ext>
            </c:extLst>
          </c:dPt>
          <c:dPt>
            <c:idx val="1"/>
            <c:bubble3D val="0"/>
            <c:spPr>
              <a:solidFill>
                <a:srgbClr val="E37045"/>
              </a:solidFill>
              <a:ln>
                <a:solidFill>
                  <a:schemeClr val="bg1">
                    <a:alpha val="60000"/>
                  </a:schemeClr>
                </a:solidFill>
              </a:ln>
            </c:spPr>
            <c:extLst>
              <c:ext xmlns:c16="http://schemas.microsoft.com/office/drawing/2014/chart" uri="{C3380CC4-5D6E-409C-BE32-E72D297353CC}">
                <c16:uniqueId val="{00000010-FBFE-4866-B40A-D887A3C11C8C}"/>
              </c:ext>
            </c:extLst>
          </c:dPt>
          <c:dPt>
            <c:idx val="2"/>
            <c:bubble3D val="0"/>
            <c:spPr>
              <a:solidFill>
                <a:schemeClr val="bg1">
                  <a:lumMod val="75000"/>
                </a:schemeClr>
              </a:solidFill>
            </c:spPr>
            <c:extLst>
              <c:ext xmlns:c16="http://schemas.microsoft.com/office/drawing/2014/chart" uri="{C3380CC4-5D6E-409C-BE32-E72D297353CC}">
                <c16:uniqueId val="{00000012-FBFE-4866-B40A-D887A3C11C8C}"/>
              </c:ext>
            </c:extLst>
          </c:dPt>
          <c:dPt>
            <c:idx val="3"/>
            <c:bubble3D val="0"/>
            <c:spPr>
              <a:solidFill>
                <a:schemeClr val="bg1">
                  <a:lumMod val="50000"/>
                </a:schemeClr>
              </a:solidFill>
              <a:ln>
                <a:noFill/>
              </a:ln>
            </c:spPr>
            <c:extLst>
              <c:ext xmlns:c16="http://schemas.microsoft.com/office/drawing/2014/chart" uri="{C3380CC4-5D6E-409C-BE32-E72D297353CC}">
                <c16:uniqueId val="{00000014-FBFE-4866-B40A-D887A3C11C8C}"/>
              </c:ext>
            </c:extLst>
          </c:dPt>
          <c:dPt>
            <c:idx val="4"/>
            <c:bubble3D val="0"/>
            <c:spPr>
              <a:solidFill>
                <a:schemeClr val="tx1">
                  <a:lumMod val="50000"/>
                  <a:lumOff val="50000"/>
                  <a:alpha val="81961"/>
                </a:schemeClr>
              </a:solidFill>
            </c:spPr>
            <c:extLst>
              <c:ext xmlns:c16="http://schemas.microsoft.com/office/drawing/2014/chart" uri="{C3380CC4-5D6E-409C-BE32-E72D297353CC}">
                <c16:uniqueId val="{00000016-FBFE-4866-B40A-D887A3C11C8C}"/>
              </c:ext>
            </c:extLst>
          </c:dPt>
          <c:dPt>
            <c:idx val="5"/>
            <c:bubble3D val="0"/>
            <c:spPr>
              <a:noFill/>
            </c:spPr>
            <c:extLst>
              <c:ext xmlns:c16="http://schemas.microsoft.com/office/drawing/2014/chart" uri="{C3380CC4-5D6E-409C-BE32-E72D297353CC}">
                <c16:uniqueId val="{00000018-FBFE-4866-B40A-D887A3C11C8C}"/>
              </c:ext>
            </c:extLst>
          </c:dPt>
          <c:dLbls>
            <c:dLbl>
              <c:idx val="0"/>
              <c:layout>
                <c:manualLayout>
                  <c:x val="-8.9039303329057462E-2"/>
                  <c:y val="-8.6024615280130112E-2"/>
                </c:manualLayout>
              </c:layout>
              <c:spPr>
                <a:noFill/>
                <a:ln>
                  <a:noFill/>
                </a:ln>
                <a:effectLst/>
              </c:spPr>
              <c:txPr>
                <a:bodyPr wrap="square" lIns="38100" tIns="19050" rIns="38100" bIns="19050" anchor="ctr">
                  <a:spAutoFit/>
                </a:bodyPr>
                <a:lstStyle/>
                <a:p>
                  <a:pPr>
                    <a:defRPr sz="1300" b="1">
                      <a:solidFill>
                        <a:srgbClr val="A14125"/>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FBFE-4866-B40A-D887A3C11C8C}"/>
                </c:ext>
              </c:extLst>
            </c:dLbl>
            <c:dLbl>
              <c:idx val="1"/>
              <c:layout>
                <c:manualLayout>
                  <c:x val="1.8680183178265485E-2"/>
                  <c:y val="-8.0408966984538935E-2"/>
                </c:manualLayout>
              </c:layout>
              <c:spPr>
                <a:noFill/>
                <a:ln>
                  <a:noFill/>
                </a:ln>
                <a:effectLst/>
              </c:spPr>
              <c:txPr>
                <a:bodyPr wrap="square" lIns="38100" tIns="19050" rIns="38100" bIns="19050" anchor="ctr">
                  <a:spAutoFit/>
                </a:bodyPr>
                <a:lstStyle/>
                <a:p>
                  <a:pPr>
                    <a:defRPr sz="1300" b="1">
                      <a:solidFill>
                        <a:srgbClr val="E17045"/>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FBFE-4866-B40A-D887A3C11C8C}"/>
                </c:ext>
              </c:extLst>
            </c:dLbl>
            <c:dLbl>
              <c:idx val="2"/>
              <c:layout>
                <c:manualLayout>
                  <c:x val="0.11776867718192913"/>
                  <c:y val="-6.3195356804310585E-2"/>
                </c:manualLayout>
              </c:layout>
              <c:spPr>
                <a:noFill/>
                <a:ln>
                  <a:noFill/>
                </a:ln>
                <a:effectLst/>
              </c:spPr>
              <c:txPr>
                <a:bodyPr wrap="square" lIns="38100" tIns="19050" rIns="38100" bIns="19050" anchor="ctr">
                  <a:spAutoFit/>
                </a:bodyPr>
                <a:lstStyle/>
                <a:p>
                  <a:pPr>
                    <a:defRPr sz="1300" b="1">
                      <a:solidFill>
                        <a:srgbClr val="BFBFBF"/>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FBFE-4866-B40A-D887A3C11C8C}"/>
                </c:ext>
              </c:extLst>
            </c:dLbl>
            <c:dLbl>
              <c:idx val="3"/>
              <c:layout>
                <c:manualLayout>
                  <c:x val="0.11445431392925536"/>
                  <c:y val="-1.6202086939360871E-2"/>
                </c:manualLayout>
              </c:layout>
              <c:spPr>
                <a:noFill/>
                <a:ln>
                  <a:noFill/>
                </a:ln>
                <a:effectLst/>
              </c:spPr>
              <c:txPr>
                <a:bodyPr wrap="square" lIns="38100" tIns="19050" rIns="38100" bIns="19050" anchor="ctr">
                  <a:noAutofit/>
                </a:bodyPr>
                <a:lstStyle/>
                <a:p>
                  <a:pPr>
                    <a:defRPr sz="1300" b="1">
                      <a:solidFill>
                        <a:srgbClr val="7F7F7F"/>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1676528429942053"/>
                      <c:h val="0.13872220020452994"/>
                    </c:manualLayout>
                  </c15:layout>
                </c:ext>
                <c:ext xmlns:c16="http://schemas.microsoft.com/office/drawing/2014/chart" uri="{C3380CC4-5D6E-409C-BE32-E72D297353CC}">
                  <c16:uniqueId val="{00000014-FBFE-4866-B40A-D887A3C11C8C}"/>
                </c:ext>
              </c:extLst>
            </c:dLbl>
            <c:dLbl>
              <c:idx val="4"/>
              <c:layout>
                <c:manualLayout>
                  <c:x val="0.12027439371771485"/>
                  <c:y val="1.8293392759142539E-2"/>
                </c:manualLayout>
              </c:layout>
              <c:spPr>
                <a:noFill/>
                <a:ln>
                  <a:noFill/>
                </a:ln>
                <a:effectLst/>
              </c:spPr>
              <c:txPr>
                <a:bodyPr wrap="square" lIns="38100" tIns="19050" rIns="38100" bIns="19050" anchor="ctr">
                  <a:spAutoFit/>
                </a:bodyPr>
                <a:lstStyle/>
                <a:p>
                  <a:pPr>
                    <a:defRPr sz="1300" b="1">
                      <a:solidFill>
                        <a:srgbClr val="969696"/>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FBFE-4866-B40A-D887A3C11C8C}"/>
                </c:ext>
              </c:extLst>
            </c:dLbl>
            <c:dLbl>
              <c:idx val="5"/>
              <c:delete val="1"/>
              <c:extLst>
                <c:ext xmlns:c15="http://schemas.microsoft.com/office/drawing/2012/chart" uri="{CE6537A1-D6FC-4f65-9D91-7224C49458BB}"/>
                <c:ext xmlns:c16="http://schemas.microsoft.com/office/drawing/2014/chart" uri="{C3380CC4-5D6E-409C-BE32-E72D297353CC}">
                  <c16:uniqueId val="{00000018-FBFE-4866-B40A-D887A3C11C8C}"/>
                </c:ext>
              </c:extLst>
            </c:dLbl>
            <c:spPr>
              <a:noFill/>
              <a:ln>
                <a:noFill/>
              </a:ln>
              <a:effectLst/>
            </c:spPr>
            <c:txPr>
              <a:bodyPr wrap="square" lIns="38100" tIns="19050" rIns="38100" bIns="19050" anchor="ctr">
                <a:spAutoFit/>
              </a:bodyPr>
              <a:lstStyle/>
              <a:p>
                <a:pPr>
                  <a:defRPr sz="1300" b="1"/>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Feuil1!$A$4:$A$9</c:f>
              <c:strCache>
                <c:ptCount val="5"/>
                <c:pt idx="0">
                  <c:v>Très importante </c:v>
                </c:pt>
                <c:pt idx="1">
                  <c:v>Assez importante </c:v>
                </c:pt>
                <c:pt idx="2">
                  <c:v>Peu importante </c:v>
                </c:pt>
                <c:pt idx="3">
                  <c:v>Pas du tout importante </c:v>
                </c:pt>
                <c:pt idx="4">
                  <c:v>Sans opinion </c:v>
                </c:pt>
              </c:strCache>
            </c:strRef>
          </c:cat>
          <c:val>
            <c:numRef>
              <c:f>Feuil1!$C$4:$C$9</c:f>
              <c:numCache>
                <c:formatCode>General</c:formatCode>
                <c:ptCount val="6"/>
                <c:pt idx="0">
                  <c:v>20</c:v>
                </c:pt>
                <c:pt idx="1">
                  <c:v>51</c:v>
                </c:pt>
                <c:pt idx="2">
                  <c:v>20</c:v>
                </c:pt>
                <c:pt idx="3">
                  <c:v>3</c:v>
                </c:pt>
                <c:pt idx="4">
                  <c:v>6</c:v>
                </c:pt>
                <c:pt idx="5">
                  <c:v>100</c:v>
                </c:pt>
              </c:numCache>
            </c:numRef>
          </c:val>
          <c:extLst>
            <c:ext xmlns:c16="http://schemas.microsoft.com/office/drawing/2014/chart" uri="{C3380CC4-5D6E-409C-BE32-E72D297353CC}">
              <c16:uniqueId val="{00000019-FBFE-4866-B40A-D887A3C11C8C}"/>
            </c:ext>
          </c:extLst>
        </c:ser>
        <c:dLbls>
          <c:showLegendKey val="0"/>
          <c:showVal val="0"/>
          <c:showCatName val="0"/>
          <c:showSerName val="0"/>
          <c:showPercent val="0"/>
          <c:showBubbleSize val="0"/>
          <c:showLeaderLines val="0"/>
        </c:dLbls>
        <c:firstSliceAng val="270"/>
        <c:holeSize val="70"/>
        <c:extLst/>
      </c:doughnutChart>
      <c:spPr>
        <a:noFill/>
        <a:ln w="25389">
          <a:noFill/>
        </a:ln>
      </c:spPr>
    </c:plotArea>
    <c:plotVisOnly val="1"/>
    <c:dispBlanksAs val="zero"/>
    <c:showDLblsOverMax val="0"/>
  </c:chart>
  <c:spPr>
    <a:noFill/>
  </c:spPr>
  <c:txPr>
    <a:bodyPr/>
    <a:lstStyle/>
    <a:p>
      <a:pPr>
        <a:defRPr sz="1798"/>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A14125">
                <a:alpha val="8392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A14125"/>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18-24 ans </c:v>
                </c:pt>
                <c:pt idx="1">
                  <c:v>25-34 ans </c:v>
                </c:pt>
                <c:pt idx="2">
                  <c:v>35-49 ans </c:v>
                </c:pt>
                <c:pt idx="3">
                  <c:v>50-64 ans </c:v>
                </c:pt>
                <c:pt idx="4">
                  <c:v>65 ans et plus </c:v>
                </c:pt>
              </c:strCache>
            </c:strRef>
          </c:cat>
          <c:val>
            <c:numRef>
              <c:f>Feuil1!$B$2:$B$6</c:f>
              <c:numCache>
                <c:formatCode>General</c:formatCode>
                <c:ptCount val="5"/>
                <c:pt idx="0">
                  <c:v>63</c:v>
                </c:pt>
                <c:pt idx="1">
                  <c:v>80</c:v>
                </c:pt>
                <c:pt idx="2">
                  <c:v>81</c:v>
                </c:pt>
                <c:pt idx="3">
                  <c:v>68</c:v>
                </c:pt>
                <c:pt idx="4">
                  <c:v>66</c:v>
                </c:pt>
              </c:numCache>
            </c:numRef>
          </c:val>
          <c:extLst>
            <c:ext xmlns:c16="http://schemas.microsoft.com/office/drawing/2014/chart" uri="{C3380CC4-5D6E-409C-BE32-E72D297353CC}">
              <c16:uniqueId val="{00000000-0DC2-4D71-B9BB-7F3E2264ADB0}"/>
            </c:ext>
          </c:extLst>
        </c:ser>
        <c:dLbls>
          <c:showLegendKey val="0"/>
          <c:showVal val="0"/>
          <c:showCatName val="0"/>
          <c:showSerName val="0"/>
          <c:showPercent val="0"/>
          <c:showBubbleSize val="0"/>
        </c:dLbls>
        <c:gapWidth val="106"/>
        <c:overlap val="-27"/>
        <c:axId val="1860458287"/>
        <c:axId val="1860456847"/>
      </c:barChart>
      <c:catAx>
        <c:axId val="18604582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bg1">
                    <a:lumMod val="65000"/>
                  </a:schemeClr>
                </a:solidFill>
                <a:latin typeface="Century Gothic" panose="020B0502020202020204" pitchFamily="34" charset="0"/>
                <a:ea typeface="+mn-ea"/>
                <a:cs typeface="+mn-cs"/>
              </a:defRPr>
            </a:pPr>
            <a:endParaRPr lang="fr-FR"/>
          </a:p>
        </c:txPr>
        <c:crossAx val="1860456847"/>
        <c:crosses val="autoZero"/>
        <c:auto val="1"/>
        <c:lblAlgn val="ctr"/>
        <c:lblOffset val="100"/>
        <c:noMultiLvlLbl val="0"/>
      </c:catAx>
      <c:valAx>
        <c:axId val="1860456847"/>
        <c:scaling>
          <c:orientation val="minMax"/>
        </c:scaling>
        <c:delete val="1"/>
        <c:axPos val="l"/>
        <c:numFmt formatCode="General" sourceLinked="1"/>
        <c:majorTickMark val="none"/>
        <c:minorTickMark val="none"/>
        <c:tickLblPos val="nextTo"/>
        <c:crossAx val="18604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A14125"/>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dLbls>
            <c:dLbl>
              <c:idx val="0"/>
              <c:tx>
                <c:rich>
                  <a:bodyPr/>
                  <a:lstStyle/>
                  <a:p>
                    <a:fld id="{DC949A00-A86F-45D1-90AF-F40F95EAE1FB}" type="VALUE">
                      <a:rPr lang="en-US" sz="1100">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E3-46E5-812F-D255F4E9F7A0}"/>
                </c:ext>
              </c:extLst>
            </c:dLbl>
            <c:dLbl>
              <c:idx val="5"/>
              <c:delete val="1"/>
              <c:extLst>
                <c:ext xmlns:c15="http://schemas.microsoft.com/office/drawing/2012/chart" uri="{CE6537A1-D6FC-4f65-9D91-7224C49458BB}"/>
                <c:ext xmlns:c16="http://schemas.microsoft.com/office/drawing/2014/chart" uri="{C3380CC4-5D6E-409C-BE32-E72D297353CC}">
                  <c16:uniqueId val="{00000005-45E3-46E5-812F-D255F4E9F7A0}"/>
                </c:ext>
              </c:extLst>
            </c:dLbl>
            <c:dLbl>
              <c:idx val="7"/>
              <c:layout>
                <c:manualLayout>
                  <c:x val="-2.6711643184608373E-3"/>
                  <c:y val="4.4043601901621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79-4BE0-A795-4068F3864581}"/>
                </c:ext>
              </c:extLst>
            </c:dLbl>
            <c:dLbl>
              <c:idx val="24"/>
              <c:delete val="1"/>
              <c:extLst>
                <c:ext xmlns:c15="http://schemas.microsoft.com/office/drawing/2012/chart" uri="{CE6537A1-D6FC-4f65-9D91-7224C49458BB}"/>
                <c:ext xmlns:c16="http://schemas.microsoft.com/office/drawing/2014/chart" uri="{C3380CC4-5D6E-409C-BE32-E72D297353CC}">
                  <c16:uniqueId val="{00000011-45E3-46E5-812F-D255F4E9F7A0}"/>
                </c:ext>
              </c:extLst>
            </c:dLbl>
            <c:dLbl>
              <c:idx val="27"/>
              <c:delete val="1"/>
              <c:extLst>
                <c:ext xmlns:c15="http://schemas.microsoft.com/office/drawing/2012/chart" uri="{CE6537A1-D6FC-4f65-9D91-7224C49458BB}"/>
                <c:ext xmlns:c16="http://schemas.microsoft.com/office/drawing/2014/chart" uri="{C3380CC4-5D6E-409C-BE32-E72D297353CC}">
                  <c16:uniqueId val="{00000014-45E3-46E5-812F-D255F4E9F7A0}"/>
                </c:ext>
              </c:extLst>
            </c:dLbl>
            <c:spPr>
              <a:noFill/>
              <a:ln>
                <a:noFill/>
              </a:ln>
              <a:effectLst/>
            </c:spPr>
            <c:txPr>
              <a:bodyPr/>
              <a:lstStyle/>
              <a:p>
                <a:pPr algn="ct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8</c:v>
                </c:pt>
                <c:pt idx="1">
                  <c:v>13</c:v>
                </c:pt>
                <c:pt idx="2">
                  <c:v>23</c:v>
                </c:pt>
                <c:pt idx="3">
                  <c:v>21</c:v>
                </c:pt>
                <c:pt idx="4">
                  <c:v>30</c:v>
                </c:pt>
                <c:pt idx="6">
                  <c:v>19</c:v>
                </c:pt>
                <c:pt idx="7">
                  <c:v>23</c:v>
                </c:pt>
                <c:pt idx="9">
                  <c:v>20</c:v>
                </c:pt>
                <c:pt idx="10">
                  <c:v>25</c:v>
                </c:pt>
                <c:pt idx="12">
                  <c:v>22</c:v>
                </c:pt>
                <c:pt idx="13">
                  <c:v>23</c:v>
                </c:pt>
                <c:pt idx="15">
                  <c:v>23</c:v>
                </c:pt>
                <c:pt idx="16">
                  <c:v>17</c:v>
                </c:pt>
                <c:pt idx="17">
                  <c:v>22</c:v>
                </c:pt>
                <c:pt idx="19">
                  <c:v>31</c:v>
                </c:pt>
                <c:pt idx="20">
                  <c:v>23</c:v>
                </c:pt>
                <c:pt idx="21">
                  <c:v>17</c:v>
                </c:pt>
              </c:numCache>
            </c:numRef>
          </c:val>
          <c:extLst>
            <c:ext xmlns:c16="http://schemas.microsoft.com/office/drawing/2014/chart" uri="{C3380CC4-5D6E-409C-BE32-E72D297353CC}">
              <c16:uniqueId val="{00000015-45E3-46E5-812F-D255F4E9F7A0}"/>
            </c:ext>
          </c:extLst>
        </c:ser>
        <c:ser>
          <c:idx val="1"/>
          <c:order val="1"/>
          <c:spPr>
            <a:solidFill>
              <a:srgbClr val="E37045"/>
            </a:solidFill>
          </c:spPr>
          <c:invertIfNegative val="0"/>
          <c:dLbls>
            <c:spPr>
              <a:noFill/>
              <a:ln>
                <a:noFill/>
              </a:ln>
              <a:effectLst/>
            </c:spPr>
            <c:txPr>
              <a:bodyPr wrap="square" lIns="38100" tIns="19050" rIns="38100" bIns="19050" anchor="ctr">
                <a:spAutoFit/>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33</c:v>
                </c:pt>
                <c:pt idx="1">
                  <c:v>62</c:v>
                </c:pt>
                <c:pt idx="2">
                  <c:v>48</c:v>
                </c:pt>
                <c:pt idx="3">
                  <c:v>56</c:v>
                </c:pt>
                <c:pt idx="4">
                  <c:v>52</c:v>
                </c:pt>
                <c:pt idx="6">
                  <c:v>51</c:v>
                </c:pt>
                <c:pt idx="7">
                  <c:v>54</c:v>
                </c:pt>
                <c:pt idx="9">
                  <c:v>52</c:v>
                </c:pt>
                <c:pt idx="10">
                  <c:v>55</c:v>
                </c:pt>
                <c:pt idx="12">
                  <c:v>52</c:v>
                </c:pt>
                <c:pt idx="13">
                  <c:v>56</c:v>
                </c:pt>
                <c:pt idx="15">
                  <c:v>53</c:v>
                </c:pt>
                <c:pt idx="16">
                  <c:v>59</c:v>
                </c:pt>
                <c:pt idx="17">
                  <c:v>49</c:v>
                </c:pt>
                <c:pt idx="19">
                  <c:v>55</c:v>
                </c:pt>
                <c:pt idx="20">
                  <c:v>51</c:v>
                </c:pt>
                <c:pt idx="21">
                  <c:v>52</c:v>
                </c:pt>
              </c:numCache>
            </c:numRef>
          </c:val>
          <c:extLst>
            <c:ext xmlns:c16="http://schemas.microsoft.com/office/drawing/2014/chart" uri="{C3380CC4-5D6E-409C-BE32-E72D297353CC}">
              <c16:uniqueId val="{00000001-8379-4BE0-A795-4068F3864581}"/>
            </c:ext>
          </c:extLst>
        </c:ser>
        <c:ser>
          <c:idx val="2"/>
          <c:order val="2"/>
          <c:spPr>
            <a:noFill/>
          </c:spPr>
          <c:invertIfNegative val="0"/>
          <c:dLbls>
            <c:dLbl>
              <c:idx val="2"/>
              <c:layout>
                <c:manualLayout>
                  <c:x val="-6.94502722799818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79-4BE0-A795-4068F3864581}"/>
                </c:ext>
              </c:extLst>
            </c:dLbl>
            <c:dLbl>
              <c:idx val="5"/>
              <c:delete val="1"/>
              <c:extLst>
                <c:ext xmlns:c15="http://schemas.microsoft.com/office/drawing/2012/chart" uri="{CE6537A1-D6FC-4f65-9D91-7224C49458BB}"/>
                <c:ext xmlns:c16="http://schemas.microsoft.com/office/drawing/2014/chart" uri="{C3380CC4-5D6E-409C-BE32-E72D297353CC}">
                  <c16:uniqueId val="{00000004-8379-4BE0-A795-4068F3864581}"/>
                </c:ext>
              </c:extLst>
            </c:dLbl>
            <c:dLbl>
              <c:idx val="8"/>
              <c:delete val="1"/>
              <c:extLst>
                <c:ext xmlns:c15="http://schemas.microsoft.com/office/drawing/2012/chart" uri="{CE6537A1-D6FC-4f65-9D91-7224C49458BB}"/>
                <c:ext xmlns:c16="http://schemas.microsoft.com/office/drawing/2014/chart" uri="{C3380CC4-5D6E-409C-BE32-E72D297353CC}">
                  <c16:uniqueId val="{00000006-8379-4BE0-A795-4068F3864581}"/>
                </c:ext>
              </c:extLst>
            </c:dLbl>
            <c:dLbl>
              <c:idx val="11"/>
              <c:delete val="1"/>
              <c:extLst>
                <c:ext xmlns:c15="http://schemas.microsoft.com/office/drawing/2012/chart" uri="{CE6537A1-D6FC-4f65-9D91-7224C49458BB}"/>
                <c:ext xmlns:c16="http://schemas.microsoft.com/office/drawing/2014/chart" uri="{C3380CC4-5D6E-409C-BE32-E72D297353CC}">
                  <c16:uniqueId val="{00000007-8379-4BE0-A795-4068F3864581}"/>
                </c:ext>
              </c:extLst>
            </c:dLbl>
            <c:dLbl>
              <c:idx val="14"/>
              <c:delete val="1"/>
              <c:extLst>
                <c:ext xmlns:c15="http://schemas.microsoft.com/office/drawing/2012/chart" uri="{CE6537A1-D6FC-4f65-9D91-7224C49458BB}"/>
                <c:ext xmlns:c16="http://schemas.microsoft.com/office/drawing/2014/chart" uri="{C3380CC4-5D6E-409C-BE32-E72D297353CC}">
                  <c16:uniqueId val="{00000001-11E8-4AD6-8304-D0BA60CCA3CC}"/>
                </c:ext>
              </c:extLst>
            </c:dLbl>
            <c:dLbl>
              <c:idx val="18"/>
              <c:delete val="1"/>
              <c:extLst>
                <c:ext xmlns:c15="http://schemas.microsoft.com/office/drawing/2012/chart" uri="{CE6537A1-D6FC-4f65-9D91-7224C49458BB}"/>
                <c:ext xmlns:c16="http://schemas.microsoft.com/office/drawing/2014/chart" uri="{C3380CC4-5D6E-409C-BE32-E72D297353CC}">
                  <c16:uniqueId val="{00000002-11E8-4AD6-8304-D0BA60CCA3CC}"/>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Feuil1!$D$2:$D$23</c:f>
              <c:numCache>
                <c:formatCode>General</c:formatCode>
                <c:ptCount val="22"/>
                <c:pt idx="0">
                  <c:v>41</c:v>
                </c:pt>
                <c:pt idx="1">
                  <c:v>75</c:v>
                </c:pt>
                <c:pt idx="2">
                  <c:v>71</c:v>
                </c:pt>
                <c:pt idx="3">
                  <c:v>77</c:v>
                </c:pt>
                <c:pt idx="4">
                  <c:v>82</c:v>
                </c:pt>
                <c:pt idx="6">
                  <c:v>70</c:v>
                </c:pt>
                <c:pt idx="7">
                  <c:v>77</c:v>
                </c:pt>
                <c:pt idx="9">
                  <c:v>72</c:v>
                </c:pt>
                <c:pt idx="10">
                  <c:v>80</c:v>
                </c:pt>
                <c:pt idx="12">
                  <c:v>74</c:v>
                </c:pt>
                <c:pt idx="13">
                  <c:v>79</c:v>
                </c:pt>
                <c:pt idx="15">
                  <c:v>76</c:v>
                </c:pt>
                <c:pt idx="16">
                  <c:v>76</c:v>
                </c:pt>
                <c:pt idx="17">
                  <c:v>71</c:v>
                </c:pt>
                <c:pt idx="19">
                  <c:v>86</c:v>
                </c:pt>
                <c:pt idx="20">
                  <c:v>74</c:v>
                </c:pt>
                <c:pt idx="21">
                  <c:v>69</c:v>
                </c:pt>
              </c:numCache>
            </c:numRef>
          </c:val>
          <c:extLst>
            <c:ext xmlns:c16="http://schemas.microsoft.com/office/drawing/2014/chart" uri="{C3380CC4-5D6E-409C-BE32-E72D297353CC}">
              <c16:uniqueId val="{00000002-8379-4BE0-A795-4068F3864581}"/>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A14125"/>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dLbls>
            <c:dLbl>
              <c:idx val="0"/>
              <c:tx>
                <c:rich>
                  <a:bodyPr/>
                  <a:lstStyle/>
                  <a:p>
                    <a:fld id="{DC949A00-A86F-45D1-90AF-F40F95EAE1FB}" type="VALUE">
                      <a:rPr lang="en-US" sz="8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D-4EB9-AEDC-FF765A6B6CED}"/>
                </c:ext>
              </c:extLst>
            </c:dLbl>
            <c:dLbl>
              <c:idx val="1"/>
              <c:delete val="1"/>
              <c:extLst>
                <c:ext xmlns:c15="http://schemas.microsoft.com/office/drawing/2012/chart" uri="{CE6537A1-D6FC-4f65-9D91-7224C49458BB}"/>
                <c:ext xmlns:c16="http://schemas.microsoft.com/office/drawing/2014/chart" uri="{C3380CC4-5D6E-409C-BE32-E72D297353CC}">
                  <c16:uniqueId val="{00000001-AA4D-4EB9-AEDC-FF765A6B6CE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D-4EB9-AEDC-FF765A6B6CED}"/>
                </c:ext>
              </c:extLst>
            </c:dLbl>
            <c:dLbl>
              <c:idx val="7"/>
              <c:delete val="1"/>
              <c:extLst>
                <c:ext xmlns:c15="http://schemas.microsoft.com/office/drawing/2012/chart" uri="{CE6537A1-D6FC-4f65-9D91-7224C49458BB}"/>
                <c:ext xmlns:c16="http://schemas.microsoft.com/office/drawing/2014/chart" uri="{C3380CC4-5D6E-409C-BE32-E72D297353CC}">
                  <c16:uniqueId val="{00000008-2ACC-40FE-8F49-811BD02DEB2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4D-4EB9-AEDC-FF765A6B6CED}"/>
                </c:ext>
              </c:extLst>
            </c:dLbl>
            <c:dLbl>
              <c:idx val="11"/>
              <c:layout>
                <c:manualLayout>
                  <c:x val="0"/>
                  <c:y val="3.642987249544626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A-2ACC-40FE-8F49-811BD02DEB2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D-4EB9-AEDC-FF765A6B6CED}"/>
                </c:ext>
              </c:extLst>
            </c:dLbl>
            <c:dLbl>
              <c:idx val="17"/>
              <c:delete val="1"/>
              <c:extLst>
                <c:ext xmlns:c15="http://schemas.microsoft.com/office/drawing/2012/chart" uri="{CE6537A1-D6FC-4f65-9D91-7224C49458BB}"/>
                <c:ext xmlns:c16="http://schemas.microsoft.com/office/drawing/2014/chart" uri="{C3380CC4-5D6E-409C-BE32-E72D297353CC}">
                  <c16:uniqueId val="{0000000C-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5-AA4D-4EB9-AEDC-FF765A6B6CED}"/>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D-4EB9-AEDC-FF765A6B6CED}"/>
                </c:ext>
              </c:extLst>
            </c:dLbl>
            <c:dLbl>
              <c:idx val="27"/>
              <c:delete val="1"/>
              <c:extLst>
                <c:ext xmlns:c15="http://schemas.microsoft.com/office/drawing/2012/chart" uri="{CE6537A1-D6FC-4f65-9D91-7224C49458BB}"/>
                <c:ext xmlns:c16="http://schemas.microsoft.com/office/drawing/2014/chart" uri="{C3380CC4-5D6E-409C-BE32-E72D297353CC}">
                  <c16:uniqueId val="{00000007-AA4D-4EB9-AEDC-FF765A6B6CED}"/>
                </c:ext>
              </c:extLst>
            </c:dLbl>
            <c:spPr>
              <a:noFill/>
              <a:ln>
                <a:noFill/>
              </a:ln>
              <a:effectLst/>
            </c:spPr>
            <c:txPr>
              <a:bodyPr/>
              <a:lstStyle/>
              <a:p>
                <a:pPr algn="ctr">
                  <a:defRPr sz="10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20</c:v>
                </c:pt>
                <c:pt idx="2">
                  <c:v>9</c:v>
                </c:pt>
                <c:pt idx="3">
                  <c:v>27</c:v>
                </c:pt>
                <c:pt idx="4">
                  <c:v>22</c:v>
                </c:pt>
                <c:pt idx="5">
                  <c:v>22</c:v>
                </c:pt>
                <c:pt idx="6">
                  <c:v>19</c:v>
                </c:pt>
                <c:pt idx="8">
                  <c:v>22</c:v>
                </c:pt>
                <c:pt idx="9">
                  <c:v>19</c:v>
                </c:pt>
                <c:pt idx="10">
                  <c:v>14</c:v>
                </c:pt>
                <c:pt idx="11">
                  <c:v>29</c:v>
                </c:pt>
                <c:pt idx="13">
                  <c:v>22</c:v>
                </c:pt>
                <c:pt idx="14">
                  <c:v>23</c:v>
                </c:pt>
                <c:pt idx="15">
                  <c:v>25</c:v>
                </c:pt>
                <c:pt idx="16">
                  <c:v>25</c:v>
                </c:pt>
                <c:pt idx="18">
                  <c:v>19</c:v>
                </c:pt>
                <c:pt idx="19">
                  <c:v>21</c:v>
                </c:pt>
                <c:pt idx="21">
                  <c:v>24</c:v>
                </c:pt>
                <c:pt idx="22">
                  <c:v>24</c:v>
                </c:pt>
                <c:pt idx="23">
                  <c:v>18</c:v>
                </c:pt>
                <c:pt idx="24">
                  <c:v>22</c:v>
                </c:pt>
                <c:pt idx="25">
                  <c:v>18</c:v>
                </c:pt>
              </c:numCache>
            </c:numRef>
          </c:val>
          <c:extLst>
            <c:ext xmlns:c16="http://schemas.microsoft.com/office/drawing/2014/chart" uri="{C3380CC4-5D6E-409C-BE32-E72D297353CC}">
              <c16:uniqueId val="{00000008-AA4D-4EB9-AEDC-FF765A6B6CED}"/>
            </c:ext>
          </c:extLst>
        </c:ser>
        <c:ser>
          <c:idx val="1"/>
          <c:order val="1"/>
          <c:spPr>
            <a:solidFill>
              <a:srgbClr val="E37045"/>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9-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B-2ACC-40FE-8F49-811BD02DEB25}"/>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51</c:v>
                </c:pt>
                <c:pt idx="2">
                  <c:v>54</c:v>
                </c:pt>
                <c:pt idx="3">
                  <c:v>53</c:v>
                </c:pt>
                <c:pt idx="4">
                  <c:v>59</c:v>
                </c:pt>
                <c:pt idx="5">
                  <c:v>46</c:v>
                </c:pt>
                <c:pt idx="6">
                  <c:v>47</c:v>
                </c:pt>
                <c:pt idx="8">
                  <c:v>53</c:v>
                </c:pt>
                <c:pt idx="9">
                  <c:v>54</c:v>
                </c:pt>
                <c:pt idx="10">
                  <c:v>52</c:v>
                </c:pt>
                <c:pt idx="11">
                  <c:v>44</c:v>
                </c:pt>
                <c:pt idx="13">
                  <c:v>54</c:v>
                </c:pt>
                <c:pt idx="14">
                  <c:v>58</c:v>
                </c:pt>
                <c:pt idx="15">
                  <c:v>49</c:v>
                </c:pt>
                <c:pt idx="16">
                  <c:v>41</c:v>
                </c:pt>
                <c:pt idx="18">
                  <c:v>52</c:v>
                </c:pt>
                <c:pt idx="19">
                  <c:v>51</c:v>
                </c:pt>
                <c:pt idx="21">
                  <c:v>47</c:v>
                </c:pt>
                <c:pt idx="22">
                  <c:v>57</c:v>
                </c:pt>
                <c:pt idx="23">
                  <c:v>46</c:v>
                </c:pt>
                <c:pt idx="24">
                  <c:v>45</c:v>
                </c:pt>
                <c:pt idx="25">
                  <c:v>55</c:v>
                </c:pt>
              </c:numCache>
            </c:numRef>
          </c:val>
          <c:extLst>
            <c:ext xmlns:c16="http://schemas.microsoft.com/office/drawing/2014/chart" uri="{C3380CC4-5D6E-409C-BE32-E72D297353CC}">
              <c16:uniqueId val="{00000001-2ACC-40FE-8F49-811BD02DEB25}"/>
            </c:ext>
          </c:extLst>
        </c:ser>
        <c:ser>
          <c:idx val="2"/>
          <c:order val="2"/>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ACC-40FE-8F49-811BD02DEB25}"/>
                </c:ext>
              </c:extLst>
            </c:dLbl>
            <c:dLbl>
              <c:idx val="7"/>
              <c:delete val="1"/>
              <c:extLst>
                <c:ext xmlns:c15="http://schemas.microsoft.com/office/drawing/2012/chart" uri="{CE6537A1-D6FC-4f65-9D91-7224C49458BB}"/>
                <c:ext xmlns:c16="http://schemas.microsoft.com/office/drawing/2014/chart" uri="{C3380CC4-5D6E-409C-BE32-E72D297353CC}">
                  <c16:uniqueId val="{00000003-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4-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5-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F-2ACC-40FE-8F49-811BD02DEB25}"/>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Feuil1!$D$4:$D$29</c:f>
              <c:numCache>
                <c:formatCode>General</c:formatCode>
                <c:ptCount val="26"/>
                <c:pt idx="0">
                  <c:v>71</c:v>
                </c:pt>
                <c:pt idx="2">
                  <c:v>63</c:v>
                </c:pt>
                <c:pt idx="3">
                  <c:v>80</c:v>
                </c:pt>
                <c:pt idx="4">
                  <c:v>81</c:v>
                </c:pt>
                <c:pt idx="5">
                  <c:v>68</c:v>
                </c:pt>
                <c:pt idx="6">
                  <c:v>66</c:v>
                </c:pt>
                <c:pt idx="8">
                  <c:v>75</c:v>
                </c:pt>
                <c:pt idx="9">
                  <c:v>73</c:v>
                </c:pt>
                <c:pt idx="10">
                  <c:v>66</c:v>
                </c:pt>
                <c:pt idx="11">
                  <c:v>73</c:v>
                </c:pt>
                <c:pt idx="13">
                  <c:v>76</c:v>
                </c:pt>
                <c:pt idx="14">
                  <c:v>81</c:v>
                </c:pt>
                <c:pt idx="15">
                  <c:v>74</c:v>
                </c:pt>
                <c:pt idx="16">
                  <c:v>66</c:v>
                </c:pt>
                <c:pt idx="18">
                  <c:v>71</c:v>
                </c:pt>
                <c:pt idx="19">
                  <c:v>72</c:v>
                </c:pt>
                <c:pt idx="21">
                  <c:v>71</c:v>
                </c:pt>
                <c:pt idx="22">
                  <c:v>81</c:v>
                </c:pt>
                <c:pt idx="23">
                  <c:v>64</c:v>
                </c:pt>
                <c:pt idx="24">
                  <c:v>67</c:v>
                </c:pt>
                <c:pt idx="25">
                  <c:v>73</c:v>
                </c:pt>
              </c:numCache>
            </c:numRef>
          </c:val>
          <c:extLst>
            <c:ext xmlns:c16="http://schemas.microsoft.com/office/drawing/2014/chart" uri="{C3380CC4-5D6E-409C-BE32-E72D297353CC}">
              <c16:uniqueId val="{00000002-2ACC-40FE-8F49-811BD02DEB25}"/>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B61D4C"/>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dLbls>
            <c:dLbl>
              <c:idx val="0"/>
              <c:tx>
                <c:rich>
                  <a:bodyPr/>
                  <a:lstStyle/>
                  <a:p>
                    <a:fld id="{DC949A00-A86F-45D1-90AF-F40F95EAE1FB}" type="VALUE">
                      <a:rPr lang="en-US" sz="1100">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E3-46E5-812F-D255F4E9F7A0}"/>
                </c:ext>
              </c:extLst>
            </c:dLbl>
            <c:dLbl>
              <c:idx val="3"/>
              <c:layout>
                <c:manualLayout>
                  <c:x val="1.0684657273843349E-2"/>
                  <c:y val="-4.52111401901365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7-42BC-9165-10BF9ABC620B}"/>
                </c:ext>
              </c:extLst>
            </c:dLbl>
            <c:dLbl>
              <c:idx val="5"/>
              <c:delete val="1"/>
              <c:extLst>
                <c:ext xmlns:c15="http://schemas.microsoft.com/office/drawing/2012/chart" uri="{CE6537A1-D6FC-4f65-9D91-7224C49458BB}"/>
                <c:ext xmlns:c16="http://schemas.microsoft.com/office/drawing/2014/chart" uri="{C3380CC4-5D6E-409C-BE32-E72D297353CC}">
                  <c16:uniqueId val="{00000005-45E3-46E5-812F-D255F4E9F7A0}"/>
                </c:ext>
              </c:extLst>
            </c:dLbl>
            <c:dLbl>
              <c:idx val="7"/>
              <c:layout>
                <c:manualLayout>
                  <c:x val="-2.6711643184608373E-3"/>
                  <c:y val="4.4043601901621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79-4BE0-A795-4068F3864581}"/>
                </c:ext>
              </c:extLst>
            </c:dLbl>
            <c:dLbl>
              <c:idx val="16"/>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BE7-4E6E-8542-C7211272E6AB}"/>
                </c:ext>
              </c:extLst>
            </c:dLbl>
            <c:dLbl>
              <c:idx val="24"/>
              <c:delete val="1"/>
              <c:extLst>
                <c:ext xmlns:c15="http://schemas.microsoft.com/office/drawing/2012/chart" uri="{CE6537A1-D6FC-4f65-9D91-7224C49458BB}"/>
                <c:ext xmlns:c16="http://schemas.microsoft.com/office/drawing/2014/chart" uri="{C3380CC4-5D6E-409C-BE32-E72D297353CC}">
                  <c16:uniqueId val="{00000011-45E3-46E5-812F-D255F4E9F7A0}"/>
                </c:ext>
              </c:extLst>
            </c:dLbl>
            <c:dLbl>
              <c:idx val="27"/>
              <c:delete val="1"/>
              <c:extLst>
                <c:ext xmlns:c15="http://schemas.microsoft.com/office/drawing/2012/chart" uri="{CE6537A1-D6FC-4f65-9D91-7224C49458BB}"/>
                <c:ext xmlns:c16="http://schemas.microsoft.com/office/drawing/2014/chart" uri="{C3380CC4-5D6E-409C-BE32-E72D297353CC}">
                  <c16:uniqueId val="{00000014-45E3-46E5-812F-D255F4E9F7A0}"/>
                </c:ext>
              </c:extLst>
            </c:dLbl>
            <c:spPr>
              <a:noFill/>
              <a:ln>
                <a:noFill/>
              </a:ln>
              <a:effectLst/>
            </c:spPr>
            <c:txPr>
              <a:bodyPr/>
              <a:lstStyle/>
              <a:p>
                <a:pPr algn="ct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13</c:v>
                </c:pt>
                <c:pt idx="1">
                  <c:v>2</c:v>
                </c:pt>
                <c:pt idx="2">
                  <c:v>9</c:v>
                </c:pt>
                <c:pt idx="3">
                  <c:v>1</c:v>
                </c:pt>
                <c:pt idx="4">
                  <c:v>9</c:v>
                </c:pt>
                <c:pt idx="6">
                  <c:v>5</c:v>
                </c:pt>
                <c:pt idx="7">
                  <c:v>7</c:v>
                </c:pt>
                <c:pt idx="9">
                  <c:v>5</c:v>
                </c:pt>
                <c:pt idx="10">
                  <c:v>9</c:v>
                </c:pt>
                <c:pt idx="12">
                  <c:v>7</c:v>
                </c:pt>
                <c:pt idx="13">
                  <c:v>5</c:v>
                </c:pt>
                <c:pt idx="15">
                  <c:v>21</c:v>
                </c:pt>
                <c:pt idx="16">
                  <c:v>2</c:v>
                </c:pt>
                <c:pt idx="17">
                  <c:v>6</c:v>
                </c:pt>
                <c:pt idx="19">
                  <c:v>20</c:v>
                </c:pt>
                <c:pt idx="20">
                  <c:v>3</c:v>
                </c:pt>
                <c:pt idx="21">
                  <c:v>5</c:v>
                </c:pt>
              </c:numCache>
            </c:numRef>
          </c:val>
          <c:extLst>
            <c:ext xmlns:c16="http://schemas.microsoft.com/office/drawing/2014/chart" uri="{C3380CC4-5D6E-409C-BE32-E72D297353CC}">
              <c16:uniqueId val="{00000015-45E3-46E5-812F-D255F4E9F7A0}"/>
            </c:ext>
          </c:extLst>
        </c:ser>
        <c:ser>
          <c:idx val="1"/>
          <c:order val="1"/>
          <c:spPr>
            <a:solidFill>
              <a:srgbClr val="CA5C7E"/>
            </a:solidFill>
          </c:spPr>
          <c:invertIfNegative val="0"/>
          <c:dLbls>
            <c:spPr>
              <a:noFill/>
              <a:ln>
                <a:noFill/>
              </a:ln>
              <a:effectLst/>
            </c:spPr>
            <c:txPr>
              <a:bodyPr wrap="square" lIns="38100" tIns="19050" rIns="38100" bIns="19050" anchor="ctr">
                <a:spAutoFit/>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57</c:v>
                </c:pt>
                <c:pt idx="1">
                  <c:v>44</c:v>
                </c:pt>
                <c:pt idx="2">
                  <c:v>38</c:v>
                </c:pt>
                <c:pt idx="3">
                  <c:v>46</c:v>
                </c:pt>
                <c:pt idx="4">
                  <c:v>43</c:v>
                </c:pt>
                <c:pt idx="6">
                  <c:v>47</c:v>
                </c:pt>
                <c:pt idx="7">
                  <c:v>39</c:v>
                </c:pt>
                <c:pt idx="9">
                  <c:v>41</c:v>
                </c:pt>
                <c:pt idx="10">
                  <c:v>45</c:v>
                </c:pt>
                <c:pt idx="12">
                  <c:v>42</c:v>
                </c:pt>
                <c:pt idx="13">
                  <c:v>43</c:v>
                </c:pt>
                <c:pt idx="15">
                  <c:v>40</c:v>
                </c:pt>
                <c:pt idx="16">
                  <c:v>50</c:v>
                </c:pt>
                <c:pt idx="17">
                  <c:v>37</c:v>
                </c:pt>
                <c:pt idx="19">
                  <c:v>36</c:v>
                </c:pt>
                <c:pt idx="20">
                  <c:v>54</c:v>
                </c:pt>
                <c:pt idx="21">
                  <c:v>33</c:v>
                </c:pt>
              </c:numCache>
            </c:numRef>
          </c:val>
          <c:extLst>
            <c:ext xmlns:c16="http://schemas.microsoft.com/office/drawing/2014/chart" uri="{C3380CC4-5D6E-409C-BE32-E72D297353CC}">
              <c16:uniqueId val="{00000001-8379-4BE0-A795-4068F3864581}"/>
            </c:ext>
          </c:extLst>
        </c:ser>
        <c:ser>
          <c:idx val="2"/>
          <c:order val="2"/>
          <c:spPr>
            <a:noFill/>
          </c:spPr>
          <c:invertIfNegative val="0"/>
          <c:dLbls>
            <c:dLbl>
              <c:idx val="2"/>
              <c:layout>
                <c:manualLayout>
                  <c:x val="-5.0752122050755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79-4BE0-A795-4068F3864581}"/>
                </c:ext>
              </c:extLst>
            </c:dLbl>
            <c:dLbl>
              <c:idx val="5"/>
              <c:delete val="1"/>
              <c:extLst>
                <c:ext xmlns:c15="http://schemas.microsoft.com/office/drawing/2012/chart" uri="{CE6537A1-D6FC-4f65-9D91-7224C49458BB}"/>
                <c:ext xmlns:c16="http://schemas.microsoft.com/office/drawing/2014/chart" uri="{C3380CC4-5D6E-409C-BE32-E72D297353CC}">
                  <c16:uniqueId val="{00000004-8379-4BE0-A795-4068F3864581}"/>
                </c:ext>
              </c:extLst>
            </c:dLbl>
            <c:dLbl>
              <c:idx val="8"/>
              <c:delete val="1"/>
              <c:extLst>
                <c:ext xmlns:c15="http://schemas.microsoft.com/office/drawing/2012/chart" uri="{CE6537A1-D6FC-4f65-9D91-7224C49458BB}"/>
                <c:ext xmlns:c16="http://schemas.microsoft.com/office/drawing/2014/chart" uri="{C3380CC4-5D6E-409C-BE32-E72D297353CC}">
                  <c16:uniqueId val="{00000006-8379-4BE0-A795-4068F3864581}"/>
                </c:ext>
              </c:extLst>
            </c:dLbl>
            <c:dLbl>
              <c:idx val="11"/>
              <c:delete val="1"/>
              <c:extLst>
                <c:ext xmlns:c15="http://schemas.microsoft.com/office/drawing/2012/chart" uri="{CE6537A1-D6FC-4f65-9D91-7224C49458BB}"/>
                <c:ext xmlns:c16="http://schemas.microsoft.com/office/drawing/2014/chart" uri="{C3380CC4-5D6E-409C-BE32-E72D297353CC}">
                  <c16:uniqueId val="{00000007-8379-4BE0-A795-4068F3864581}"/>
                </c:ext>
              </c:extLst>
            </c:dLbl>
            <c:dLbl>
              <c:idx val="14"/>
              <c:delete val="1"/>
              <c:extLst>
                <c:ext xmlns:c15="http://schemas.microsoft.com/office/drawing/2012/chart" uri="{CE6537A1-D6FC-4f65-9D91-7224C49458BB}"/>
                <c:ext xmlns:c16="http://schemas.microsoft.com/office/drawing/2014/chart" uri="{C3380CC4-5D6E-409C-BE32-E72D297353CC}">
                  <c16:uniqueId val="{00000001-11E8-4AD6-8304-D0BA60CCA3CC}"/>
                </c:ext>
              </c:extLst>
            </c:dLbl>
            <c:dLbl>
              <c:idx val="15"/>
              <c:layout>
                <c:manualLayout>
                  <c:x val="-7.2121436598442709E-2"/>
                  <c:y val="-8.28926598219928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79-4BE0-A795-4068F3864581}"/>
                </c:ext>
              </c:extLst>
            </c:dLbl>
            <c:dLbl>
              <c:idx val="18"/>
              <c:delete val="1"/>
              <c:extLst>
                <c:ext xmlns:c15="http://schemas.microsoft.com/office/drawing/2012/chart" uri="{CE6537A1-D6FC-4f65-9D91-7224C49458BB}"/>
                <c:ext xmlns:c16="http://schemas.microsoft.com/office/drawing/2014/chart" uri="{C3380CC4-5D6E-409C-BE32-E72D297353CC}">
                  <c16:uniqueId val="{00000002-11E8-4AD6-8304-D0BA60CCA3CC}"/>
                </c:ext>
              </c:extLst>
            </c:dLbl>
            <c:spPr>
              <a:noFill/>
              <a:ln>
                <a:noFill/>
              </a:ln>
              <a:effectLst/>
            </c:spPr>
            <c:txPr>
              <a:bodyPr wrap="square" lIns="38100" tIns="19050" rIns="38100" bIns="19050" anchor="ctr">
                <a:spAutoFit/>
              </a:bodyPr>
              <a:lstStyle/>
              <a:p>
                <a:pPr>
                  <a:defRPr sz="1050" b="1">
                    <a:solidFill>
                      <a:srgbClr val="B61D4C"/>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Feuil1!$D$2:$D$23</c:f>
              <c:numCache>
                <c:formatCode>General</c:formatCode>
                <c:ptCount val="22"/>
                <c:pt idx="0">
                  <c:v>70</c:v>
                </c:pt>
                <c:pt idx="1">
                  <c:v>46</c:v>
                </c:pt>
                <c:pt idx="2">
                  <c:v>47</c:v>
                </c:pt>
                <c:pt idx="3">
                  <c:v>47</c:v>
                </c:pt>
                <c:pt idx="4">
                  <c:v>52</c:v>
                </c:pt>
                <c:pt idx="6">
                  <c:v>52</c:v>
                </c:pt>
                <c:pt idx="7">
                  <c:v>46</c:v>
                </c:pt>
                <c:pt idx="9">
                  <c:v>46</c:v>
                </c:pt>
                <c:pt idx="10">
                  <c:v>54</c:v>
                </c:pt>
                <c:pt idx="12">
                  <c:v>49</c:v>
                </c:pt>
                <c:pt idx="13">
                  <c:v>48</c:v>
                </c:pt>
                <c:pt idx="15">
                  <c:v>61</c:v>
                </c:pt>
                <c:pt idx="16">
                  <c:v>52</c:v>
                </c:pt>
                <c:pt idx="17">
                  <c:v>43</c:v>
                </c:pt>
                <c:pt idx="19">
                  <c:v>56</c:v>
                </c:pt>
                <c:pt idx="20">
                  <c:v>57</c:v>
                </c:pt>
                <c:pt idx="21">
                  <c:v>38</c:v>
                </c:pt>
              </c:numCache>
            </c:numRef>
          </c:val>
          <c:extLst>
            <c:ext xmlns:c16="http://schemas.microsoft.com/office/drawing/2014/chart" uri="{C3380CC4-5D6E-409C-BE32-E72D297353CC}">
              <c16:uniqueId val="{00000002-8379-4BE0-A795-4068F3864581}"/>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A14125"/>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dLbls>
            <c:dLbl>
              <c:idx val="0"/>
              <c:tx>
                <c:rich>
                  <a:bodyPr/>
                  <a:lstStyle/>
                  <a:p>
                    <a:fld id="{DC949A00-A86F-45D1-90AF-F40F95EAE1FB}" type="VALUE">
                      <a:rPr lang="en-US" sz="11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0B-44DA-8ABC-6D0F4E4ABDBA}"/>
                </c:ext>
              </c:extLst>
            </c:dLbl>
            <c:dLbl>
              <c:idx val="6"/>
              <c:delete val="1"/>
              <c:extLst>
                <c:ext xmlns:c15="http://schemas.microsoft.com/office/drawing/2012/chart" uri="{CE6537A1-D6FC-4f65-9D91-7224C49458BB}"/>
                <c:ext xmlns:c16="http://schemas.microsoft.com/office/drawing/2014/chart" uri="{C3380CC4-5D6E-409C-BE32-E72D297353CC}">
                  <c16:uniqueId val="{00000005-010B-44DA-8ABC-6D0F4E4ABDBA}"/>
                </c:ext>
              </c:extLst>
            </c:dLbl>
            <c:dLbl>
              <c:idx val="9"/>
              <c:delete val="1"/>
              <c:extLst>
                <c:ext xmlns:c15="http://schemas.microsoft.com/office/drawing/2012/chart" uri="{CE6537A1-D6FC-4f65-9D91-7224C49458BB}"/>
                <c:ext xmlns:c16="http://schemas.microsoft.com/office/drawing/2014/chart" uri="{C3380CC4-5D6E-409C-BE32-E72D297353CC}">
                  <c16:uniqueId val="{00000006-010B-44DA-8ABC-6D0F4E4ABDBA}"/>
                </c:ext>
              </c:extLst>
            </c:dLbl>
            <c:dLbl>
              <c:idx val="12"/>
              <c:delete val="1"/>
              <c:extLst>
                <c:ext xmlns:c15="http://schemas.microsoft.com/office/drawing/2012/chart" uri="{CE6537A1-D6FC-4f65-9D91-7224C49458BB}"/>
                <c:ext xmlns:c16="http://schemas.microsoft.com/office/drawing/2014/chart" uri="{C3380CC4-5D6E-409C-BE32-E72D297353CC}">
                  <c16:uniqueId val="{00000008-34A6-4E1B-92B9-C856DAF8D15B}"/>
                </c:ext>
              </c:extLst>
            </c:dLbl>
            <c:dLbl>
              <c:idx val="13"/>
              <c:layout>
                <c:manualLayout>
                  <c:x val="5.1532054053472828E-3"/>
                  <c:y val="1.788169826064720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B5-476F-8374-04A5BE392527}"/>
                </c:ext>
              </c:extLst>
            </c:dLbl>
            <c:dLbl>
              <c:idx val="27"/>
              <c:delete val="1"/>
              <c:extLst>
                <c:ext xmlns:c15="http://schemas.microsoft.com/office/drawing/2012/chart" uri="{CE6537A1-D6FC-4f65-9D91-7224C49458BB}"/>
                <c:ext xmlns:c16="http://schemas.microsoft.com/office/drawing/2014/chart" uri="{C3380CC4-5D6E-409C-BE32-E72D297353CC}">
                  <c16:uniqueId val="{00000013-010B-44DA-8ABC-6D0F4E4ABDBA}"/>
                </c:ext>
              </c:extLst>
            </c:dLbl>
            <c:spPr>
              <a:noFill/>
              <a:ln>
                <a:noFill/>
              </a:ln>
              <a:effectLst/>
            </c:spPr>
            <c:txPr>
              <a:bodyPr/>
              <a:lstStyle/>
              <a:p>
                <a:pPr algn="ct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18</c:v>
                </c:pt>
                <c:pt idx="1">
                  <c:v>21</c:v>
                </c:pt>
                <c:pt idx="2">
                  <c:v>10</c:v>
                </c:pt>
                <c:pt idx="3">
                  <c:v>16</c:v>
                </c:pt>
                <c:pt idx="4">
                  <c:v>28</c:v>
                </c:pt>
                <c:pt idx="5">
                  <c:v>30</c:v>
                </c:pt>
                <c:pt idx="7">
                  <c:v>21</c:v>
                </c:pt>
                <c:pt idx="8">
                  <c:v>13</c:v>
                </c:pt>
                <c:pt idx="10">
                  <c:v>20</c:v>
                </c:pt>
                <c:pt idx="11">
                  <c:v>20</c:v>
                </c:pt>
                <c:pt idx="13">
                  <c:v>22</c:v>
                </c:pt>
                <c:pt idx="14">
                  <c:v>26</c:v>
                </c:pt>
                <c:pt idx="15">
                  <c:v>15</c:v>
                </c:pt>
                <c:pt idx="16">
                  <c:v>19</c:v>
                </c:pt>
                <c:pt idx="17">
                  <c:v>17</c:v>
                </c:pt>
                <c:pt idx="18">
                  <c:v>31</c:v>
                </c:pt>
                <c:pt idx="20">
                  <c:v>22</c:v>
                </c:pt>
                <c:pt idx="21">
                  <c:v>24</c:v>
                </c:pt>
                <c:pt idx="22">
                  <c:v>11</c:v>
                </c:pt>
                <c:pt idx="23">
                  <c:v>27</c:v>
                </c:pt>
              </c:numCache>
            </c:numRef>
          </c:val>
          <c:extLst>
            <c:ext xmlns:c16="http://schemas.microsoft.com/office/drawing/2014/chart" uri="{C3380CC4-5D6E-409C-BE32-E72D297353CC}">
              <c16:uniqueId val="{00000014-010B-44DA-8ABC-6D0F4E4ABDBA}"/>
            </c:ext>
          </c:extLst>
        </c:ser>
        <c:ser>
          <c:idx val="1"/>
          <c:order val="1"/>
          <c:spPr>
            <a:solidFill>
              <a:srgbClr val="E37045"/>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A-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7-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E-34A6-4E1B-92B9-C856DAF8D15B}"/>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53</c:v>
                </c:pt>
                <c:pt idx="1">
                  <c:v>53</c:v>
                </c:pt>
                <c:pt idx="2">
                  <c:v>66</c:v>
                </c:pt>
                <c:pt idx="3">
                  <c:v>62</c:v>
                </c:pt>
                <c:pt idx="4">
                  <c:v>53</c:v>
                </c:pt>
                <c:pt idx="5">
                  <c:v>43</c:v>
                </c:pt>
                <c:pt idx="7">
                  <c:v>52</c:v>
                </c:pt>
                <c:pt idx="8">
                  <c:v>48</c:v>
                </c:pt>
                <c:pt idx="10">
                  <c:v>53</c:v>
                </c:pt>
                <c:pt idx="11">
                  <c:v>49</c:v>
                </c:pt>
                <c:pt idx="13">
                  <c:v>52</c:v>
                </c:pt>
                <c:pt idx="14">
                  <c:v>47</c:v>
                </c:pt>
                <c:pt idx="15">
                  <c:v>52</c:v>
                </c:pt>
                <c:pt idx="16">
                  <c:v>56</c:v>
                </c:pt>
                <c:pt idx="17">
                  <c:v>53</c:v>
                </c:pt>
                <c:pt idx="18">
                  <c:v>42</c:v>
                </c:pt>
                <c:pt idx="20">
                  <c:v>46</c:v>
                </c:pt>
                <c:pt idx="21">
                  <c:v>51</c:v>
                </c:pt>
                <c:pt idx="22">
                  <c:v>58</c:v>
                </c:pt>
                <c:pt idx="23">
                  <c:v>28</c:v>
                </c:pt>
              </c:numCache>
            </c:numRef>
          </c:val>
          <c:extLst>
            <c:ext xmlns:c16="http://schemas.microsoft.com/office/drawing/2014/chart" uri="{C3380CC4-5D6E-409C-BE32-E72D297353CC}">
              <c16:uniqueId val="{00000001-34A6-4E1B-92B9-C856DAF8D15B}"/>
            </c:ext>
          </c:extLst>
        </c:ser>
        <c:ser>
          <c:idx val="2"/>
          <c:order val="2"/>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B-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9-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6-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D-34A6-4E1B-92B9-C856DAF8D15B}"/>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Feuil1!$D$4:$D$27</c:f>
              <c:numCache>
                <c:formatCode>General</c:formatCode>
                <c:ptCount val="24"/>
                <c:pt idx="0">
                  <c:v>71</c:v>
                </c:pt>
                <c:pt idx="1">
                  <c:v>74</c:v>
                </c:pt>
                <c:pt idx="2">
                  <c:v>76</c:v>
                </c:pt>
                <c:pt idx="3">
                  <c:v>78</c:v>
                </c:pt>
                <c:pt idx="4">
                  <c:v>81</c:v>
                </c:pt>
                <c:pt idx="5">
                  <c:v>73</c:v>
                </c:pt>
                <c:pt idx="7">
                  <c:v>73</c:v>
                </c:pt>
                <c:pt idx="8">
                  <c:v>61</c:v>
                </c:pt>
                <c:pt idx="10">
                  <c:v>73</c:v>
                </c:pt>
                <c:pt idx="11">
                  <c:v>69</c:v>
                </c:pt>
                <c:pt idx="13">
                  <c:v>74</c:v>
                </c:pt>
                <c:pt idx="14">
                  <c:v>73</c:v>
                </c:pt>
                <c:pt idx="15">
                  <c:v>67</c:v>
                </c:pt>
                <c:pt idx="16">
                  <c:v>75</c:v>
                </c:pt>
                <c:pt idx="17">
                  <c:v>70</c:v>
                </c:pt>
                <c:pt idx="18">
                  <c:v>73</c:v>
                </c:pt>
                <c:pt idx="20">
                  <c:v>68</c:v>
                </c:pt>
                <c:pt idx="21">
                  <c:v>75</c:v>
                </c:pt>
                <c:pt idx="22">
                  <c:v>69</c:v>
                </c:pt>
                <c:pt idx="23">
                  <c:v>55</c:v>
                </c:pt>
              </c:numCache>
            </c:numRef>
          </c:val>
          <c:extLst>
            <c:ext xmlns:c16="http://schemas.microsoft.com/office/drawing/2014/chart" uri="{C3380CC4-5D6E-409C-BE32-E72D297353CC}">
              <c16:uniqueId val="{00000002-34A6-4E1B-92B9-C856DAF8D15B}"/>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7636786720415"/>
          <c:y val="0.10959287445507754"/>
          <c:w val="0.60267200530145626"/>
          <c:h val="0.90433190100762884"/>
        </c:manualLayout>
      </c:layout>
      <c:doughnutChart>
        <c:varyColors val="1"/>
        <c:ser>
          <c:idx val="0"/>
          <c:order val="0"/>
          <c:spPr>
            <a:solidFill>
              <a:srgbClr val="4F8828"/>
            </a:solidFill>
            <a:ln w="76200">
              <a:solidFill>
                <a:schemeClr val="bg1"/>
              </a:solidFill>
            </a:ln>
            <a:effectLst/>
          </c:spPr>
          <c:dPt>
            <c:idx val="0"/>
            <c:bubble3D val="0"/>
            <c:spPr>
              <a:pattFill prst="pct60">
                <a:fgClr>
                  <a:schemeClr val="bg1">
                    <a:lumMod val="50000"/>
                  </a:schemeClr>
                </a:fgClr>
                <a:bgClr>
                  <a:schemeClr val="bg1"/>
                </a:bgClr>
              </a:pattFill>
              <a:ln w="76200">
                <a:solidFill>
                  <a:schemeClr val="bg1"/>
                </a:solidFill>
              </a:ln>
              <a:effectLst/>
            </c:spPr>
            <c:extLst xmlns:c15="http://schemas.microsoft.com/office/drawing/2012/chart">
              <c:ext xmlns:c16="http://schemas.microsoft.com/office/drawing/2014/chart" uri="{C3380CC4-5D6E-409C-BE32-E72D297353CC}">
                <c16:uniqueId val="{00000001-FBD9-496D-BAD3-7179DD8B3474}"/>
              </c:ext>
            </c:extLst>
          </c:dPt>
          <c:dPt>
            <c:idx val="1"/>
            <c:bubble3D val="0"/>
            <c:spPr>
              <a:pattFill prst="pct60">
                <a:fgClr>
                  <a:schemeClr val="bg1">
                    <a:lumMod val="75000"/>
                  </a:schemeClr>
                </a:fgClr>
                <a:bgClr>
                  <a:schemeClr val="bg1"/>
                </a:bgClr>
              </a:pattFill>
              <a:ln w="76200">
                <a:solidFill>
                  <a:schemeClr val="bg1"/>
                </a:solidFill>
              </a:ln>
              <a:effectLst/>
            </c:spPr>
            <c:extLst xmlns:c15="http://schemas.microsoft.com/office/drawing/2012/chart">
              <c:ext xmlns:c16="http://schemas.microsoft.com/office/drawing/2014/chart" uri="{C3380CC4-5D6E-409C-BE32-E72D297353CC}">
                <c16:uniqueId val="{00000003-FBD9-496D-BAD3-7179DD8B3474}"/>
              </c:ext>
            </c:extLst>
          </c:dPt>
          <c:dPt>
            <c:idx val="2"/>
            <c:bubble3D val="0"/>
            <c:spPr>
              <a:pattFill prst="pct60">
                <a:fgClr>
                  <a:srgbClr val="BF7E6B"/>
                </a:fgClr>
                <a:bgClr>
                  <a:schemeClr val="bg1"/>
                </a:bgClr>
              </a:pattFill>
              <a:ln w="76200">
                <a:solidFill>
                  <a:schemeClr val="bg1"/>
                </a:solidFill>
              </a:ln>
              <a:effectLst/>
            </c:spPr>
            <c:extLst xmlns:c15="http://schemas.microsoft.com/office/drawing/2012/chart">
              <c:ext xmlns:c16="http://schemas.microsoft.com/office/drawing/2014/chart" uri="{C3380CC4-5D6E-409C-BE32-E72D297353CC}">
                <c16:uniqueId val="{00000005-FBD9-496D-BAD3-7179DD8B3474}"/>
              </c:ext>
            </c:extLst>
          </c:dPt>
          <c:dPt>
            <c:idx val="3"/>
            <c:bubble3D val="0"/>
            <c:spPr>
              <a:pattFill prst="pct60">
                <a:fgClr>
                  <a:srgbClr val="A14125"/>
                </a:fgClr>
                <a:bgClr>
                  <a:schemeClr val="bg1"/>
                </a:bgClr>
              </a:pattFill>
              <a:ln w="76200">
                <a:solidFill>
                  <a:schemeClr val="bg1"/>
                </a:solidFill>
              </a:ln>
              <a:effectLst/>
            </c:spPr>
            <c:extLst xmlns:c15="http://schemas.microsoft.com/office/drawing/2012/chart">
              <c:ext xmlns:c16="http://schemas.microsoft.com/office/drawing/2014/chart" uri="{C3380CC4-5D6E-409C-BE32-E72D297353CC}">
                <c16:uniqueId val="{00000007-FBD9-496D-BAD3-7179DD8B3474}"/>
              </c:ext>
            </c:extLst>
          </c:dPt>
          <c:dPt>
            <c:idx val="4"/>
            <c:bubble3D val="0"/>
            <c:spPr>
              <a:noFill/>
              <a:ln w="76200">
                <a:noFill/>
              </a:ln>
              <a:effectLst/>
            </c:spPr>
            <c:extLst>
              <c:ext xmlns:c16="http://schemas.microsoft.com/office/drawing/2014/chart" uri="{C3380CC4-5D6E-409C-BE32-E72D297353CC}">
                <c16:uniqueId val="{0000000B-FBD9-496D-BAD3-7179DD8B3474}"/>
              </c:ext>
            </c:extLst>
          </c:dPt>
          <c:dPt>
            <c:idx val="5"/>
            <c:bubble3D val="0"/>
            <c:spPr>
              <a:noFill/>
              <a:ln w="76200">
                <a:noFill/>
              </a:ln>
              <a:effectLst/>
            </c:spPr>
            <c:extLst>
              <c:ext xmlns:c16="http://schemas.microsoft.com/office/drawing/2014/chart" uri="{C3380CC4-5D6E-409C-BE32-E72D297353CC}">
                <c16:uniqueId val="{00000015-FDA2-4C2E-BF71-B0E8F6E6BB25}"/>
              </c:ext>
            </c:extLst>
          </c:dPt>
          <c:dLbls>
            <c:dLbl>
              <c:idx val="0"/>
              <c:layout>
                <c:manualLayout>
                  <c:x val="3.1864265722460629E-2"/>
                  <c:y val="6.0320076134938602E-2"/>
                </c:manualLayout>
              </c:layout>
              <c:spPr>
                <a:noFill/>
                <a:ln>
                  <a:noFill/>
                </a:ln>
                <a:effectLst/>
              </c:spPr>
              <c:txPr>
                <a:bodyPr wrap="square" lIns="38100" tIns="19050" rIns="38100" bIns="19050" anchor="ctr">
                  <a:spAutoFit/>
                </a:bodyPr>
                <a:lstStyle/>
                <a:p>
                  <a:pPr>
                    <a:defRPr sz="1200" b="1" i="1">
                      <a:solidFill>
                        <a:schemeClr val="bg1">
                          <a:lumMod val="50000"/>
                        </a:schemeClr>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01-FBD9-496D-BAD3-7179DD8B3474}"/>
                </c:ext>
              </c:extLst>
            </c:dLbl>
            <c:dLbl>
              <c:idx val="1"/>
              <c:layout>
                <c:manualLayout>
                  <c:x val="7.2819704458921986E-3"/>
                  <c:y val="6.7850852491023309E-2"/>
                </c:manualLayout>
              </c:layout>
              <c:spPr>
                <a:noFill/>
                <a:ln>
                  <a:noFill/>
                </a:ln>
                <a:effectLst/>
              </c:spPr>
              <c:txPr>
                <a:bodyPr wrap="square" lIns="38100" tIns="19050" rIns="38100" bIns="19050" anchor="ctr">
                  <a:spAutoFit/>
                </a:bodyPr>
                <a:lstStyle/>
                <a:p>
                  <a:pPr>
                    <a:defRPr sz="1200" b="1" i="1">
                      <a:solidFill>
                        <a:schemeClr val="bg1">
                          <a:lumMod val="65000"/>
                        </a:schemeClr>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03-FBD9-496D-BAD3-7179DD8B3474}"/>
                </c:ext>
              </c:extLst>
            </c:dLbl>
            <c:dLbl>
              <c:idx val="2"/>
              <c:layout>
                <c:manualLayout>
                  <c:x val="-3.5929756575912637E-2"/>
                  <c:y val="6.1076868802626298E-2"/>
                </c:manualLayout>
              </c:layout>
              <c:spPr>
                <a:noFill/>
                <a:ln>
                  <a:noFill/>
                </a:ln>
                <a:effectLst/>
              </c:spPr>
              <c:txPr>
                <a:bodyPr wrap="square" lIns="38100" tIns="19050" rIns="38100" bIns="19050" anchor="ctr">
                  <a:spAutoFit/>
                </a:bodyPr>
                <a:lstStyle/>
                <a:p>
                  <a:pPr>
                    <a:defRPr sz="1200" b="1" i="1">
                      <a:solidFill>
                        <a:srgbClr val="BF7E6B"/>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05-FBD9-496D-BAD3-7179DD8B3474}"/>
                </c:ext>
              </c:extLst>
            </c:dLbl>
            <c:dLbl>
              <c:idx val="3"/>
              <c:layout>
                <c:manualLayout>
                  <c:x val="-3.962192332877789E-2"/>
                  <c:y val="1.237758715341907E-2"/>
                </c:manualLayout>
              </c:layout>
              <c:spPr>
                <a:noFill/>
                <a:ln>
                  <a:noFill/>
                </a:ln>
                <a:effectLst/>
              </c:spPr>
              <c:txPr>
                <a:bodyPr wrap="square" lIns="38100" tIns="19050" rIns="38100" bIns="19050" anchor="ctr">
                  <a:spAutoFit/>
                </a:bodyPr>
                <a:lstStyle/>
                <a:p>
                  <a:pPr>
                    <a:defRPr sz="1200" b="1" i="1">
                      <a:solidFill>
                        <a:srgbClr val="A14125"/>
                      </a:solidFill>
                      <a:effectLst/>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07-FBD9-496D-BAD3-7179DD8B3474}"/>
                </c:ext>
              </c:extLst>
            </c:dLbl>
            <c:dLbl>
              <c:idx val="4"/>
              <c:delete val="1"/>
              <c:extLst>
                <c:ext xmlns:c15="http://schemas.microsoft.com/office/drawing/2012/chart" uri="{CE6537A1-D6FC-4f65-9D91-7224C49458BB}"/>
                <c:ext xmlns:c16="http://schemas.microsoft.com/office/drawing/2014/chart" uri="{C3380CC4-5D6E-409C-BE32-E72D297353CC}">
                  <c16:uniqueId val="{0000000B-FBD9-496D-BAD3-7179DD8B3474}"/>
                </c:ext>
              </c:extLst>
            </c:dLbl>
            <c:dLbl>
              <c:idx val="5"/>
              <c:delete val="1"/>
              <c:extLst>
                <c:ext xmlns:c15="http://schemas.microsoft.com/office/drawing/2012/chart" uri="{CE6537A1-D6FC-4f65-9D91-7224C49458BB}"/>
                <c:ext xmlns:c16="http://schemas.microsoft.com/office/drawing/2014/chart" uri="{C3380CC4-5D6E-409C-BE32-E72D297353CC}">
                  <c16:uniqueId val="{00000015-FDA2-4C2E-BF71-B0E8F6E6BB25}"/>
                </c:ext>
              </c:extLst>
            </c:dLbl>
            <c:spPr>
              <a:noFill/>
              <a:ln>
                <a:noFill/>
              </a:ln>
              <a:effectLst/>
            </c:spPr>
            <c:txPr>
              <a:bodyPr wrap="square" lIns="38100" tIns="19050" rIns="38100" bIns="19050" anchor="ctr">
                <a:spAutoFit/>
              </a:bodyPr>
              <a:lstStyle/>
              <a:p>
                <a:pPr>
                  <a:defRPr sz="1200" b="1" i="1">
                    <a:solidFill>
                      <a:schemeClr val="tx1"/>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showLeaderLines val="0"/>
            <c:extLst xmlns:c15="http://schemas.microsoft.com/office/drawing/2012/chart">
              <c:ext xmlns:c15="http://schemas.microsoft.com/office/drawing/2012/chart" uri="{CE6537A1-D6FC-4f65-9D91-7224C49458BB}"/>
            </c:extLst>
          </c:dLbls>
          <c:cat>
            <c:strRef>
              <c:f>Feuil1!$A$4:$A$9</c:f>
              <c:strCache>
                <c:ptCount val="4"/>
                <c:pt idx="0">
                  <c:v>Indispensable </c:v>
                </c:pt>
                <c:pt idx="1">
                  <c:v>Important </c:v>
                </c:pt>
                <c:pt idx="2">
                  <c:v>Secondaire </c:v>
                </c:pt>
                <c:pt idx="3">
                  <c:v>Inutile </c:v>
                </c:pt>
              </c:strCache>
              <c:extLst xmlns:c15="http://schemas.microsoft.com/office/drawing/2012/chart"/>
            </c:strRef>
          </c:cat>
          <c:val>
            <c:numRef>
              <c:f>Feuil1!$B$4:$B$9</c:f>
              <c:numCache>
                <c:formatCode>General</c:formatCode>
                <c:ptCount val="6"/>
                <c:pt idx="0">
                  <c:v>23</c:v>
                </c:pt>
                <c:pt idx="1">
                  <c:v>49</c:v>
                </c:pt>
                <c:pt idx="2">
                  <c:v>23</c:v>
                </c:pt>
                <c:pt idx="3">
                  <c:v>4</c:v>
                </c:pt>
                <c:pt idx="5">
                  <c:v>100</c:v>
                </c:pt>
              </c:numCache>
              <c:extLst xmlns:c15="http://schemas.microsoft.com/office/drawing/2012/chart"/>
            </c:numRef>
          </c:val>
          <c:extLst xmlns:c15="http://schemas.microsoft.com/office/drawing/2012/chart">
            <c:ext xmlns:c16="http://schemas.microsoft.com/office/drawing/2014/chart" uri="{C3380CC4-5D6E-409C-BE32-E72D297353CC}">
              <c16:uniqueId val="{0000000C-FBD9-496D-BAD3-7179DD8B3474}"/>
            </c:ext>
          </c:extLst>
        </c:ser>
        <c:ser>
          <c:idx val="2"/>
          <c:order val="1"/>
          <c:dPt>
            <c:idx val="0"/>
            <c:bubble3D val="0"/>
            <c:spPr>
              <a:solidFill>
                <a:schemeClr val="bg1">
                  <a:lumMod val="50000"/>
                </a:schemeClr>
              </a:solidFill>
            </c:spPr>
            <c:extLst>
              <c:ext xmlns:c16="http://schemas.microsoft.com/office/drawing/2014/chart" uri="{C3380CC4-5D6E-409C-BE32-E72D297353CC}">
                <c16:uniqueId val="{0000000E-FBD9-496D-BAD3-7179DD8B3474}"/>
              </c:ext>
            </c:extLst>
          </c:dPt>
          <c:dPt>
            <c:idx val="1"/>
            <c:bubble3D val="0"/>
            <c:spPr>
              <a:solidFill>
                <a:schemeClr val="bg1">
                  <a:lumMod val="75000"/>
                </a:schemeClr>
              </a:solidFill>
              <a:ln>
                <a:solidFill>
                  <a:schemeClr val="bg1">
                    <a:alpha val="60000"/>
                  </a:schemeClr>
                </a:solidFill>
              </a:ln>
            </c:spPr>
            <c:extLst>
              <c:ext xmlns:c16="http://schemas.microsoft.com/office/drawing/2014/chart" uri="{C3380CC4-5D6E-409C-BE32-E72D297353CC}">
                <c16:uniqueId val="{00000010-FBD9-496D-BAD3-7179DD8B3474}"/>
              </c:ext>
            </c:extLst>
          </c:dPt>
          <c:dPt>
            <c:idx val="2"/>
            <c:bubble3D val="0"/>
            <c:spPr>
              <a:solidFill>
                <a:srgbClr val="CB9991"/>
              </a:solidFill>
            </c:spPr>
            <c:extLst>
              <c:ext xmlns:c16="http://schemas.microsoft.com/office/drawing/2014/chart" uri="{C3380CC4-5D6E-409C-BE32-E72D297353CC}">
                <c16:uniqueId val="{00000012-FBD9-496D-BAD3-7179DD8B3474}"/>
              </c:ext>
            </c:extLst>
          </c:dPt>
          <c:dPt>
            <c:idx val="3"/>
            <c:bubble3D val="0"/>
            <c:spPr>
              <a:solidFill>
                <a:srgbClr val="A14125"/>
              </a:solidFill>
              <a:ln>
                <a:noFill/>
              </a:ln>
            </c:spPr>
            <c:extLst>
              <c:ext xmlns:c16="http://schemas.microsoft.com/office/drawing/2014/chart" uri="{C3380CC4-5D6E-409C-BE32-E72D297353CC}">
                <c16:uniqueId val="{00000014-FBD9-496D-BAD3-7179DD8B3474}"/>
              </c:ext>
            </c:extLst>
          </c:dPt>
          <c:dPt>
            <c:idx val="4"/>
            <c:bubble3D val="0"/>
            <c:spPr>
              <a:noFill/>
            </c:spPr>
            <c:extLst>
              <c:ext xmlns:c16="http://schemas.microsoft.com/office/drawing/2014/chart" uri="{C3380CC4-5D6E-409C-BE32-E72D297353CC}">
                <c16:uniqueId val="{00000018-FBD9-496D-BAD3-7179DD8B3474}"/>
              </c:ext>
            </c:extLst>
          </c:dPt>
          <c:dPt>
            <c:idx val="5"/>
            <c:bubble3D val="0"/>
            <c:spPr>
              <a:noFill/>
              <a:ln>
                <a:noFill/>
              </a:ln>
            </c:spPr>
            <c:extLst>
              <c:ext xmlns:c16="http://schemas.microsoft.com/office/drawing/2014/chart" uri="{C3380CC4-5D6E-409C-BE32-E72D297353CC}">
                <c16:uniqueId val="{00000014-FDA2-4C2E-BF71-B0E8F6E6BB25}"/>
              </c:ext>
            </c:extLst>
          </c:dPt>
          <c:dLbls>
            <c:dLbl>
              <c:idx val="0"/>
              <c:layout>
                <c:manualLayout>
                  <c:x val="-6.8980030176229487E-2"/>
                  <c:y val="-7.8805217499063468E-2"/>
                </c:manualLayout>
              </c:layout>
              <c:spPr>
                <a:noFill/>
                <a:ln>
                  <a:noFill/>
                </a:ln>
                <a:effectLst/>
              </c:spPr>
              <c:txPr>
                <a:bodyPr wrap="square" lIns="38100" tIns="19050" rIns="38100" bIns="19050" anchor="ctr">
                  <a:spAutoFit/>
                </a:bodyPr>
                <a:lstStyle/>
                <a:p>
                  <a:pPr>
                    <a:defRPr sz="1300" b="1">
                      <a:solidFill>
                        <a:schemeClr val="bg1">
                          <a:lumMod val="50000"/>
                        </a:schemeClr>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FBD9-496D-BAD3-7179DD8B3474}"/>
                </c:ext>
              </c:extLst>
            </c:dLbl>
            <c:dLbl>
              <c:idx val="1"/>
              <c:layout>
                <c:manualLayout>
                  <c:x val="1.8680183178265485E-2"/>
                  <c:y val="-8.0408966984538935E-2"/>
                </c:manualLayout>
              </c:layout>
              <c:spPr>
                <a:noFill/>
                <a:ln>
                  <a:noFill/>
                </a:ln>
                <a:effectLst/>
              </c:spPr>
              <c:txPr>
                <a:bodyPr wrap="square" lIns="38100" tIns="19050" rIns="38100" bIns="19050" anchor="ctr">
                  <a:spAutoFit/>
                </a:bodyPr>
                <a:lstStyle/>
                <a:p>
                  <a:pPr>
                    <a:defRPr sz="1300" b="1">
                      <a:solidFill>
                        <a:schemeClr val="bg1">
                          <a:lumMod val="65000"/>
                        </a:schemeClr>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FBD9-496D-BAD3-7179DD8B3474}"/>
                </c:ext>
              </c:extLst>
            </c:dLbl>
            <c:dLbl>
              <c:idx val="2"/>
              <c:layout>
                <c:manualLayout>
                  <c:x val="0.11776867718192913"/>
                  <c:y val="-6.3195356804310585E-2"/>
                </c:manualLayout>
              </c:layout>
              <c:spPr>
                <a:noFill/>
                <a:ln>
                  <a:noFill/>
                </a:ln>
                <a:effectLst/>
              </c:spPr>
              <c:txPr>
                <a:bodyPr wrap="square" lIns="38100" tIns="19050" rIns="38100" bIns="19050" anchor="ctr">
                  <a:spAutoFit/>
                </a:bodyPr>
                <a:lstStyle/>
                <a:p>
                  <a:pPr>
                    <a:defRPr sz="1300" b="1">
                      <a:solidFill>
                        <a:srgbClr val="BF7E6B"/>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FBD9-496D-BAD3-7179DD8B3474}"/>
                </c:ext>
              </c:extLst>
            </c:dLbl>
            <c:dLbl>
              <c:idx val="3"/>
              <c:layout>
                <c:manualLayout>
                  <c:x val="0.11445431392925536"/>
                  <c:y val="-1.6202086939360871E-2"/>
                </c:manualLayout>
              </c:layout>
              <c:spPr>
                <a:noFill/>
                <a:ln>
                  <a:noFill/>
                </a:ln>
                <a:effectLst/>
              </c:spPr>
              <c:txPr>
                <a:bodyPr wrap="square" lIns="38100" tIns="19050" rIns="38100" bIns="19050" anchor="ctr">
                  <a:noAutofit/>
                </a:bodyPr>
                <a:lstStyle/>
                <a:p>
                  <a:pPr>
                    <a:defRPr sz="1300" b="1">
                      <a:solidFill>
                        <a:srgbClr val="A14125"/>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1676528429942053"/>
                      <c:h val="0.13872220020452994"/>
                    </c:manualLayout>
                  </c15:layout>
                </c:ext>
                <c:ext xmlns:c16="http://schemas.microsoft.com/office/drawing/2014/chart" uri="{C3380CC4-5D6E-409C-BE32-E72D297353CC}">
                  <c16:uniqueId val="{00000014-FBD9-496D-BAD3-7179DD8B3474}"/>
                </c:ext>
              </c:extLst>
            </c:dLbl>
            <c:dLbl>
              <c:idx val="4"/>
              <c:delete val="1"/>
              <c:extLst>
                <c:ext xmlns:c15="http://schemas.microsoft.com/office/drawing/2012/chart" uri="{CE6537A1-D6FC-4f65-9D91-7224C49458BB}"/>
                <c:ext xmlns:c16="http://schemas.microsoft.com/office/drawing/2014/chart" uri="{C3380CC4-5D6E-409C-BE32-E72D297353CC}">
                  <c16:uniqueId val="{00000018-FBD9-496D-BAD3-7179DD8B3474}"/>
                </c:ext>
              </c:extLst>
            </c:dLbl>
            <c:dLbl>
              <c:idx val="5"/>
              <c:delete val="1"/>
              <c:extLst>
                <c:ext xmlns:c15="http://schemas.microsoft.com/office/drawing/2012/chart" uri="{CE6537A1-D6FC-4f65-9D91-7224C49458BB}"/>
                <c:ext xmlns:c16="http://schemas.microsoft.com/office/drawing/2014/chart" uri="{C3380CC4-5D6E-409C-BE32-E72D297353CC}">
                  <c16:uniqueId val="{00000014-FDA2-4C2E-BF71-B0E8F6E6BB25}"/>
                </c:ext>
              </c:extLst>
            </c:dLbl>
            <c:spPr>
              <a:noFill/>
              <a:ln>
                <a:noFill/>
              </a:ln>
              <a:effectLst/>
            </c:spPr>
            <c:txPr>
              <a:bodyPr wrap="square" lIns="38100" tIns="19050" rIns="38100" bIns="19050" anchor="ctr">
                <a:spAutoFit/>
              </a:bodyPr>
              <a:lstStyle/>
              <a:p>
                <a:pPr>
                  <a:defRPr sz="1300" b="1"/>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Feuil1!$A$4:$A$9</c:f>
              <c:strCache>
                <c:ptCount val="4"/>
                <c:pt idx="0">
                  <c:v>Indispensable </c:v>
                </c:pt>
                <c:pt idx="1">
                  <c:v>Important </c:v>
                </c:pt>
                <c:pt idx="2">
                  <c:v>Secondaire </c:v>
                </c:pt>
                <c:pt idx="3">
                  <c:v>Inutile </c:v>
                </c:pt>
              </c:strCache>
            </c:strRef>
          </c:cat>
          <c:val>
            <c:numRef>
              <c:f>Feuil1!$C$4:$C$9</c:f>
              <c:numCache>
                <c:formatCode>General</c:formatCode>
                <c:ptCount val="6"/>
                <c:pt idx="0">
                  <c:v>14</c:v>
                </c:pt>
                <c:pt idx="1">
                  <c:v>38</c:v>
                </c:pt>
                <c:pt idx="2">
                  <c:v>36</c:v>
                </c:pt>
                <c:pt idx="3">
                  <c:v>12</c:v>
                </c:pt>
                <c:pt idx="5">
                  <c:v>100</c:v>
                </c:pt>
              </c:numCache>
            </c:numRef>
          </c:val>
          <c:extLst>
            <c:ext xmlns:c16="http://schemas.microsoft.com/office/drawing/2014/chart" uri="{C3380CC4-5D6E-409C-BE32-E72D297353CC}">
              <c16:uniqueId val="{00000019-FBD9-496D-BAD3-7179DD8B3474}"/>
            </c:ext>
          </c:extLst>
        </c:ser>
        <c:dLbls>
          <c:showLegendKey val="0"/>
          <c:showVal val="0"/>
          <c:showCatName val="0"/>
          <c:showSerName val="0"/>
          <c:showPercent val="0"/>
          <c:showBubbleSize val="0"/>
          <c:showLeaderLines val="0"/>
        </c:dLbls>
        <c:firstSliceAng val="270"/>
        <c:holeSize val="70"/>
        <c:extLst/>
      </c:doughnutChart>
      <c:spPr>
        <a:noFill/>
        <a:ln w="25400">
          <a:noFill/>
        </a:ln>
      </c:spPr>
    </c:plotArea>
    <c:plotVisOnly val="1"/>
    <c:dispBlanksAs val="zero"/>
    <c:showDLblsOverMax val="0"/>
  </c:chart>
  <c:spPr>
    <a:noFill/>
  </c:spPr>
  <c:txPr>
    <a:bodyPr/>
    <a:lstStyle/>
    <a:p>
      <a:pPr>
        <a:defRPr sz="1798"/>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C18A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18A81"/>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Hétérosexuelle</c:v>
                </c:pt>
                <c:pt idx="1">
                  <c:v>Bisexuelle</c:v>
                </c:pt>
                <c:pt idx="2">
                  <c:v>Homosexuelle</c:v>
                </c:pt>
              </c:strCache>
            </c:strRef>
          </c:cat>
          <c:val>
            <c:numRef>
              <c:f>Feuil1!$B$2:$B$4</c:f>
              <c:numCache>
                <c:formatCode>General</c:formatCode>
                <c:ptCount val="3"/>
                <c:pt idx="0">
                  <c:v>47</c:v>
                </c:pt>
                <c:pt idx="1">
                  <c:v>30</c:v>
                </c:pt>
                <c:pt idx="2">
                  <c:v>53</c:v>
                </c:pt>
              </c:numCache>
            </c:numRef>
          </c:val>
          <c:extLst>
            <c:ext xmlns:c16="http://schemas.microsoft.com/office/drawing/2014/chart" uri="{C3380CC4-5D6E-409C-BE32-E72D297353CC}">
              <c16:uniqueId val="{00000000-91F4-46D5-AD82-A1DEFAE959A8}"/>
            </c:ext>
          </c:extLst>
        </c:ser>
        <c:dLbls>
          <c:showLegendKey val="0"/>
          <c:showVal val="0"/>
          <c:showCatName val="0"/>
          <c:showSerName val="0"/>
          <c:showPercent val="0"/>
          <c:showBubbleSize val="0"/>
        </c:dLbls>
        <c:gapWidth val="106"/>
        <c:overlap val="-27"/>
        <c:axId val="1860458287"/>
        <c:axId val="1860456847"/>
      </c:barChart>
      <c:catAx>
        <c:axId val="18604582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bg1">
                    <a:lumMod val="65000"/>
                  </a:schemeClr>
                </a:solidFill>
                <a:latin typeface="Century Gothic" panose="020B0502020202020204" pitchFamily="34" charset="0"/>
                <a:ea typeface="+mn-ea"/>
                <a:cs typeface="+mn-cs"/>
              </a:defRPr>
            </a:pPr>
            <a:endParaRPr lang="fr-FR"/>
          </a:p>
        </c:txPr>
        <c:crossAx val="1860456847"/>
        <c:crosses val="autoZero"/>
        <c:auto val="1"/>
        <c:lblAlgn val="ctr"/>
        <c:lblOffset val="100"/>
        <c:noMultiLvlLbl val="0"/>
      </c:catAx>
      <c:valAx>
        <c:axId val="1860456847"/>
        <c:scaling>
          <c:orientation val="minMax"/>
        </c:scaling>
        <c:delete val="1"/>
        <c:axPos val="l"/>
        <c:numFmt formatCode="General" sourceLinked="1"/>
        <c:majorTickMark val="none"/>
        <c:minorTickMark val="none"/>
        <c:tickLblPos val="nextTo"/>
        <c:crossAx val="18604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CB9991"/>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dLbls>
            <c:dLbl>
              <c:idx val="0"/>
              <c:tx>
                <c:rich>
                  <a:bodyPr/>
                  <a:lstStyle/>
                  <a:p>
                    <a:fld id="{DC949A00-A86F-45D1-90AF-F40F95EAE1FB}" type="VALUE">
                      <a:rPr lang="en-US" sz="1100">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E3-46E5-812F-D255F4E9F7A0}"/>
                </c:ext>
              </c:extLst>
            </c:dLbl>
            <c:dLbl>
              <c:idx val="5"/>
              <c:delete val="1"/>
              <c:extLst>
                <c:ext xmlns:c15="http://schemas.microsoft.com/office/drawing/2012/chart" uri="{CE6537A1-D6FC-4f65-9D91-7224C49458BB}"/>
                <c:ext xmlns:c16="http://schemas.microsoft.com/office/drawing/2014/chart" uri="{C3380CC4-5D6E-409C-BE32-E72D297353CC}">
                  <c16:uniqueId val="{00000005-45E3-46E5-812F-D255F4E9F7A0}"/>
                </c:ext>
              </c:extLst>
            </c:dLbl>
            <c:dLbl>
              <c:idx val="7"/>
              <c:layout>
                <c:manualLayout>
                  <c:x val="-2.6711643184608373E-3"/>
                  <c:y val="4.4043601901621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79-4BE0-A795-4068F3864581}"/>
                </c:ext>
              </c:extLst>
            </c:dLbl>
            <c:dLbl>
              <c:idx val="24"/>
              <c:delete val="1"/>
              <c:extLst>
                <c:ext xmlns:c15="http://schemas.microsoft.com/office/drawing/2012/chart" uri="{CE6537A1-D6FC-4f65-9D91-7224C49458BB}"/>
                <c:ext xmlns:c16="http://schemas.microsoft.com/office/drawing/2014/chart" uri="{C3380CC4-5D6E-409C-BE32-E72D297353CC}">
                  <c16:uniqueId val="{00000011-45E3-46E5-812F-D255F4E9F7A0}"/>
                </c:ext>
              </c:extLst>
            </c:dLbl>
            <c:dLbl>
              <c:idx val="27"/>
              <c:delete val="1"/>
              <c:extLst>
                <c:ext xmlns:c15="http://schemas.microsoft.com/office/drawing/2012/chart" uri="{CE6537A1-D6FC-4f65-9D91-7224C49458BB}"/>
                <c:ext xmlns:c16="http://schemas.microsoft.com/office/drawing/2014/chart" uri="{C3380CC4-5D6E-409C-BE32-E72D297353CC}">
                  <c16:uniqueId val="{00000014-45E3-46E5-812F-D255F4E9F7A0}"/>
                </c:ext>
              </c:extLst>
            </c:dLbl>
            <c:spPr>
              <a:noFill/>
              <a:ln>
                <a:noFill/>
              </a:ln>
              <a:effectLst/>
            </c:spPr>
            <c:txPr>
              <a:bodyPr/>
              <a:lstStyle/>
              <a:p>
                <a:pPr algn="ct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44</c:v>
                </c:pt>
                <c:pt idx="1">
                  <c:v>34</c:v>
                </c:pt>
                <c:pt idx="2">
                  <c:v>36</c:v>
                </c:pt>
                <c:pt idx="3">
                  <c:v>44</c:v>
                </c:pt>
                <c:pt idx="4">
                  <c:v>31</c:v>
                </c:pt>
                <c:pt idx="6">
                  <c:v>42</c:v>
                </c:pt>
                <c:pt idx="7">
                  <c:v>33</c:v>
                </c:pt>
                <c:pt idx="9">
                  <c:v>40</c:v>
                </c:pt>
                <c:pt idx="10">
                  <c:v>30</c:v>
                </c:pt>
                <c:pt idx="12">
                  <c:v>39</c:v>
                </c:pt>
                <c:pt idx="13">
                  <c:v>32</c:v>
                </c:pt>
                <c:pt idx="15">
                  <c:v>27</c:v>
                </c:pt>
                <c:pt idx="16">
                  <c:v>39</c:v>
                </c:pt>
                <c:pt idx="17">
                  <c:v>36</c:v>
                </c:pt>
                <c:pt idx="19">
                  <c:v>33</c:v>
                </c:pt>
                <c:pt idx="20">
                  <c:v>38</c:v>
                </c:pt>
                <c:pt idx="21">
                  <c:v>37</c:v>
                </c:pt>
              </c:numCache>
            </c:numRef>
          </c:val>
          <c:extLst>
            <c:ext xmlns:c16="http://schemas.microsoft.com/office/drawing/2014/chart" uri="{C3380CC4-5D6E-409C-BE32-E72D297353CC}">
              <c16:uniqueId val="{00000015-45E3-46E5-812F-D255F4E9F7A0}"/>
            </c:ext>
          </c:extLst>
        </c:ser>
        <c:ser>
          <c:idx val="1"/>
          <c:order val="1"/>
          <c:spPr>
            <a:solidFill>
              <a:srgbClr val="AA5E51"/>
            </a:solidFill>
          </c:spPr>
          <c:invertIfNegative val="0"/>
          <c:dLbls>
            <c:spPr>
              <a:noFill/>
              <a:ln>
                <a:noFill/>
              </a:ln>
              <a:effectLst/>
            </c:spPr>
            <c:txPr>
              <a:bodyPr wrap="square" lIns="38100" tIns="19050" rIns="38100" bIns="19050" anchor="ctr">
                <a:spAutoFit/>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7</c:v>
                </c:pt>
                <c:pt idx="1">
                  <c:v>6</c:v>
                </c:pt>
                <c:pt idx="2">
                  <c:v>15</c:v>
                </c:pt>
                <c:pt idx="3">
                  <c:v>9</c:v>
                </c:pt>
                <c:pt idx="4">
                  <c:v>14</c:v>
                </c:pt>
                <c:pt idx="6">
                  <c:v>16</c:v>
                </c:pt>
                <c:pt idx="7">
                  <c:v>7</c:v>
                </c:pt>
                <c:pt idx="9">
                  <c:v>10</c:v>
                </c:pt>
                <c:pt idx="10">
                  <c:v>15</c:v>
                </c:pt>
                <c:pt idx="12">
                  <c:v>11</c:v>
                </c:pt>
                <c:pt idx="13">
                  <c:v>13</c:v>
                </c:pt>
                <c:pt idx="15">
                  <c:v>26</c:v>
                </c:pt>
                <c:pt idx="16">
                  <c:v>4</c:v>
                </c:pt>
                <c:pt idx="17">
                  <c:v>12</c:v>
                </c:pt>
                <c:pt idx="19">
                  <c:v>9</c:v>
                </c:pt>
                <c:pt idx="20">
                  <c:v>8</c:v>
                </c:pt>
                <c:pt idx="21">
                  <c:v>12</c:v>
                </c:pt>
              </c:numCache>
            </c:numRef>
          </c:val>
          <c:extLst>
            <c:ext xmlns:c16="http://schemas.microsoft.com/office/drawing/2014/chart" uri="{C3380CC4-5D6E-409C-BE32-E72D297353CC}">
              <c16:uniqueId val="{00000001-8379-4BE0-A795-4068F3864581}"/>
            </c:ext>
          </c:extLst>
        </c:ser>
        <c:ser>
          <c:idx val="2"/>
          <c:order val="2"/>
          <c:spPr>
            <a:noFill/>
          </c:spPr>
          <c:invertIfNegative val="0"/>
          <c:dLbls>
            <c:dLbl>
              <c:idx val="2"/>
              <c:layout>
                <c:manualLayout>
                  <c:x val="-4.80809577322950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79-4BE0-A795-4068F3864581}"/>
                </c:ext>
              </c:extLst>
            </c:dLbl>
            <c:dLbl>
              <c:idx val="5"/>
              <c:delete val="1"/>
              <c:extLst>
                <c:ext xmlns:c15="http://schemas.microsoft.com/office/drawing/2012/chart" uri="{CE6537A1-D6FC-4f65-9D91-7224C49458BB}"/>
                <c:ext xmlns:c16="http://schemas.microsoft.com/office/drawing/2014/chart" uri="{C3380CC4-5D6E-409C-BE32-E72D297353CC}">
                  <c16:uniqueId val="{00000004-8379-4BE0-A795-4068F3864581}"/>
                </c:ext>
              </c:extLst>
            </c:dLbl>
            <c:dLbl>
              <c:idx val="8"/>
              <c:delete val="1"/>
              <c:extLst>
                <c:ext xmlns:c15="http://schemas.microsoft.com/office/drawing/2012/chart" uri="{CE6537A1-D6FC-4f65-9D91-7224C49458BB}"/>
                <c:ext xmlns:c16="http://schemas.microsoft.com/office/drawing/2014/chart" uri="{C3380CC4-5D6E-409C-BE32-E72D297353CC}">
                  <c16:uniqueId val="{00000006-8379-4BE0-A795-4068F3864581}"/>
                </c:ext>
              </c:extLst>
            </c:dLbl>
            <c:dLbl>
              <c:idx val="11"/>
              <c:delete val="1"/>
              <c:extLst>
                <c:ext xmlns:c15="http://schemas.microsoft.com/office/drawing/2012/chart" uri="{CE6537A1-D6FC-4f65-9D91-7224C49458BB}"/>
                <c:ext xmlns:c16="http://schemas.microsoft.com/office/drawing/2014/chart" uri="{C3380CC4-5D6E-409C-BE32-E72D297353CC}">
                  <c16:uniqueId val="{00000007-8379-4BE0-A795-4068F3864581}"/>
                </c:ext>
              </c:extLst>
            </c:dLbl>
            <c:dLbl>
              <c:idx val="14"/>
              <c:delete val="1"/>
              <c:extLst>
                <c:ext xmlns:c15="http://schemas.microsoft.com/office/drawing/2012/chart" uri="{CE6537A1-D6FC-4f65-9D91-7224C49458BB}"/>
                <c:ext xmlns:c16="http://schemas.microsoft.com/office/drawing/2014/chart" uri="{C3380CC4-5D6E-409C-BE32-E72D297353CC}">
                  <c16:uniqueId val="{00000001-11E8-4AD6-8304-D0BA60CCA3CC}"/>
                </c:ext>
              </c:extLst>
            </c:dLbl>
            <c:dLbl>
              <c:idx val="18"/>
              <c:delete val="1"/>
              <c:extLst>
                <c:ext xmlns:c15="http://schemas.microsoft.com/office/drawing/2012/chart" uri="{CE6537A1-D6FC-4f65-9D91-7224C49458BB}"/>
                <c:ext xmlns:c16="http://schemas.microsoft.com/office/drawing/2014/chart" uri="{C3380CC4-5D6E-409C-BE32-E72D297353CC}">
                  <c16:uniqueId val="{00000002-11E8-4AD6-8304-D0BA60CCA3CC}"/>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Feuil1!$D$2:$D$23</c:f>
              <c:numCache>
                <c:formatCode>General</c:formatCode>
                <c:ptCount val="22"/>
                <c:pt idx="0">
                  <c:v>51</c:v>
                </c:pt>
                <c:pt idx="1">
                  <c:v>40</c:v>
                </c:pt>
                <c:pt idx="2">
                  <c:v>51</c:v>
                </c:pt>
                <c:pt idx="3">
                  <c:v>53</c:v>
                </c:pt>
                <c:pt idx="4">
                  <c:v>45</c:v>
                </c:pt>
                <c:pt idx="6">
                  <c:v>58</c:v>
                </c:pt>
                <c:pt idx="7">
                  <c:v>40</c:v>
                </c:pt>
                <c:pt idx="9">
                  <c:v>50</c:v>
                </c:pt>
                <c:pt idx="10">
                  <c:v>45</c:v>
                </c:pt>
                <c:pt idx="12">
                  <c:v>50</c:v>
                </c:pt>
                <c:pt idx="13">
                  <c:v>45</c:v>
                </c:pt>
                <c:pt idx="15">
                  <c:v>53</c:v>
                </c:pt>
                <c:pt idx="16">
                  <c:v>43</c:v>
                </c:pt>
                <c:pt idx="17">
                  <c:v>48</c:v>
                </c:pt>
                <c:pt idx="19">
                  <c:v>42</c:v>
                </c:pt>
                <c:pt idx="20">
                  <c:v>46</c:v>
                </c:pt>
                <c:pt idx="21">
                  <c:v>49</c:v>
                </c:pt>
              </c:numCache>
            </c:numRef>
          </c:val>
          <c:extLst>
            <c:ext xmlns:c16="http://schemas.microsoft.com/office/drawing/2014/chart" uri="{C3380CC4-5D6E-409C-BE32-E72D297353CC}">
              <c16:uniqueId val="{00000002-8379-4BE0-A795-4068F3864581}"/>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CB9991"/>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dLbls>
            <c:dLbl>
              <c:idx val="0"/>
              <c:tx>
                <c:rich>
                  <a:bodyPr/>
                  <a:lstStyle/>
                  <a:p>
                    <a:fld id="{DC949A00-A86F-45D1-90AF-F40F95EAE1FB}" type="VALUE">
                      <a:rPr lang="en-US" sz="8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D-4EB9-AEDC-FF765A6B6CED}"/>
                </c:ext>
              </c:extLst>
            </c:dLbl>
            <c:dLbl>
              <c:idx val="1"/>
              <c:delete val="1"/>
              <c:extLst>
                <c:ext xmlns:c15="http://schemas.microsoft.com/office/drawing/2012/chart" uri="{CE6537A1-D6FC-4f65-9D91-7224C49458BB}"/>
                <c:ext xmlns:c16="http://schemas.microsoft.com/office/drawing/2014/chart" uri="{C3380CC4-5D6E-409C-BE32-E72D297353CC}">
                  <c16:uniqueId val="{00000001-AA4D-4EB9-AEDC-FF765A6B6CE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D-4EB9-AEDC-FF765A6B6CED}"/>
                </c:ext>
              </c:extLst>
            </c:dLbl>
            <c:dLbl>
              <c:idx val="7"/>
              <c:delete val="1"/>
              <c:extLst>
                <c:ext xmlns:c15="http://schemas.microsoft.com/office/drawing/2012/chart" uri="{CE6537A1-D6FC-4f65-9D91-7224C49458BB}"/>
                <c:ext xmlns:c16="http://schemas.microsoft.com/office/drawing/2014/chart" uri="{C3380CC4-5D6E-409C-BE32-E72D297353CC}">
                  <c16:uniqueId val="{00000008-2ACC-40FE-8F49-811BD02DEB2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4D-4EB9-AEDC-FF765A6B6CED}"/>
                </c:ext>
              </c:extLst>
            </c:dLbl>
            <c:dLbl>
              <c:idx val="11"/>
              <c:layout>
                <c:manualLayout>
                  <c:x val="0"/>
                  <c:y val="3.642987249544626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A-2ACC-40FE-8F49-811BD02DEB2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D-4EB9-AEDC-FF765A6B6CED}"/>
                </c:ext>
              </c:extLst>
            </c:dLbl>
            <c:dLbl>
              <c:idx val="17"/>
              <c:delete val="1"/>
              <c:extLst>
                <c:ext xmlns:c15="http://schemas.microsoft.com/office/drawing/2012/chart" uri="{CE6537A1-D6FC-4f65-9D91-7224C49458BB}"/>
                <c:ext xmlns:c16="http://schemas.microsoft.com/office/drawing/2014/chart" uri="{C3380CC4-5D6E-409C-BE32-E72D297353CC}">
                  <c16:uniqueId val="{0000000C-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5-AA4D-4EB9-AEDC-FF765A6B6CED}"/>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D-4EB9-AEDC-FF765A6B6CED}"/>
                </c:ext>
              </c:extLst>
            </c:dLbl>
            <c:dLbl>
              <c:idx val="27"/>
              <c:delete val="1"/>
              <c:extLst>
                <c:ext xmlns:c15="http://schemas.microsoft.com/office/drawing/2012/chart" uri="{CE6537A1-D6FC-4f65-9D91-7224C49458BB}"/>
                <c:ext xmlns:c16="http://schemas.microsoft.com/office/drawing/2014/chart" uri="{C3380CC4-5D6E-409C-BE32-E72D297353CC}">
                  <c16:uniqueId val="{00000007-AA4D-4EB9-AEDC-FF765A6B6CED}"/>
                </c:ext>
              </c:extLst>
            </c:dLbl>
            <c:spPr>
              <a:noFill/>
              <a:ln>
                <a:noFill/>
              </a:ln>
              <a:effectLst/>
            </c:spPr>
            <c:txPr>
              <a:bodyPr/>
              <a:lstStyle/>
              <a:p>
                <a:pPr algn="ctr">
                  <a:defRPr sz="10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36</c:v>
                </c:pt>
                <c:pt idx="2">
                  <c:v>40</c:v>
                </c:pt>
                <c:pt idx="3">
                  <c:v>28</c:v>
                </c:pt>
                <c:pt idx="4">
                  <c:v>28</c:v>
                </c:pt>
                <c:pt idx="5">
                  <c:v>37</c:v>
                </c:pt>
                <c:pt idx="6">
                  <c:v>46</c:v>
                </c:pt>
                <c:pt idx="8">
                  <c:v>33</c:v>
                </c:pt>
                <c:pt idx="9">
                  <c:v>37</c:v>
                </c:pt>
                <c:pt idx="10">
                  <c:v>38</c:v>
                </c:pt>
                <c:pt idx="11">
                  <c:v>37</c:v>
                </c:pt>
                <c:pt idx="13">
                  <c:v>25</c:v>
                </c:pt>
                <c:pt idx="14">
                  <c:v>34</c:v>
                </c:pt>
                <c:pt idx="15">
                  <c:v>31</c:v>
                </c:pt>
                <c:pt idx="16">
                  <c:v>39</c:v>
                </c:pt>
                <c:pt idx="18">
                  <c:v>37</c:v>
                </c:pt>
                <c:pt idx="19">
                  <c:v>36</c:v>
                </c:pt>
                <c:pt idx="21">
                  <c:v>38</c:v>
                </c:pt>
                <c:pt idx="22">
                  <c:v>29</c:v>
                </c:pt>
                <c:pt idx="23">
                  <c:v>36</c:v>
                </c:pt>
                <c:pt idx="24">
                  <c:v>45</c:v>
                </c:pt>
                <c:pt idx="25">
                  <c:v>35</c:v>
                </c:pt>
              </c:numCache>
            </c:numRef>
          </c:val>
          <c:extLst>
            <c:ext xmlns:c16="http://schemas.microsoft.com/office/drawing/2014/chart" uri="{C3380CC4-5D6E-409C-BE32-E72D297353CC}">
              <c16:uniqueId val="{00000008-AA4D-4EB9-AEDC-FF765A6B6CED}"/>
            </c:ext>
          </c:extLst>
        </c:ser>
        <c:ser>
          <c:idx val="1"/>
          <c:order val="1"/>
          <c:spPr>
            <a:solidFill>
              <a:srgbClr val="AA5E51"/>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9-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B-2ACC-40FE-8F49-811BD02DEB25}"/>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12</c:v>
                </c:pt>
                <c:pt idx="2">
                  <c:v>10</c:v>
                </c:pt>
                <c:pt idx="3">
                  <c:v>3</c:v>
                </c:pt>
                <c:pt idx="4">
                  <c:v>6</c:v>
                </c:pt>
                <c:pt idx="5">
                  <c:v>27</c:v>
                </c:pt>
                <c:pt idx="6">
                  <c:v>10</c:v>
                </c:pt>
                <c:pt idx="8">
                  <c:v>10</c:v>
                </c:pt>
                <c:pt idx="9">
                  <c:v>11</c:v>
                </c:pt>
                <c:pt idx="10">
                  <c:v>10</c:v>
                </c:pt>
                <c:pt idx="11">
                  <c:v>16</c:v>
                </c:pt>
                <c:pt idx="13">
                  <c:v>12</c:v>
                </c:pt>
                <c:pt idx="14">
                  <c:v>13</c:v>
                </c:pt>
                <c:pt idx="15">
                  <c:v>20</c:v>
                </c:pt>
                <c:pt idx="16">
                  <c:v>15</c:v>
                </c:pt>
                <c:pt idx="18">
                  <c:v>7</c:v>
                </c:pt>
                <c:pt idx="19">
                  <c:v>13</c:v>
                </c:pt>
                <c:pt idx="21">
                  <c:v>13</c:v>
                </c:pt>
                <c:pt idx="22">
                  <c:v>11</c:v>
                </c:pt>
                <c:pt idx="23">
                  <c:v>18</c:v>
                </c:pt>
                <c:pt idx="24">
                  <c:v>8</c:v>
                </c:pt>
                <c:pt idx="25">
                  <c:v>12</c:v>
                </c:pt>
              </c:numCache>
            </c:numRef>
          </c:val>
          <c:extLst>
            <c:ext xmlns:c16="http://schemas.microsoft.com/office/drawing/2014/chart" uri="{C3380CC4-5D6E-409C-BE32-E72D297353CC}">
              <c16:uniqueId val="{00000001-2ACC-40FE-8F49-811BD02DEB25}"/>
            </c:ext>
          </c:extLst>
        </c:ser>
        <c:ser>
          <c:idx val="2"/>
          <c:order val="2"/>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ACC-40FE-8F49-811BD02DEB25}"/>
                </c:ext>
              </c:extLst>
            </c:dLbl>
            <c:dLbl>
              <c:idx val="7"/>
              <c:delete val="1"/>
              <c:extLst>
                <c:ext xmlns:c15="http://schemas.microsoft.com/office/drawing/2012/chart" uri="{CE6537A1-D6FC-4f65-9D91-7224C49458BB}"/>
                <c:ext xmlns:c16="http://schemas.microsoft.com/office/drawing/2014/chart" uri="{C3380CC4-5D6E-409C-BE32-E72D297353CC}">
                  <c16:uniqueId val="{00000003-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4-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5-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F-2ACC-40FE-8F49-811BD02DEB25}"/>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Feuil1!$D$4:$D$29</c:f>
              <c:numCache>
                <c:formatCode>General</c:formatCode>
                <c:ptCount val="26"/>
                <c:pt idx="0">
                  <c:v>48</c:v>
                </c:pt>
                <c:pt idx="2">
                  <c:v>50</c:v>
                </c:pt>
                <c:pt idx="3">
                  <c:v>31</c:v>
                </c:pt>
                <c:pt idx="4">
                  <c:v>34</c:v>
                </c:pt>
                <c:pt idx="5">
                  <c:v>64</c:v>
                </c:pt>
                <c:pt idx="6">
                  <c:v>56</c:v>
                </c:pt>
                <c:pt idx="8">
                  <c:v>43</c:v>
                </c:pt>
                <c:pt idx="9">
                  <c:v>48</c:v>
                </c:pt>
                <c:pt idx="10">
                  <c:v>48</c:v>
                </c:pt>
                <c:pt idx="11">
                  <c:v>53</c:v>
                </c:pt>
                <c:pt idx="13">
                  <c:v>37</c:v>
                </c:pt>
                <c:pt idx="14">
                  <c:v>47</c:v>
                </c:pt>
                <c:pt idx="15">
                  <c:v>51</c:v>
                </c:pt>
                <c:pt idx="16">
                  <c:v>54</c:v>
                </c:pt>
                <c:pt idx="18">
                  <c:v>44</c:v>
                </c:pt>
                <c:pt idx="19">
                  <c:v>49</c:v>
                </c:pt>
                <c:pt idx="21">
                  <c:v>51</c:v>
                </c:pt>
                <c:pt idx="22">
                  <c:v>40</c:v>
                </c:pt>
                <c:pt idx="23">
                  <c:v>54</c:v>
                </c:pt>
                <c:pt idx="24">
                  <c:v>53</c:v>
                </c:pt>
                <c:pt idx="25">
                  <c:v>47</c:v>
                </c:pt>
              </c:numCache>
            </c:numRef>
          </c:val>
          <c:extLst>
            <c:ext xmlns:c16="http://schemas.microsoft.com/office/drawing/2014/chart" uri="{C3380CC4-5D6E-409C-BE32-E72D297353CC}">
              <c16:uniqueId val="{00000002-2ACC-40FE-8F49-811BD02DEB25}"/>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CB9991"/>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dLbls>
            <c:dLbl>
              <c:idx val="0"/>
              <c:tx>
                <c:rich>
                  <a:bodyPr/>
                  <a:lstStyle/>
                  <a:p>
                    <a:fld id="{DC949A00-A86F-45D1-90AF-F40F95EAE1FB}" type="VALUE">
                      <a:rPr lang="en-US" sz="11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0B-44DA-8ABC-6D0F4E4ABDBA}"/>
                </c:ext>
              </c:extLst>
            </c:dLbl>
            <c:dLbl>
              <c:idx val="6"/>
              <c:delete val="1"/>
              <c:extLst>
                <c:ext xmlns:c15="http://schemas.microsoft.com/office/drawing/2012/chart" uri="{CE6537A1-D6FC-4f65-9D91-7224C49458BB}"/>
                <c:ext xmlns:c16="http://schemas.microsoft.com/office/drawing/2014/chart" uri="{C3380CC4-5D6E-409C-BE32-E72D297353CC}">
                  <c16:uniqueId val="{00000005-010B-44DA-8ABC-6D0F4E4ABDBA}"/>
                </c:ext>
              </c:extLst>
            </c:dLbl>
            <c:dLbl>
              <c:idx val="9"/>
              <c:delete val="1"/>
              <c:extLst>
                <c:ext xmlns:c15="http://schemas.microsoft.com/office/drawing/2012/chart" uri="{CE6537A1-D6FC-4f65-9D91-7224C49458BB}"/>
                <c:ext xmlns:c16="http://schemas.microsoft.com/office/drawing/2014/chart" uri="{C3380CC4-5D6E-409C-BE32-E72D297353CC}">
                  <c16:uniqueId val="{00000006-010B-44DA-8ABC-6D0F4E4ABDBA}"/>
                </c:ext>
              </c:extLst>
            </c:dLbl>
            <c:dLbl>
              <c:idx val="12"/>
              <c:delete val="1"/>
              <c:extLst>
                <c:ext xmlns:c15="http://schemas.microsoft.com/office/drawing/2012/chart" uri="{CE6537A1-D6FC-4f65-9D91-7224C49458BB}"/>
                <c:ext xmlns:c16="http://schemas.microsoft.com/office/drawing/2014/chart" uri="{C3380CC4-5D6E-409C-BE32-E72D297353CC}">
                  <c16:uniqueId val="{00000008-34A6-4E1B-92B9-C856DAF8D15B}"/>
                </c:ext>
              </c:extLst>
            </c:dLbl>
            <c:dLbl>
              <c:idx val="13"/>
              <c:layout>
                <c:manualLayout>
                  <c:x val="5.1532054053472828E-3"/>
                  <c:y val="1.788169826064720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B5-476F-8374-04A5BE392527}"/>
                </c:ext>
              </c:extLst>
            </c:dLbl>
            <c:dLbl>
              <c:idx val="27"/>
              <c:delete val="1"/>
              <c:extLst>
                <c:ext xmlns:c15="http://schemas.microsoft.com/office/drawing/2012/chart" uri="{CE6537A1-D6FC-4f65-9D91-7224C49458BB}"/>
                <c:ext xmlns:c16="http://schemas.microsoft.com/office/drawing/2014/chart" uri="{C3380CC4-5D6E-409C-BE32-E72D297353CC}">
                  <c16:uniqueId val="{00000013-010B-44DA-8ABC-6D0F4E4ABDBA}"/>
                </c:ext>
              </c:extLst>
            </c:dLbl>
            <c:spPr>
              <a:noFill/>
              <a:ln>
                <a:noFill/>
              </a:ln>
              <a:effectLst/>
            </c:spPr>
            <c:txPr>
              <a:bodyPr/>
              <a:lstStyle/>
              <a:p>
                <a:pPr algn="ct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38</c:v>
                </c:pt>
                <c:pt idx="1">
                  <c:v>39</c:v>
                </c:pt>
                <c:pt idx="2">
                  <c:v>24</c:v>
                </c:pt>
                <c:pt idx="3">
                  <c:v>29</c:v>
                </c:pt>
                <c:pt idx="4">
                  <c:v>30</c:v>
                </c:pt>
                <c:pt idx="5">
                  <c:v>28</c:v>
                </c:pt>
                <c:pt idx="7">
                  <c:v>37</c:v>
                </c:pt>
                <c:pt idx="8">
                  <c:v>29</c:v>
                </c:pt>
                <c:pt idx="10">
                  <c:v>31</c:v>
                </c:pt>
                <c:pt idx="11">
                  <c:v>42</c:v>
                </c:pt>
                <c:pt idx="13">
                  <c:v>53</c:v>
                </c:pt>
                <c:pt idx="14">
                  <c:v>33</c:v>
                </c:pt>
                <c:pt idx="15">
                  <c:v>41</c:v>
                </c:pt>
                <c:pt idx="16">
                  <c:v>31</c:v>
                </c:pt>
                <c:pt idx="17">
                  <c:v>38</c:v>
                </c:pt>
                <c:pt idx="18">
                  <c:v>39</c:v>
                </c:pt>
                <c:pt idx="20">
                  <c:v>22</c:v>
                </c:pt>
                <c:pt idx="21">
                  <c:v>40</c:v>
                </c:pt>
                <c:pt idx="22">
                  <c:v>35</c:v>
                </c:pt>
                <c:pt idx="23">
                  <c:v>42</c:v>
                </c:pt>
              </c:numCache>
            </c:numRef>
          </c:val>
          <c:extLst>
            <c:ext xmlns:c16="http://schemas.microsoft.com/office/drawing/2014/chart" uri="{C3380CC4-5D6E-409C-BE32-E72D297353CC}">
              <c16:uniqueId val="{00000014-010B-44DA-8ABC-6D0F4E4ABDBA}"/>
            </c:ext>
          </c:extLst>
        </c:ser>
        <c:ser>
          <c:idx val="1"/>
          <c:order val="1"/>
          <c:spPr>
            <a:solidFill>
              <a:srgbClr val="AA5E51"/>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A-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7-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E-34A6-4E1B-92B9-C856DAF8D15B}"/>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11</c:v>
                </c:pt>
                <c:pt idx="1">
                  <c:v>12</c:v>
                </c:pt>
                <c:pt idx="2">
                  <c:v>4</c:v>
                </c:pt>
                <c:pt idx="3">
                  <c:v>3</c:v>
                </c:pt>
                <c:pt idx="4">
                  <c:v>25</c:v>
                </c:pt>
                <c:pt idx="5">
                  <c:v>18</c:v>
                </c:pt>
                <c:pt idx="7">
                  <c:v>10</c:v>
                </c:pt>
                <c:pt idx="8">
                  <c:v>9</c:v>
                </c:pt>
                <c:pt idx="10">
                  <c:v>4</c:v>
                </c:pt>
                <c:pt idx="11">
                  <c:v>22</c:v>
                </c:pt>
                <c:pt idx="13">
                  <c:v>2</c:v>
                </c:pt>
                <c:pt idx="14">
                  <c:v>17</c:v>
                </c:pt>
                <c:pt idx="15">
                  <c:v>13</c:v>
                </c:pt>
                <c:pt idx="16">
                  <c:v>9</c:v>
                </c:pt>
                <c:pt idx="17">
                  <c:v>11</c:v>
                </c:pt>
                <c:pt idx="18">
                  <c:v>3</c:v>
                </c:pt>
                <c:pt idx="20">
                  <c:v>14</c:v>
                </c:pt>
                <c:pt idx="21">
                  <c:v>12</c:v>
                </c:pt>
                <c:pt idx="22">
                  <c:v>11</c:v>
                </c:pt>
                <c:pt idx="23">
                  <c:v>9</c:v>
                </c:pt>
              </c:numCache>
            </c:numRef>
          </c:val>
          <c:extLst>
            <c:ext xmlns:c16="http://schemas.microsoft.com/office/drawing/2014/chart" uri="{C3380CC4-5D6E-409C-BE32-E72D297353CC}">
              <c16:uniqueId val="{00000001-34A6-4E1B-92B9-C856DAF8D15B}"/>
            </c:ext>
          </c:extLst>
        </c:ser>
        <c:ser>
          <c:idx val="2"/>
          <c:order val="2"/>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B-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9-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6-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D-34A6-4E1B-92B9-C856DAF8D15B}"/>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Feuil1!$D$4:$D$27</c:f>
              <c:numCache>
                <c:formatCode>General</c:formatCode>
                <c:ptCount val="24"/>
                <c:pt idx="0">
                  <c:v>49</c:v>
                </c:pt>
                <c:pt idx="1">
                  <c:v>51</c:v>
                </c:pt>
                <c:pt idx="2">
                  <c:v>28</c:v>
                </c:pt>
                <c:pt idx="3">
                  <c:v>32</c:v>
                </c:pt>
                <c:pt idx="4">
                  <c:v>55</c:v>
                </c:pt>
                <c:pt idx="5">
                  <c:v>46</c:v>
                </c:pt>
                <c:pt idx="7">
                  <c:v>47</c:v>
                </c:pt>
                <c:pt idx="8">
                  <c:v>38</c:v>
                </c:pt>
                <c:pt idx="10">
                  <c:v>35</c:v>
                </c:pt>
                <c:pt idx="11">
                  <c:v>64</c:v>
                </c:pt>
                <c:pt idx="13">
                  <c:v>55</c:v>
                </c:pt>
                <c:pt idx="14">
                  <c:v>50</c:v>
                </c:pt>
                <c:pt idx="15">
                  <c:v>54</c:v>
                </c:pt>
                <c:pt idx="16">
                  <c:v>40</c:v>
                </c:pt>
                <c:pt idx="17">
                  <c:v>49</c:v>
                </c:pt>
                <c:pt idx="18">
                  <c:v>42</c:v>
                </c:pt>
                <c:pt idx="20">
                  <c:v>36</c:v>
                </c:pt>
                <c:pt idx="21">
                  <c:v>52</c:v>
                </c:pt>
                <c:pt idx="22">
                  <c:v>46</c:v>
                </c:pt>
                <c:pt idx="23">
                  <c:v>51</c:v>
                </c:pt>
              </c:numCache>
            </c:numRef>
          </c:val>
          <c:extLst>
            <c:ext xmlns:c16="http://schemas.microsoft.com/office/drawing/2014/chart" uri="{C3380CC4-5D6E-409C-BE32-E72D297353CC}">
              <c16:uniqueId val="{00000002-34A6-4E1B-92B9-C856DAF8D15B}"/>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96540966408257E-2"/>
          <c:y val="3.890245792792453E-2"/>
          <c:w val="0.96403452044505478"/>
          <c:h val="0.91586124030891025"/>
        </c:manualLayout>
      </c:layout>
      <c:barChart>
        <c:barDir val="bar"/>
        <c:grouping val="stacked"/>
        <c:varyColors val="0"/>
        <c:ser>
          <c:idx val="0"/>
          <c:order val="0"/>
          <c:spPr>
            <a:solidFill>
              <a:srgbClr val="FAC090"/>
            </a:solidFill>
            <a:ln w="38100">
              <a:noFill/>
            </a:ln>
            <a:effectLst/>
          </c:spPr>
          <c:invertIfNegative val="0"/>
          <c:dPt>
            <c:idx val="3"/>
            <c:invertIfNegative val="0"/>
            <c:bubble3D val="0"/>
            <c:spPr>
              <a:solidFill>
                <a:srgbClr val="FAC090"/>
              </a:solidFill>
              <a:ln w="38100">
                <a:noFill/>
              </a:ln>
              <a:effectLst/>
            </c:spPr>
            <c:extLst>
              <c:ext xmlns:c16="http://schemas.microsoft.com/office/drawing/2014/chart" uri="{C3380CC4-5D6E-409C-BE32-E72D297353CC}">
                <c16:uniqueId val="{00000001-7D4B-4197-9E6B-89BFF4C557FA}"/>
              </c:ext>
            </c:extLst>
          </c:dPt>
          <c:dPt>
            <c:idx val="4"/>
            <c:invertIfNegative val="0"/>
            <c:bubble3D val="0"/>
            <c:spPr>
              <a:solidFill>
                <a:srgbClr val="FAC090"/>
              </a:solidFill>
              <a:ln w="38100">
                <a:noFill/>
              </a:ln>
              <a:effectLst/>
            </c:spPr>
            <c:extLst>
              <c:ext xmlns:c16="http://schemas.microsoft.com/office/drawing/2014/chart" uri="{C3380CC4-5D6E-409C-BE32-E72D297353CC}">
                <c16:uniqueId val="{00000003-7D4B-4197-9E6B-89BFF4C557FA}"/>
              </c:ext>
            </c:extLst>
          </c:dPt>
          <c:dPt>
            <c:idx val="5"/>
            <c:invertIfNegative val="0"/>
            <c:bubble3D val="0"/>
            <c:spPr>
              <a:solidFill>
                <a:srgbClr val="FAC090"/>
              </a:solidFill>
              <a:ln w="38100">
                <a:noFill/>
              </a:ln>
              <a:effectLst/>
            </c:spPr>
            <c:extLst>
              <c:ext xmlns:c16="http://schemas.microsoft.com/office/drawing/2014/chart" uri="{C3380CC4-5D6E-409C-BE32-E72D297353CC}">
                <c16:uniqueId val="{00000005-7D4B-4197-9E6B-89BFF4C557FA}"/>
              </c:ext>
            </c:extLst>
          </c:dPt>
          <c:dPt>
            <c:idx val="6"/>
            <c:invertIfNegative val="0"/>
            <c:bubble3D val="0"/>
            <c:spPr>
              <a:solidFill>
                <a:srgbClr val="FAC090"/>
              </a:solidFill>
              <a:ln w="38100">
                <a:noFill/>
              </a:ln>
              <a:effectLst/>
            </c:spPr>
            <c:extLst>
              <c:ext xmlns:c16="http://schemas.microsoft.com/office/drawing/2014/chart" uri="{C3380CC4-5D6E-409C-BE32-E72D297353CC}">
                <c16:uniqueId val="{00000007-7D4B-4197-9E6B-89BFF4C557FA}"/>
              </c:ext>
            </c:extLst>
          </c:dPt>
          <c:dPt>
            <c:idx val="9"/>
            <c:invertIfNegative val="0"/>
            <c:bubble3D val="0"/>
            <c:spPr>
              <a:solidFill>
                <a:srgbClr val="FAC090"/>
              </a:solidFill>
              <a:ln w="38100">
                <a:noFill/>
              </a:ln>
              <a:effectLst/>
            </c:spPr>
            <c:extLst>
              <c:ext xmlns:c16="http://schemas.microsoft.com/office/drawing/2014/chart" uri="{C3380CC4-5D6E-409C-BE32-E72D297353CC}">
                <c16:uniqueId val="{00000009-7D4B-4197-9E6B-89BFF4C557FA}"/>
              </c:ext>
            </c:extLst>
          </c:dPt>
          <c:dPt>
            <c:idx val="10"/>
            <c:invertIfNegative val="0"/>
            <c:bubble3D val="0"/>
            <c:spPr>
              <a:solidFill>
                <a:srgbClr val="FAC090"/>
              </a:solidFill>
              <a:ln w="38100">
                <a:noFill/>
              </a:ln>
              <a:effectLst/>
            </c:spPr>
            <c:extLst>
              <c:ext xmlns:c16="http://schemas.microsoft.com/office/drawing/2014/chart" uri="{C3380CC4-5D6E-409C-BE32-E72D297353CC}">
                <c16:uniqueId val="{0000000B-7D4B-4197-9E6B-89BFF4C557FA}"/>
              </c:ext>
            </c:extLst>
          </c:dPt>
          <c:dLbls>
            <c:dLbl>
              <c:idx val="4"/>
              <c:delete val="1"/>
              <c:extLst>
                <c:ext xmlns:c15="http://schemas.microsoft.com/office/drawing/2012/chart" uri="{CE6537A1-D6FC-4f65-9D91-7224C49458BB}"/>
                <c:ext xmlns:c16="http://schemas.microsoft.com/office/drawing/2014/chart" uri="{C3380CC4-5D6E-409C-BE32-E72D297353CC}">
                  <c16:uniqueId val="{00000003-7D4B-4197-9E6B-89BFF4C557F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 être en couple avec un homme sans vivre sous le même toit </c:v>
                </c:pt>
                <c:pt idx="1">
                  <c:v>… vous passer de soutien d’un conjoint sur le plan économique </c:v>
                </c:pt>
                <c:pt idx="2">
                  <c:v>… vous passer de rapports avec les hommes sur le plan sexuel </c:v>
                </c:pt>
                <c:pt idx="3">
                  <c:v>… vous passer de soutien d’un conjoint sur le plan affectif et social </c:v>
                </c:pt>
              </c:strCache>
            </c:strRef>
          </c:cat>
          <c:val>
            <c:numRef>
              <c:f>Feuil1!$B$2:$B$5</c:f>
              <c:numCache>
                <c:formatCode>General</c:formatCode>
                <c:ptCount val="4"/>
                <c:pt idx="0">
                  <c:v>50</c:v>
                </c:pt>
                <c:pt idx="1">
                  <c:v>42</c:v>
                </c:pt>
                <c:pt idx="2">
                  <c:v>28</c:v>
                </c:pt>
                <c:pt idx="3">
                  <c:v>19</c:v>
                </c:pt>
              </c:numCache>
            </c:numRef>
          </c:val>
          <c:extLst>
            <c:ext xmlns:c16="http://schemas.microsoft.com/office/drawing/2014/chart" uri="{C3380CC4-5D6E-409C-BE32-E72D297353CC}">
              <c16:uniqueId val="{00000010-7D4B-4197-9E6B-89BFF4C557FA}"/>
            </c:ext>
          </c:extLst>
        </c:ser>
        <c:ser>
          <c:idx val="1"/>
          <c:order val="1"/>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 être en couple avec un homme sans vivre sous le même toit </c:v>
                </c:pt>
                <c:pt idx="1">
                  <c:v>… vous passer de soutien d’un conjoint sur le plan économique </c:v>
                </c:pt>
                <c:pt idx="2">
                  <c:v>… vous passer de rapports avec les hommes sur le plan sexuel </c:v>
                </c:pt>
                <c:pt idx="3">
                  <c:v>… vous passer de soutien d’un conjoint sur le plan affectif et social </c:v>
                </c:pt>
              </c:strCache>
            </c:strRef>
          </c:cat>
          <c:val>
            <c:numRef>
              <c:f>Feuil1!$C$2:$C$5</c:f>
              <c:numCache>
                <c:formatCode>General</c:formatCode>
                <c:ptCount val="4"/>
                <c:pt idx="0">
                  <c:v>34</c:v>
                </c:pt>
                <c:pt idx="1">
                  <c:v>41</c:v>
                </c:pt>
                <c:pt idx="2">
                  <c:v>33</c:v>
                </c:pt>
                <c:pt idx="3">
                  <c:v>36</c:v>
                </c:pt>
              </c:numCache>
            </c:numRef>
          </c:val>
          <c:extLst>
            <c:ext xmlns:c16="http://schemas.microsoft.com/office/drawing/2014/chart" uri="{C3380CC4-5D6E-409C-BE32-E72D297353CC}">
              <c16:uniqueId val="{0000000C-B4DF-453E-B538-5C3D3349838B}"/>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9D866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 être en couple avec un homme sans vivre sous le même toit </c:v>
                </c:pt>
                <c:pt idx="1">
                  <c:v>… vous passer de soutien d’un conjoint sur le plan économique </c:v>
                </c:pt>
                <c:pt idx="2">
                  <c:v>… vous passer de rapports avec les hommes sur le plan sexuel </c:v>
                </c:pt>
                <c:pt idx="3">
                  <c:v>… vous passer de soutien d’un conjoint sur le plan affectif et social </c:v>
                </c:pt>
              </c:strCache>
            </c:strRef>
          </c:cat>
          <c:val>
            <c:numRef>
              <c:f>Feuil1!$D$2:$D$5</c:f>
              <c:numCache>
                <c:formatCode>General</c:formatCode>
                <c:ptCount val="4"/>
                <c:pt idx="0">
                  <c:v>84</c:v>
                </c:pt>
                <c:pt idx="1">
                  <c:v>83</c:v>
                </c:pt>
                <c:pt idx="2">
                  <c:v>61</c:v>
                </c:pt>
                <c:pt idx="3">
                  <c:v>55</c:v>
                </c:pt>
              </c:numCache>
            </c:numRef>
          </c:val>
          <c:extLst>
            <c:ext xmlns:c16="http://schemas.microsoft.com/office/drawing/2014/chart" uri="{C3380CC4-5D6E-409C-BE32-E72D297353CC}">
              <c16:uniqueId val="{0000000D-B4DF-453E-B538-5C3D3349838B}"/>
            </c:ext>
          </c:extLst>
        </c:ser>
        <c:dLbls>
          <c:showLegendKey val="0"/>
          <c:showVal val="1"/>
          <c:showCatName val="0"/>
          <c:showSerName val="0"/>
          <c:showPercent val="0"/>
          <c:showBubbleSize val="0"/>
        </c:dLbls>
        <c:gapWidth val="80"/>
        <c:overlap val="100"/>
        <c:axId val="2046596687"/>
        <c:axId val="2046597167"/>
      </c:barChart>
      <c:catAx>
        <c:axId val="2046596687"/>
        <c:scaling>
          <c:orientation val="maxMin"/>
        </c:scaling>
        <c:delete val="1"/>
        <c:axPos val="l"/>
        <c:numFmt formatCode="General" sourceLinked="1"/>
        <c:majorTickMark val="out"/>
        <c:minorTickMark val="none"/>
        <c:tickLblPos val="nextTo"/>
        <c:crossAx val="2046597167"/>
        <c:crosses val="autoZero"/>
        <c:auto val="1"/>
        <c:lblAlgn val="ctr"/>
        <c:lblOffset val="100"/>
        <c:noMultiLvlLbl val="0"/>
      </c:catAx>
      <c:valAx>
        <c:axId val="2046597167"/>
        <c:scaling>
          <c:orientation val="minMax"/>
          <c:max val="100"/>
        </c:scaling>
        <c:delete val="1"/>
        <c:axPos val="t"/>
        <c:numFmt formatCode="General" sourceLinked="1"/>
        <c:majorTickMark val="out"/>
        <c:minorTickMark val="none"/>
        <c:tickLblPos val="nextTo"/>
        <c:crossAx val="2046596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23818315307463E-2"/>
          <c:y val="2.2865604505935583E-2"/>
          <c:w val="0.96562499999999996"/>
          <c:h val="0.97713439549406444"/>
        </c:manualLayout>
      </c:layout>
      <c:barChart>
        <c:barDir val="bar"/>
        <c:grouping val="clustered"/>
        <c:varyColors val="0"/>
        <c:ser>
          <c:idx val="0"/>
          <c:order val="0"/>
          <c:tx>
            <c:strRef>
              <c:f>Feuil1!$B$1</c:f>
              <c:strCache>
                <c:ptCount val="1"/>
                <c:pt idx="0">
                  <c:v>18-24 ans </c:v>
                </c:pt>
              </c:strCache>
            </c:strRef>
          </c:tx>
          <c:spPr>
            <a:solidFill>
              <a:schemeClr val="accent6">
                <a:lumMod val="75000"/>
              </a:schemeClr>
            </a:solidFill>
            <a:ln w="28575">
              <a:solidFill>
                <a:srgbClr val="FFFFFF"/>
              </a:solidFill>
            </a:ln>
            <a:effectLst/>
          </c:spPr>
          <c:invertIfNegative val="0"/>
          <c:dPt>
            <c:idx val="4"/>
            <c:invertIfNegative val="0"/>
            <c:bubble3D val="0"/>
            <c:spPr>
              <a:solidFill>
                <a:schemeClr val="accent6">
                  <a:lumMod val="75000"/>
                </a:schemeClr>
              </a:solidFill>
              <a:ln w="28575">
                <a:solidFill>
                  <a:srgbClr val="FFFFFF"/>
                </a:solidFill>
              </a:ln>
              <a:effectLst/>
            </c:spPr>
            <c:extLst>
              <c:ext xmlns:c16="http://schemas.microsoft.com/office/drawing/2014/chart" uri="{C3380CC4-5D6E-409C-BE32-E72D297353CC}">
                <c16:uniqueId val="{00000006-C3C3-4EA3-B49E-5F46F27295E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E46C0A"/>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numCache>
            </c:numRef>
          </c:cat>
          <c:val>
            <c:numRef>
              <c:f>Feuil1!$B$2:$B$5</c:f>
              <c:numCache>
                <c:formatCode>General</c:formatCode>
                <c:ptCount val="4"/>
                <c:pt idx="0">
                  <c:v>74</c:v>
                </c:pt>
                <c:pt idx="1">
                  <c:v>69</c:v>
                </c:pt>
                <c:pt idx="2">
                  <c:v>35</c:v>
                </c:pt>
                <c:pt idx="3">
                  <c:v>24</c:v>
                </c:pt>
              </c:numCache>
            </c:numRef>
          </c:val>
          <c:extLst>
            <c:ext xmlns:c16="http://schemas.microsoft.com/office/drawing/2014/chart" uri="{C3380CC4-5D6E-409C-BE32-E72D297353CC}">
              <c16:uniqueId val="{00000000-C3C3-4EA3-B49E-5F46F27295E1}"/>
            </c:ext>
          </c:extLst>
        </c:ser>
        <c:ser>
          <c:idx val="1"/>
          <c:order val="1"/>
          <c:tx>
            <c:strRef>
              <c:f>Feuil1!$C$1</c:f>
              <c:strCache>
                <c:ptCount val="1"/>
                <c:pt idx="0">
                  <c:v>25-34 ans </c:v>
                </c:pt>
              </c:strCache>
            </c:strRef>
          </c:tx>
          <c:spPr>
            <a:solidFill>
              <a:schemeClr val="accent6">
                <a:lumMod val="75000"/>
                <a:alpha val="85000"/>
              </a:schemeClr>
            </a:solidFill>
            <a:ln w="28575">
              <a:solidFill>
                <a:srgbClr val="FFFFFF"/>
              </a:solidFill>
            </a:ln>
            <a:effectLst/>
          </c:spPr>
          <c:invertIfNegative val="0"/>
          <c:dPt>
            <c:idx val="4"/>
            <c:invertIfNegative val="0"/>
            <c:bubble3D val="0"/>
            <c:spPr>
              <a:solidFill>
                <a:schemeClr val="accent6">
                  <a:lumMod val="75000"/>
                  <a:alpha val="85000"/>
                </a:schemeClr>
              </a:solidFill>
              <a:ln w="28575">
                <a:solidFill>
                  <a:srgbClr val="FFFFFF"/>
                </a:solidFill>
              </a:ln>
              <a:effectLst/>
            </c:spPr>
            <c:extLst>
              <c:ext xmlns:c16="http://schemas.microsoft.com/office/drawing/2014/chart" uri="{C3380CC4-5D6E-409C-BE32-E72D297353CC}">
                <c16:uniqueId val="{00000007-C3C3-4EA3-B49E-5F46F27295E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E8822F"/>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numCache>
            </c:numRef>
          </c:cat>
          <c:val>
            <c:numRef>
              <c:f>Feuil1!$C$2:$C$5</c:f>
              <c:numCache>
                <c:formatCode>General</c:formatCode>
                <c:ptCount val="4"/>
                <c:pt idx="0">
                  <c:v>72</c:v>
                </c:pt>
                <c:pt idx="1">
                  <c:v>78</c:v>
                </c:pt>
                <c:pt idx="2">
                  <c:v>41</c:v>
                </c:pt>
                <c:pt idx="3">
                  <c:v>44</c:v>
                </c:pt>
              </c:numCache>
            </c:numRef>
          </c:val>
          <c:extLst>
            <c:ext xmlns:c16="http://schemas.microsoft.com/office/drawing/2014/chart" uri="{C3380CC4-5D6E-409C-BE32-E72D297353CC}">
              <c16:uniqueId val="{00000001-C3C3-4EA3-B49E-5F46F27295E1}"/>
            </c:ext>
          </c:extLst>
        </c:ser>
        <c:ser>
          <c:idx val="2"/>
          <c:order val="2"/>
          <c:tx>
            <c:strRef>
              <c:f>Feuil1!$D$1</c:f>
              <c:strCache>
                <c:ptCount val="1"/>
                <c:pt idx="0">
                  <c:v>Plus de 35 ans</c:v>
                </c:pt>
              </c:strCache>
            </c:strRef>
          </c:tx>
          <c:spPr>
            <a:solidFill>
              <a:schemeClr val="accent6">
                <a:lumMod val="75000"/>
                <a:alpha val="4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rgbClr val="F2B98A"/>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numCache>
            </c:numRef>
          </c:cat>
          <c:val>
            <c:numRef>
              <c:f>Feuil1!$D$2:$D$5</c:f>
              <c:numCache>
                <c:formatCode>General</c:formatCode>
                <c:ptCount val="4"/>
                <c:pt idx="0">
                  <c:v>87</c:v>
                </c:pt>
                <c:pt idx="1">
                  <c:v>86</c:v>
                </c:pt>
                <c:pt idx="2">
                  <c:v>67</c:v>
                </c:pt>
                <c:pt idx="3">
                  <c:v>61</c:v>
                </c:pt>
              </c:numCache>
            </c:numRef>
          </c:val>
          <c:extLst>
            <c:ext xmlns:c16="http://schemas.microsoft.com/office/drawing/2014/chart" uri="{C3380CC4-5D6E-409C-BE32-E72D297353CC}">
              <c16:uniqueId val="{0000000C-6809-45EE-9923-B79C57F49AED}"/>
            </c:ext>
          </c:extLst>
        </c:ser>
        <c:dLbls>
          <c:showLegendKey val="0"/>
          <c:showVal val="0"/>
          <c:showCatName val="0"/>
          <c:showSerName val="0"/>
          <c:showPercent val="0"/>
          <c:showBubbleSize val="0"/>
        </c:dLbls>
        <c:gapWidth val="500"/>
        <c:axId val="755180479"/>
        <c:axId val="755177599"/>
      </c:barChart>
      <c:catAx>
        <c:axId val="755180479"/>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55177599"/>
        <c:crosses val="autoZero"/>
        <c:auto val="1"/>
        <c:lblAlgn val="ctr"/>
        <c:lblOffset val="100"/>
        <c:noMultiLvlLbl val="0"/>
      </c:catAx>
      <c:valAx>
        <c:axId val="755177599"/>
        <c:scaling>
          <c:orientation val="minMax"/>
          <c:max val="130"/>
          <c:min val="1"/>
        </c:scaling>
        <c:delete val="1"/>
        <c:axPos val="t"/>
        <c:numFmt formatCode="General" sourceLinked="1"/>
        <c:majorTickMark val="out"/>
        <c:minorTickMark val="none"/>
        <c:tickLblPos val="nextTo"/>
        <c:crossAx val="75518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64</c:v>
                </c:pt>
                <c:pt idx="1">
                  <c:v>69</c:v>
                </c:pt>
                <c:pt idx="2">
                  <c:v>92</c:v>
                </c:pt>
                <c:pt idx="3">
                  <c:v>86</c:v>
                </c:pt>
                <c:pt idx="4">
                  <c:v>89</c:v>
                </c:pt>
                <c:pt idx="6">
                  <c:v>85</c:v>
                </c:pt>
                <c:pt idx="7">
                  <c:v>84</c:v>
                </c:pt>
                <c:pt idx="9">
                  <c:v>88</c:v>
                </c:pt>
                <c:pt idx="10">
                  <c:v>81</c:v>
                </c:pt>
                <c:pt idx="12">
                  <c:v>89</c:v>
                </c:pt>
                <c:pt idx="13">
                  <c:v>83</c:v>
                </c:pt>
                <c:pt idx="15">
                  <c:v>86</c:v>
                </c:pt>
                <c:pt idx="16">
                  <c:v>96</c:v>
                </c:pt>
                <c:pt idx="17">
                  <c:v>80</c:v>
                </c:pt>
                <c:pt idx="19">
                  <c:v>86</c:v>
                </c:pt>
                <c:pt idx="20">
                  <c:v>94</c:v>
                </c:pt>
                <c:pt idx="21">
                  <c:v>79</c:v>
                </c:pt>
              </c:numCache>
            </c:numRef>
          </c:val>
          <c:extLst>
            <c:ext xmlns:c16="http://schemas.microsoft.com/office/drawing/2014/chart" uri="{C3380CC4-5D6E-409C-BE32-E72D297353CC}">
              <c16:uniqueId val="{00000015-45E3-46E5-812F-D255F4E9F7A0}"/>
            </c:ext>
          </c:extLst>
        </c:ser>
        <c:ser>
          <c:idx val="1"/>
          <c:order val="1"/>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8D5C-4919-98DF-E22A9B2E37C5}"/>
                </c:ext>
              </c:extLst>
            </c:dLbl>
            <c:dLbl>
              <c:idx val="8"/>
              <c:delete val="1"/>
              <c:extLst>
                <c:ext xmlns:c15="http://schemas.microsoft.com/office/drawing/2012/chart" uri="{CE6537A1-D6FC-4f65-9D91-7224C49458BB}"/>
                <c:ext xmlns:c16="http://schemas.microsoft.com/office/drawing/2014/chart" uri="{C3380CC4-5D6E-409C-BE32-E72D297353CC}">
                  <c16:uniqueId val="{00000003-8D5C-4919-98DF-E22A9B2E37C5}"/>
                </c:ext>
              </c:extLst>
            </c:dLbl>
            <c:dLbl>
              <c:idx val="11"/>
              <c:delete val="1"/>
              <c:extLst>
                <c:ext xmlns:c15="http://schemas.microsoft.com/office/drawing/2012/chart" uri="{CE6537A1-D6FC-4f65-9D91-7224C49458BB}"/>
                <c:ext xmlns:c16="http://schemas.microsoft.com/office/drawing/2014/chart" uri="{C3380CC4-5D6E-409C-BE32-E72D297353CC}">
                  <c16:uniqueId val="{00000004-8D5C-4919-98DF-E22A9B2E37C5}"/>
                </c:ext>
              </c:extLst>
            </c:dLbl>
            <c:dLbl>
              <c:idx val="14"/>
              <c:delete val="1"/>
              <c:extLst>
                <c:ext xmlns:c15="http://schemas.microsoft.com/office/drawing/2012/chart" uri="{CE6537A1-D6FC-4f65-9D91-7224C49458BB}"/>
                <c:ext xmlns:c16="http://schemas.microsoft.com/office/drawing/2014/chart" uri="{C3380CC4-5D6E-409C-BE32-E72D297353CC}">
                  <c16:uniqueId val="{00000005-8D5C-4919-98DF-E22A9B2E37C5}"/>
                </c:ext>
              </c:extLst>
            </c:dLbl>
            <c:dLbl>
              <c:idx val="18"/>
              <c:delete val="1"/>
              <c:extLst>
                <c:ext xmlns:c15="http://schemas.microsoft.com/office/drawing/2012/chart" uri="{CE6537A1-D6FC-4f65-9D91-7224C49458BB}"/>
                <c:ext xmlns:c16="http://schemas.microsoft.com/office/drawing/2014/chart" uri="{C3380CC4-5D6E-409C-BE32-E72D297353CC}">
                  <c16:uniqueId val="{00000006-8D5C-4919-98DF-E22A9B2E37C5}"/>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64</c:v>
                </c:pt>
                <c:pt idx="1">
                  <c:v>69</c:v>
                </c:pt>
                <c:pt idx="2">
                  <c:v>92</c:v>
                </c:pt>
                <c:pt idx="3">
                  <c:v>86</c:v>
                </c:pt>
                <c:pt idx="4">
                  <c:v>89</c:v>
                </c:pt>
                <c:pt idx="6">
                  <c:v>85</c:v>
                </c:pt>
                <c:pt idx="7">
                  <c:v>84</c:v>
                </c:pt>
                <c:pt idx="9">
                  <c:v>88</c:v>
                </c:pt>
                <c:pt idx="10">
                  <c:v>81</c:v>
                </c:pt>
                <c:pt idx="12">
                  <c:v>89</c:v>
                </c:pt>
                <c:pt idx="13">
                  <c:v>83</c:v>
                </c:pt>
                <c:pt idx="15">
                  <c:v>86</c:v>
                </c:pt>
                <c:pt idx="16">
                  <c:v>96</c:v>
                </c:pt>
                <c:pt idx="17">
                  <c:v>80</c:v>
                </c:pt>
                <c:pt idx="19">
                  <c:v>86</c:v>
                </c:pt>
                <c:pt idx="20">
                  <c:v>94</c:v>
                </c:pt>
                <c:pt idx="21">
                  <c:v>79</c:v>
                </c:pt>
              </c:numCache>
            </c:numRef>
          </c:val>
          <c:extLst>
            <c:ext xmlns:c16="http://schemas.microsoft.com/office/drawing/2014/chart" uri="{C3380CC4-5D6E-409C-BE32-E72D297353CC}">
              <c16:uniqueId val="{00000001-8D5C-4919-98DF-E22A9B2E37C5}"/>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83</c:v>
                </c:pt>
                <c:pt idx="1">
                  <c:v>86</c:v>
                </c:pt>
                <c:pt idx="2">
                  <c:v>80</c:v>
                </c:pt>
                <c:pt idx="3">
                  <c:v>78</c:v>
                </c:pt>
                <c:pt idx="4">
                  <c:v>52</c:v>
                </c:pt>
                <c:pt idx="5">
                  <c:v>89</c:v>
                </c:pt>
                <c:pt idx="7">
                  <c:v>84</c:v>
                </c:pt>
                <c:pt idx="8">
                  <c:v>100</c:v>
                </c:pt>
                <c:pt idx="10">
                  <c:v>0</c:v>
                </c:pt>
                <c:pt idx="11">
                  <c:v>84</c:v>
                </c:pt>
                <c:pt idx="13">
                  <c:v>89</c:v>
                </c:pt>
                <c:pt idx="14">
                  <c:v>90</c:v>
                </c:pt>
                <c:pt idx="15">
                  <c:v>87</c:v>
                </c:pt>
                <c:pt idx="16">
                  <c:v>88</c:v>
                </c:pt>
                <c:pt idx="17">
                  <c:v>80</c:v>
                </c:pt>
                <c:pt idx="18">
                  <c:v>65</c:v>
                </c:pt>
                <c:pt idx="20">
                  <c:v>86</c:v>
                </c:pt>
                <c:pt idx="21">
                  <c:v>88</c:v>
                </c:pt>
                <c:pt idx="22">
                  <c:v>81</c:v>
                </c:pt>
                <c:pt idx="23">
                  <c:v>44</c:v>
                </c:pt>
              </c:numCache>
            </c:numRef>
          </c:val>
          <c:extLst>
            <c:ext xmlns:c16="http://schemas.microsoft.com/office/drawing/2014/chart" uri="{C3380CC4-5D6E-409C-BE32-E72D297353CC}">
              <c16:uniqueId val="{00000014-010B-44DA-8ABC-6D0F4E4ABDBA}"/>
            </c:ext>
          </c:extLst>
        </c:ser>
        <c:ser>
          <c:idx val="1"/>
          <c:order val="1"/>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BBEB-4682-9D2D-B8B9BCC4276E}"/>
                </c:ext>
              </c:extLst>
            </c:dLbl>
            <c:dLbl>
              <c:idx val="12"/>
              <c:delete val="1"/>
              <c:extLst>
                <c:ext xmlns:c15="http://schemas.microsoft.com/office/drawing/2012/chart" uri="{CE6537A1-D6FC-4f65-9D91-7224C49458BB}"/>
                <c:ext xmlns:c16="http://schemas.microsoft.com/office/drawing/2014/chart" uri="{C3380CC4-5D6E-409C-BE32-E72D297353CC}">
                  <c16:uniqueId val="{00000003-BBEB-4682-9D2D-B8B9BCC4276E}"/>
                </c:ext>
              </c:extLst>
            </c:dLbl>
            <c:dLbl>
              <c:idx val="19"/>
              <c:delete val="1"/>
              <c:extLst>
                <c:ext xmlns:c15="http://schemas.microsoft.com/office/drawing/2012/chart" uri="{CE6537A1-D6FC-4f65-9D91-7224C49458BB}"/>
                <c:ext xmlns:c16="http://schemas.microsoft.com/office/drawing/2014/chart" uri="{C3380CC4-5D6E-409C-BE32-E72D297353CC}">
                  <c16:uniqueId val="{00000004-BBEB-4682-9D2D-B8B9BCC4276E}"/>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83</c:v>
                </c:pt>
                <c:pt idx="1">
                  <c:v>86</c:v>
                </c:pt>
                <c:pt idx="2">
                  <c:v>80</c:v>
                </c:pt>
                <c:pt idx="3">
                  <c:v>78</c:v>
                </c:pt>
                <c:pt idx="4">
                  <c:v>52</c:v>
                </c:pt>
                <c:pt idx="5">
                  <c:v>89</c:v>
                </c:pt>
                <c:pt idx="7">
                  <c:v>84</c:v>
                </c:pt>
                <c:pt idx="8">
                  <c:v>100</c:v>
                </c:pt>
                <c:pt idx="10">
                  <c:v>0</c:v>
                </c:pt>
                <c:pt idx="11">
                  <c:v>84</c:v>
                </c:pt>
                <c:pt idx="13">
                  <c:v>89</c:v>
                </c:pt>
                <c:pt idx="14">
                  <c:v>90</c:v>
                </c:pt>
                <c:pt idx="15">
                  <c:v>87</c:v>
                </c:pt>
                <c:pt idx="16">
                  <c:v>88</c:v>
                </c:pt>
                <c:pt idx="17">
                  <c:v>80</c:v>
                </c:pt>
                <c:pt idx="18">
                  <c:v>65</c:v>
                </c:pt>
                <c:pt idx="20">
                  <c:v>86</c:v>
                </c:pt>
                <c:pt idx="21">
                  <c:v>88</c:v>
                </c:pt>
                <c:pt idx="22">
                  <c:v>81</c:v>
                </c:pt>
                <c:pt idx="23">
                  <c:v>44</c:v>
                </c:pt>
              </c:numCache>
            </c:numRef>
          </c:val>
          <c:extLst>
            <c:ext xmlns:c16="http://schemas.microsoft.com/office/drawing/2014/chart" uri="{C3380CC4-5D6E-409C-BE32-E72D297353CC}">
              <c16:uniqueId val="{00000001-BBEB-4682-9D2D-B8B9BCC4276E}"/>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5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B61D4C"/>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dLbls>
            <c:dLbl>
              <c:idx val="0"/>
              <c:tx>
                <c:rich>
                  <a:bodyPr/>
                  <a:lstStyle/>
                  <a:p>
                    <a:fld id="{DC949A00-A86F-45D1-90AF-F40F95EAE1FB}" type="VALUE">
                      <a:rPr lang="en-US" sz="8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D-4EB9-AEDC-FF765A6B6CED}"/>
                </c:ext>
              </c:extLst>
            </c:dLbl>
            <c:dLbl>
              <c:idx val="1"/>
              <c:delete val="1"/>
              <c:extLst>
                <c:ext xmlns:c15="http://schemas.microsoft.com/office/drawing/2012/chart" uri="{CE6537A1-D6FC-4f65-9D91-7224C49458BB}"/>
                <c:ext xmlns:c16="http://schemas.microsoft.com/office/drawing/2014/chart" uri="{C3380CC4-5D6E-409C-BE32-E72D297353CC}">
                  <c16:uniqueId val="{00000001-AA4D-4EB9-AEDC-FF765A6B6CE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D-4EB9-AEDC-FF765A6B6CED}"/>
                </c:ext>
              </c:extLst>
            </c:dLbl>
            <c:dLbl>
              <c:idx val="7"/>
              <c:delete val="1"/>
              <c:extLst>
                <c:ext xmlns:c15="http://schemas.microsoft.com/office/drawing/2012/chart" uri="{CE6537A1-D6FC-4f65-9D91-7224C49458BB}"/>
                <c:ext xmlns:c16="http://schemas.microsoft.com/office/drawing/2014/chart" uri="{C3380CC4-5D6E-409C-BE32-E72D297353CC}">
                  <c16:uniqueId val="{00000008-2ACC-40FE-8F49-811BD02DEB2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4D-4EB9-AEDC-FF765A6B6CED}"/>
                </c:ext>
              </c:extLst>
            </c:dLbl>
            <c:dLbl>
              <c:idx val="11"/>
              <c:layout>
                <c:manualLayout>
                  <c:x val="0"/>
                  <c:y val="3.642987249544626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A-2ACC-40FE-8F49-811BD02DEB2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D-4EB9-AEDC-FF765A6B6CED}"/>
                </c:ext>
              </c:extLst>
            </c:dLbl>
            <c:dLbl>
              <c:idx val="17"/>
              <c:delete val="1"/>
              <c:extLst>
                <c:ext xmlns:c15="http://schemas.microsoft.com/office/drawing/2012/chart" uri="{CE6537A1-D6FC-4f65-9D91-7224C49458BB}"/>
                <c:ext xmlns:c16="http://schemas.microsoft.com/office/drawing/2014/chart" uri="{C3380CC4-5D6E-409C-BE32-E72D297353CC}">
                  <c16:uniqueId val="{0000000C-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5-AA4D-4EB9-AEDC-FF765A6B6CED}"/>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D-4EB9-AEDC-FF765A6B6CED}"/>
                </c:ext>
              </c:extLst>
            </c:dLbl>
            <c:dLbl>
              <c:idx val="27"/>
              <c:delete val="1"/>
              <c:extLst>
                <c:ext xmlns:c15="http://schemas.microsoft.com/office/drawing/2012/chart" uri="{CE6537A1-D6FC-4f65-9D91-7224C49458BB}"/>
                <c:ext xmlns:c16="http://schemas.microsoft.com/office/drawing/2014/chart" uri="{C3380CC4-5D6E-409C-BE32-E72D297353CC}">
                  <c16:uniqueId val="{00000007-AA4D-4EB9-AEDC-FF765A6B6CED}"/>
                </c:ext>
              </c:extLst>
            </c:dLbl>
            <c:spPr>
              <a:noFill/>
              <a:ln>
                <a:noFill/>
              </a:ln>
              <a:effectLst/>
            </c:spPr>
            <c:txPr>
              <a:bodyPr/>
              <a:lstStyle/>
              <a:p>
                <a:pPr algn="ctr">
                  <a:defRPr sz="10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6</c:v>
                </c:pt>
                <c:pt idx="2">
                  <c:v>6</c:v>
                </c:pt>
                <c:pt idx="3">
                  <c:v>11</c:v>
                </c:pt>
                <c:pt idx="4">
                  <c:v>3</c:v>
                </c:pt>
                <c:pt idx="5">
                  <c:v>8</c:v>
                </c:pt>
                <c:pt idx="6">
                  <c:v>4</c:v>
                </c:pt>
                <c:pt idx="8">
                  <c:v>5</c:v>
                </c:pt>
                <c:pt idx="9">
                  <c:v>4</c:v>
                </c:pt>
                <c:pt idx="10">
                  <c:v>10</c:v>
                </c:pt>
                <c:pt idx="11">
                  <c:v>4</c:v>
                </c:pt>
                <c:pt idx="13">
                  <c:v>3</c:v>
                </c:pt>
                <c:pt idx="14">
                  <c:v>13</c:v>
                </c:pt>
                <c:pt idx="15">
                  <c:v>6</c:v>
                </c:pt>
                <c:pt idx="16">
                  <c:v>4</c:v>
                </c:pt>
                <c:pt idx="18">
                  <c:v>10</c:v>
                </c:pt>
                <c:pt idx="19">
                  <c:v>5</c:v>
                </c:pt>
                <c:pt idx="21">
                  <c:v>14</c:v>
                </c:pt>
                <c:pt idx="22">
                  <c:v>9</c:v>
                </c:pt>
                <c:pt idx="23">
                  <c:v>3</c:v>
                </c:pt>
                <c:pt idx="24">
                  <c:v>3</c:v>
                </c:pt>
                <c:pt idx="25">
                  <c:v>6</c:v>
                </c:pt>
              </c:numCache>
            </c:numRef>
          </c:val>
          <c:extLst>
            <c:ext xmlns:c16="http://schemas.microsoft.com/office/drawing/2014/chart" uri="{C3380CC4-5D6E-409C-BE32-E72D297353CC}">
              <c16:uniqueId val="{00000008-AA4D-4EB9-AEDC-FF765A6B6CED}"/>
            </c:ext>
          </c:extLst>
        </c:ser>
        <c:ser>
          <c:idx val="1"/>
          <c:order val="1"/>
          <c:spPr>
            <a:solidFill>
              <a:srgbClr val="B61D4C">
                <a:alpha val="74000"/>
              </a:srgbClr>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9-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B-2ACC-40FE-8F49-811BD02DEB25}"/>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41</c:v>
                </c:pt>
                <c:pt idx="2">
                  <c:v>48</c:v>
                </c:pt>
                <c:pt idx="3">
                  <c:v>38</c:v>
                </c:pt>
                <c:pt idx="4">
                  <c:v>42</c:v>
                </c:pt>
                <c:pt idx="5">
                  <c:v>43</c:v>
                </c:pt>
                <c:pt idx="6">
                  <c:v>36</c:v>
                </c:pt>
                <c:pt idx="8">
                  <c:v>36</c:v>
                </c:pt>
                <c:pt idx="9">
                  <c:v>43</c:v>
                </c:pt>
                <c:pt idx="10">
                  <c:v>40</c:v>
                </c:pt>
                <c:pt idx="11">
                  <c:v>41</c:v>
                </c:pt>
                <c:pt idx="13">
                  <c:v>35</c:v>
                </c:pt>
                <c:pt idx="14">
                  <c:v>43</c:v>
                </c:pt>
                <c:pt idx="15">
                  <c:v>45</c:v>
                </c:pt>
                <c:pt idx="16">
                  <c:v>37</c:v>
                </c:pt>
                <c:pt idx="18">
                  <c:v>34</c:v>
                </c:pt>
                <c:pt idx="19">
                  <c:v>42</c:v>
                </c:pt>
                <c:pt idx="21">
                  <c:v>32</c:v>
                </c:pt>
                <c:pt idx="22">
                  <c:v>40</c:v>
                </c:pt>
                <c:pt idx="23">
                  <c:v>46</c:v>
                </c:pt>
                <c:pt idx="24">
                  <c:v>39</c:v>
                </c:pt>
                <c:pt idx="25">
                  <c:v>47</c:v>
                </c:pt>
              </c:numCache>
            </c:numRef>
          </c:val>
          <c:extLst>
            <c:ext xmlns:c16="http://schemas.microsoft.com/office/drawing/2014/chart" uri="{C3380CC4-5D6E-409C-BE32-E72D297353CC}">
              <c16:uniqueId val="{00000001-2ACC-40FE-8F49-811BD02DEB25}"/>
            </c:ext>
          </c:extLst>
        </c:ser>
        <c:ser>
          <c:idx val="2"/>
          <c:order val="2"/>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ACC-40FE-8F49-811BD02DEB25}"/>
                </c:ext>
              </c:extLst>
            </c:dLbl>
            <c:dLbl>
              <c:idx val="7"/>
              <c:delete val="1"/>
              <c:extLst>
                <c:ext xmlns:c15="http://schemas.microsoft.com/office/drawing/2012/chart" uri="{CE6537A1-D6FC-4f65-9D91-7224C49458BB}"/>
                <c:ext xmlns:c16="http://schemas.microsoft.com/office/drawing/2014/chart" uri="{C3380CC4-5D6E-409C-BE32-E72D297353CC}">
                  <c16:uniqueId val="{00000003-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4-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5-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F-2ACC-40FE-8F49-811BD02DEB25}"/>
                </c:ext>
              </c:extLst>
            </c:dLbl>
            <c:spPr>
              <a:noFill/>
              <a:ln>
                <a:noFill/>
              </a:ln>
              <a:effectLst/>
            </c:spPr>
            <c:txPr>
              <a:bodyPr wrap="square" lIns="38100" tIns="19050" rIns="38100" bIns="19050" anchor="ctr">
                <a:spAutoFit/>
              </a:bodyPr>
              <a:lstStyle/>
              <a:p>
                <a:pPr>
                  <a:defRPr sz="1050" b="1">
                    <a:solidFill>
                      <a:srgbClr val="B61D4C"/>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Feuil1!$D$4:$D$29</c:f>
              <c:numCache>
                <c:formatCode>General</c:formatCode>
                <c:ptCount val="26"/>
                <c:pt idx="0">
                  <c:v>47</c:v>
                </c:pt>
                <c:pt idx="2">
                  <c:v>54</c:v>
                </c:pt>
                <c:pt idx="3">
                  <c:v>49</c:v>
                </c:pt>
                <c:pt idx="4">
                  <c:v>45</c:v>
                </c:pt>
                <c:pt idx="5">
                  <c:v>51</c:v>
                </c:pt>
                <c:pt idx="6">
                  <c:v>40</c:v>
                </c:pt>
                <c:pt idx="8">
                  <c:v>41</c:v>
                </c:pt>
                <c:pt idx="9">
                  <c:v>47</c:v>
                </c:pt>
                <c:pt idx="10">
                  <c:v>50</c:v>
                </c:pt>
                <c:pt idx="11">
                  <c:v>45</c:v>
                </c:pt>
                <c:pt idx="13">
                  <c:v>38</c:v>
                </c:pt>
                <c:pt idx="14">
                  <c:v>56</c:v>
                </c:pt>
                <c:pt idx="15">
                  <c:v>51</c:v>
                </c:pt>
                <c:pt idx="16">
                  <c:v>41</c:v>
                </c:pt>
                <c:pt idx="18">
                  <c:v>44</c:v>
                </c:pt>
                <c:pt idx="19">
                  <c:v>47</c:v>
                </c:pt>
                <c:pt idx="21">
                  <c:v>46</c:v>
                </c:pt>
                <c:pt idx="22">
                  <c:v>49</c:v>
                </c:pt>
                <c:pt idx="23">
                  <c:v>49</c:v>
                </c:pt>
                <c:pt idx="24">
                  <c:v>42</c:v>
                </c:pt>
                <c:pt idx="25">
                  <c:v>53</c:v>
                </c:pt>
              </c:numCache>
            </c:numRef>
          </c:val>
          <c:extLst>
            <c:ext xmlns:c16="http://schemas.microsoft.com/office/drawing/2014/chart" uri="{C3380CC4-5D6E-409C-BE32-E72D297353CC}">
              <c16:uniqueId val="{00000002-2ACC-40FE-8F49-811BD02DEB25}"/>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84</c:v>
                </c:pt>
                <c:pt idx="2">
                  <c:v>74</c:v>
                </c:pt>
                <c:pt idx="3">
                  <c:v>72</c:v>
                </c:pt>
                <c:pt idx="4">
                  <c:v>85</c:v>
                </c:pt>
                <c:pt idx="5">
                  <c:v>89</c:v>
                </c:pt>
                <c:pt idx="6">
                  <c:v>87</c:v>
                </c:pt>
                <c:pt idx="8">
                  <c:v>81</c:v>
                </c:pt>
                <c:pt idx="9">
                  <c:v>85</c:v>
                </c:pt>
                <c:pt idx="10">
                  <c:v>86</c:v>
                </c:pt>
                <c:pt idx="11">
                  <c:v>84</c:v>
                </c:pt>
                <c:pt idx="13">
                  <c:v>60</c:v>
                </c:pt>
                <c:pt idx="14">
                  <c:v>99</c:v>
                </c:pt>
                <c:pt idx="15">
                  <c:v>85</c:v>
                </c:pt>
                <c:pt idx="16">
                  <c:v>58</c:v>
                </c:pt>
                <c:pt idx="18">
                  <c:v>82</c:v>
                </c:pt>
                <c:pt idx="19">
                  <c:v>85</c:v>
                </c:pt>
                <c:pt idx="21">
                  <c:v>79</c:v>
                </c:pt>
                <c:pt idx="22">
                  <c:v>85</c:v>
                </c:pt>
                <c:pt idx="23">
                  <c:v>93</c:v>
                </c:pt>
                <c:pt idx="24">
                  <c:v>80</c:v>
                </c:pt>
                <c:pt idx="25">
                  <c:v>76</c:v>
                </c:pt>
              </c:numCache>
            </c:numRef>
          </c:val>
          <c:extLst>
            <c:ext xmlns:c16="http://schemas.microsoft.com/office/drawing/2014/chart" uri="{C3380CC4-5D6E-409C-BE32-E72D297353CC}">
              <c16:uniqueId val="{00000008-AA4D-4EB9-AEDC-FF765A6B6CED}"/>
            </c:ext>
          </c:extLst>
        </c:ser>
        <c:ser>
          <c:idx val="1"/>
          <c:order val="1"/>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EDA5-4EA4-B3F6-9845C8D44F0C}"/>
                </c:ext>
              </c:extLst>
            </c:dLbl>
            <c:dLbl>
              <c:idx val="7"/>
              <c:delete val="1"/>
              <c:extLst>
                <c:ext xmlns:c15="http://schemas.microsoft.com/office/drawing/2012/chart" uri="{CE6537A1-D6FC-4f65-9D91-7224C49458BB}"/>
                <c:ext xmlns:c16="http://schemas.microsoft.com/office/drawing/2014/chart" uri="{C3380CC4-5D6E-409C-BE32-E72D297353CC}">
                  <c16:uniqueId val="{00000004-EDA5-4EA4-B3F6-9845C8D44F0C}"/>
                </c:ext>
              </c:extLst>
            </c:dLbl>
            <c:dLbl>
              <c:idx val="12"/>
              <c:delete val="1"/>
              <c:extLst>
                <c:ext xmlns:c15="http://schemas.microsoft.com/office/drawing/2012/chart" uri="{CE6537A1-D6FC-4f65-9D91-7224C49458BB}"/>
                <c:ext xmlns:c16="http://schemas.microsoft.com/office/drawing/2014/chart" uri="{C3380CC4-5D6E-409C-BE32-E72D297353CC}">
                  <c16:uniqueId val="{00000005-EDA5-4EA4-B3F6-9845C8D44F0C}"/>
                </c:ext>
              </c:extLst>
            </c:dLbl>
            <c:dLbl>
              <c:idx val="17"/>
              <c:delete val="1"/>
              <c:extLst>
                <c:ext xmlns:c15="http://schemas.microsoft.com/office/drawing/2012/chart" uri="{CE6537A1-D6FC-4f65-9D91-7224C49458BB}"/>
                <c:ext xmlns:c16="http://schemas.microsoft.com/office/drawing/2014/chart" uri="{C3380CC4-5D6E-409C-BE32-E72D297353CC}">
                  <c16:uniqueId val="{00000006-EDA5-4EA4-B3F6-9845C8D44F0C}"/>
                </c:ext>
              </c:extLst>
            </c:dLbl>
            <c:dLbl>
              <c:idx val="20"/>
              <c:delete val="1"/>
              <c:extLst>
                <c:ext xmlns:c15="http://schemas.microsoft.com/office/drawing/2012/chart" uri="{CE6537A1-D6FC-4f65-9D91-7224C49458BB}"/>
                <c:ext xmlns:c16="http://schemas.microsoft.com/office/drawing/2014/chart" uri="{C3380CC4-5D6E-409C-BE32-E72D297353CC}">
                  <c16:uniqueId val="{00000007-EDA5-4EA4-B3F6-9845C8D44F0C}"/>
                </c:ext>
              </c:extLst>
            </c:dLbl>
            <c:spPr>
              <a:noFill/>
              <a:ln>
                <a:noFill/>
              </a:ln>
              <a:effectLst/>
            </c:spPr>
            <c:txPr>
              <a:bodyPr wrap="square" lIns="38100" tIns="19050" rIns="38100" bIns="19050" anchor="ctr">
                <a:spAutoFit/>
              </a:bodyPr>
              <a:lstStyle/>
              <a:p>
                <a:pPr>
                  <a:defRPr b="1">
                    <a:solidFill>
                      <a:schemeClr val="accent6">
                        <a:lumMod val="75000"/>
                      </a:schemeClr>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84</c:v>
                </c:pt>
                <c:pt idx="2">
                  <c:v>74</c:v>
                </c:pt>
                <c:pt idx="3">
                  <c:v>72</c:v>
                </c:pt>
                <c:pt idx="4">
                  <c:v>85</c:v>
                </c:pt>
                <c:pt idx="5">
                  <c:v>89</c:v>
                </c:pt>
                <c:pt idx="6">
                  <c:v>87</c:v>
                </c:pt>
                <c:pt idx="8">
                  <c:v>81</c:v>
                </c:pt>
                <c:pt idx="9">
                  <c:v>85</c:v>
                </c:pt>
                <c:pt idx="10">
                  <c:v>86</c:v>
                </c:pt>
                <c:pt idx="11">
                  <c:v>84</c:v>
                </c:pt>
                <c:pt idx="13">
                  <c:v>60</c:v>
                </c:pt>
                <c:pt idx="14">
                  <c:v>99</c:v>
                </c:pt>
                <c:pt idx="15">
                  <c:v>85</c:v>
                </c:pt>
                <c:pt idx="16">
                  <c:v>58</c:v>
                </c:pt>
                <c:pt idx="18">
                  <c:v>82</c:v>
                </c:pt>
                <c:pt idx="19">
                  <c:v>85</c:v>
                </c:pt>
                <c:pt idx="21">
                  <c:v>79</c:v>
                </c:pt>
                <c:pt idx="22">
                  <c:v>85</c:v>
                </c:pt>
                <c:pt idx="23">
                  <c:v>93</c:v>
                </c:pt>
                <c:pt idx="24">
                  <c:v>80</c:v>
                </c:pt>
                <c:pt idx="25">
                  <c:v>76</c:v>
                </c:pt>
              </c:numCache>
            </c:numRef>
          </c:val>
          <c:extLst>
            <c:ext xmlns:c16="http://schemas.microsoft.com/office/drawing/2014/chart" uri="{C3380CC4-5D6E-409C-BE32-E72D297353CC}">
              <c16:uniqueId val="{00000002-EDA5-4EA4-B3F6-9845C8D44F0C}"/>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56</c:v>
                </c:pt>
                <c:pt idx="1">
                  <c:v>79</c:v>
                </c:pt>
                <c:pt idx="2">
                  <c:v>88</c:v>
                </c:pt>
                <c:pt idx="3">
                  <c:v>88</c:v>
                </c:pt>
                <c:pt idx="4">
                  <c:v>84</c:v>
                </c:pt>
                <c:pt idx="6">
                  <c:v>83</c:v>
                </c:pt>
                <c:pt idx="7">
                  <c:v>86</c:v>
                </c:pt>
                <c:pt idx="9">
                  <c:v>95</c:v>
                </c:pt>
                <c:pt idx="10">
                  <c:v>72</c:v>
                </c:pt>
                <c:pt idx="12">
                  <c:v>95</c:v>
                </c:pt>
                <c:pt idx="13">
                  <c:v>77</c:v>
                </c:pt>
                <c:pt idx="15">
                  <c:v>85</c:v>
                </c:pt>
                <c:pt idx="16">
                  <c:v>85</c:v>
                </c:pt>
                <c:pt idx="17">
                  <c:v>83</c:v>
                </c:pt>
                <c:pt idx="19">
                  <c:v>92</c:v>
                </c:pt>
                <c:pt idx="20">
                  <c:v>81</c:v>
                </c:pt>
                <c:pt idx="21">
                  <c:v>82</c:v>
                </c:pt>
              </c:numCache>
            </c:numRef>
          </c:val>
          <c:extLst>
            <c:ext xmlns:c16="http://schemas.microsoft.com/office/drawing/2014/chart" uri="{C3380CC4-5D6E-409C-BE32-E72D297353CC}">
              <c16:uniqueId val="{00000015-45E3-46E5-812F-D255F4E9F7A0}"/>
            </c:ext>
          </c:extLst>
        </c:ser>
        <c:ser>
          <c:idx val="1"/>
          <c:order val="1"/>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3666-4F23-9F15-088708F154E4}"/>
                </c:ext>
              </c:extLst>
            </c:dLbl>
            <c:dLbl>
              <c:idx val="8"/>
              <c:delete val="1"/>
              <c:extLst>
                <c:ext xmlns:c15="http://schemas.microsoft.com/office/drawing/2012/chart" uri="{CE6537A1-D6FC-4f65-9D91-7224C49458BB}"/>
                <c:ext xmlns:c16="http://schemas.microsoft.com/office/drawing/2014/chart" uri="{C3380CC4-5D6E-409C-BE32-E72D297353CC}">
                  <c16:uniqueId val="{00000003-3666-4F23-9F15-088708F154E4}"/>
                </c:ext>
              </c:extLst>
            </c:dLbl>
            <c:dLbl>
              <c:idx val="11"/>
              <c:delete val="1"/>
              <c:extLst>
                <c:ext xmlns:c15="http://schemas.microsoft.com/office/drawing/2012/chart" uri="{CE6537A1-D6FC-4f65-9D91-7224C49458BB}"/>
                <c:ext xmlns:c16="http://schemas.microsoft.com/office/drawing/2014/chart" uri="{C3380CC4-5D6E-409C-BE32-E72D297353CC}">
                  <c16:uniqueId val="{00000004-3666-4F23-9F15-088708F154E4}"/>
                </c:ext>
              </c:extLst>
            </c:dLbl>
            <c:dLbl>
              <c:idx val="14"/>
              <c:delete val="1"/>
              <c:extLst>
                <c:ext xmlns:c15="http://schemas.microsoft.com/office/drawing/2012/chart" uri="{CE6537A1-D6FC-4f65-9D91-7224C49458BB}"/>
                <c:ext xmlns:c16="http://schemas.microsoft.com/office/drawing/2014/chart" uri="{C3380CC4-5D6E-409C-BE32-E72D297353CC}">
                  <c16:uniqueId val="{00000005-3666-4F23-9F15-088708F154E4}"/>
                </c:ext>
              </c:extLst>
            </c:dLbl>
            <c:dLbl>
              <c:idx val="18"/>
              <c:delete val="1"/>
              <c:extLst>
                <c:ext xmlns:c15="http://schemas.microsoft.com/office/drawing/2012/chart" uri="{CE6537A1-D6FC-4f65-9D91-7224C49458BB}"/>
                <c:ext xmlns:c16="http://schemas.microsoft.com/office/drawing/2014/chart" uri="{C3380CC4-5D6E-409C-BE32-E72D297353CC}">
                  <c16:uniqueId val="{00000006-3666-4F23-9F15-088708F154E4}"/>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56</c:v>
                </c:pt>
                <c:pt idx="1">
                  <c:v>79</c:v>
                </c:pt>
                <c:pt idx="2">
                  <c:v>88</c:v>
                </c:pt>
                <c:pt idx="3">
                  <c:v>88</c:v>
                </c:pt>
                <c:pt idx="4">
                  <c:v>84</c:v>
                </c:pt>
                <c:pt idx="6">
                  <c:v>83</c:v>
                </c:pt>
                <c:pt idx="7">
                  <c:v>86</c:v>
                </c:pt>
                <c:pt idx="9">
                  <c:v>95</c:v>
                </c:pt>
                <c:pt idx="10">
                  <c:v>72</c:v>
                </c:pt>
                <c:pt idx="12">
                  <c:v>95</c:v>
                </c:pt>
                <c:pt idx="13">
                  <c:v>77</c:v>
                </c:pt>
                <c:pt idx="15">
                  <c:v>85</c:v>
                </c:pt>
                <c:pt idx="16">
                  <c:v>85</c:v>
                </c:pt>
                <c:pt idx="17">
                  <c:v>83</c:v>
                </c:pt>
                <c:pt idx="19">
                  <c:v>92</c:v>
                </c:pt>
                <c:pt idx="20">
                  <c:v>81</c:v>
                </c:pt>
                <c:pt idx="21">
                  <c:v>82</c:v>
                </c:pt>
              </c:numCache>
            </c:numRef>
          </c:val>
          <c:extLst>
            <c:ext xmlns:c16="http://schemas.microsoft.com/office/drawing/2014/chart" uri="{C3380CC4-5D6E-409C-BE32-E72D297353CC}">
              <c16:uniqueId val="{00000001-3666-4F23-9F15-088708F154E4}"/>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82</c:v>
                </c:pt>
                <c:pt idx="1">
                  <c:v>87</c:v>
                </c:pt>
                <c:pt idx="2">
                  <c:v>63</c:v>
                </c:pt>
                <c:pt idx="3">
                  <c:v>43</c:v>
                </c:pt>
                <c:pt idx="4">
                  <c:v>84</c:v>
                </c:pt>
                <c:pt idx="5">
                  <c:v>85</c:v>
                </c:pt>
                <c:pt idx="7">
                  <c:v>84</c:v>
                </c:pt>
                <c:pt idx="8">
                  <c:v>14</c:v>
                </c:pt>
                <c:pt idx="10">
                  <c:v>0</c:v>
                </c:pt>
                <c:pt idx="11">
                  <c:v>83</c:v>
                </c:pt>
                <c:pt idx="13">
                  <c:v>93</c:v>
                </c:pt>
                <c:pt idx="14">
                  <c:v>77</c:v>
                </c:pt>
                <c:pt idx="15">
                  <c:v>88</c:v>
                </c:pt>
                <c:pt idx="16">
                  <c:v>83</c:v>
                </c:pt>
                <c:pt idx="17">
                  <c:v>85</c:v>
                </c:pt>
                <c:pt idx="18">
                  <c:v>80</c:v>
                </c:pt>
                <c:pt idx="20">
                  <c:v>88</c:v>
                </c:pt>
                <c:pt idx="21">
                  <c:v>84</c:v>
                </c:pt>
                <c:pt idx="22">
                  <c:v>81</c:v>
                </c:pt>
                <c:pt idx="23">
                  <c:v>71</c:v>
                </c:pt>
              </c:numCache>
            </c:numRef>
          </c:val>
          <c:extLst>
            <c:ext xmlns:c16="http://schemas.microsoft.com/office/drawing/2014/chart" uri="{C3380CC4-5D6E-409C-BE32-E72D297353CC}">
              <c16:uniqueId val="{00000014-010B-44DA-8ABC-6D0F4E4ABDBA}"/>
            </c:ext>
          </c:extLst>
        </c:ser>
        <c:ser>
          <c:idx val="1"/>
          <c:order val="1"/>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350C-44FD-8BFE-CC372C594410}"/>
                </c:ext>
              </c:extLst>
            </c:dLbl>
            <c:dLbl>
              <c:idx val="12"/>
              <c:delete val="1"/>
              <c:extLst>
                <c:ext xmlns:c15="http://schemas.microsoft.com/office/drawing/2012/chart" uri="{CE6537A1-D6FC-4f65-9D91-7224C49458BB}"/>
                <c:ext xmlns:c16="http://schemas.microsoft.com/office/drawing/2014/chart" uri="{C3380CC4-5D6E-409C-BE32-E72D297353CC}">
                  <c16:uniqueId val="{00000003-350C-44FD-8BFE-CC372C594410}"/>
                </c:ext>
              </c:extLst>
            </c:dLbl>
            <c:dLbl>
              <c:idx val="19"/>
              <c:delete val="1"/>
              <c:extLst>
                <c:ext xmlns:c15="http://schemas.microsoft.com/office/drawing/2012/chart" uri="{CE6537A1-D6FC-4f65-9D91-7224C49458BB}"/>
                <c:ext xmlns:c16="http://schemas.microsoft.com/office/drawing/2014/chart" uri="{C3380CC4-5D6E-409C-BE32-E72D297353CC}">
                  <c16:uniqueId val="{00000004-350C-44FD-8BFE-CC372C594410}"/>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82</c:v>
                </c:pt>
                <c:pt idx="1">
                  <c:v>87</c:v>
                </c:pt>
                <c:pt idx="2">
                  <c:v>63</c:v>
                </c:pt>
                <c:pt idx="3">
                  <c:v>43</c:v>
                </c:pt>
                <c:pt idx="4">
                  <c:v>84</c:v>
                </c:pt>
                <c:pt idx="5">
                  <c:v>85</c:v>
                </c:pt>
                <c:pt idx="7">
                  <c:v>84</c:v>
                </c:pt>
                <c:pt idx="8">
                  <c:v>14</c:v>
                </c:pt>
                <c:pt idx="10">
                  <c:v>0</c:v>
                </c:pt>
                <c:pt idx="11">
                  <c:v>83</c:v>
                </c:pt>
                <c:pt idx="13">
                  <c:v>93</c:v>
                </c:pt>
                <c:pt idx="14">
                  <c:v>77</c:v>
                </c:pt>
                <c:pt idx="15">
                  <c:v>88</c:v>
                </c:pt>
                <c:pt idx="16">
                  <c:v>83</c:v>
                </c:pt>
                <c:pt idx="17">
                  <c:v>85</c:v>
                </c:pt>
                <c:pt idx="18">
                  <c:v>80</c:v>
                </c:pt>
                <c:pt idx="20">
                  <c:v>88</c:v>
                </c:pt>
                <c:pt idx="21">
                  <c:v>84</c:v>
                </c:pt>
                <c:pt idx="22">
                  <c:v>81</c:v>
                </c:pt>
                <c:pt idx="23">
                  <c:v>71</c:v>
                </c:pt>
              </c:numCache>
            </c:numRef>
          </c:val>
          <c:extLst>
            <c:ext xmlns:c16="http://schemas.microsoft.com/office/drawing/2014/chart" uri="{C3380CC4-5D6E-409C-BE32-E72D297353CC}">
              <c16:uniqueId val="{00000001-350C-44FD-8BFE-CC372C594410}"/>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5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83</c:v>
                </c:pt>
                <c:pt idx="2">
                  <c:v>69</c:v>
                </c:pt>
                <c:pt idx="3">
                  <c:v>78</c:v>
                </c:pt>
                <c:pt idx="4">
                  <c:v>80</c:v>
                </c:pt>
                <c:pt idx="5">
                  <c:v>85</c:v>
                </c:pt>
                <c:pt idx="6">
                  <c:v>90</c:v>
                </c:pt>
                <c:pt idx="8">
                  <c:v>95</c:v>
                </c:pt>
                <c:pt idx="9">
                  <c:v>81</c:v>
                </c:pt>
                <c:pt idx="10">
                  <c:v>83</c:v>
                </c:pt>
                <c:pt idx="11">
                  <c:v>78</c:v>
                </c:pt>
                <c:pt idx="13">
                  <c:v>83</c:v>
                </c:pt>
                <c:pt idx="14">
                  <c:v>96</c:v>
                </c:pt>
                <c:pt idx="15">
                  <c:v>88</c:v>
                </c:pt>
                <c:pt idx="16">
                  <c:v>77</c:v>
                </c:pt>
                <c:pt idx="18">
                  <c:v>75</c:v>
                </c:pt>
                <c:pt idx="19">
                  <c:v>86</c:v>
                </c:pt>
                <c:pt idx="21">
                  <c:v>95</c:v>
                </c:pt>
                <c:pt idx="22">
                  <c:v>84</c:v>
                </c:pt>
                <c:pt idx="23">
                  <c:v>89</c:v>
                </c:pt>
                <c:pt idx="24">
                  <c:v>82</c:v>
                </c:pt>
                <c:pt idx="25">
                  <c:v>70</c:v>
                </c:pt>
              </c:numCache>
            </c:numRef>
          </c:val>
          <c:extLst>
            <c:ext xmlns:c16="http://schemas.microsoft.com/office/drawing/2014/chart" uri="{C3380CC4-5D6E-409C-BE32-E72D297353CC}">
              <c16:uniqueId val="{00000008-AA4D-4EB9-AEDC-FF765A6B6CED}"/>
            </c:ext>
          </c:extLst>
        </c:ser>
        <c:ser>
          <c:idx val="1"/>
          <c:order val="1"/>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41FB-416B-8C47-ABE025211560}"/>
                </c:ext>
              </c:extLst>
            </c:dLbl>
            <c:dLbl>
              <c:idx val="7"/>
              <c:delete val="1"/>
              <c:extLst>
                <c:ext xmlns:c15="http://schemas.microsoft.com/office/drawing/2012/chart" uri="{CE6537A1-D6FC-4f65-9D91-7224C49458BB}"/>
                <c:ext xmlns:c16="http://schemas.microsoft.com/office/drawing/2014/chart" uri="{C3380CC4-5D6E-409C-BE32-E72D297353CC}">
                  <c16:uniqueId val="{00000002-41FB-416B-8C47-ABE025211560}"/>
                </c:ext>
              </c:extLst>
            </c:dLbl>
            <c:dLbl>
              <c:idx val="12"/>
              <c:delete val="1"/>
              <c:extLst>
                <c:ext xmlns:c15="http://schemas.microsoft.com/office/drawing/2012/chart" uri="{CE6537A1-D6FC-4f65-9D91-7224C49458BB}"/>
                <c:ext xmlns:c16="http://schemas.microsoft.com/office/drawing/2014/chart" uri="{C3380CC4-5D6E-409C-BE32-E72D297353CC}">
                  <c16:uniqueId val="{00000004-41FB-416B-8C47-ABE025211560}"/>
                </c:ext>
              </c:extLst>
            </c:dLbl>
            <c:dLbl>
              <c:idx val="17"/>
              <c:delete val="1"/>
              <c:extLst>
                <c:ext xmlns:c15="http://schemas.microsoft.com/office/drawing/2012/chart" uri="{CE6537A1-D6FC-4f65-9D91-7224C49458BB}"/>
                <c:ext xmlns:c16="http://schemas.microsoft.com/office/drawing/2014/chart" uri="{C3380CC4-5D6E-409C-BE32-E72D297353CC}">
                  <c16:uniqueId val="{00000005-41FB-416B-8C47-ABE025211560}"/>
                </c:ext>
              </c:extLst>
            </c:dLbl>
            <c:dLbl>
              <c:idx val="20"/>
              <c:delete val="1"/>
              <c:extLst>
                <c:ext xmlns:c15="http://schemas.microsoft.com/office/drawing/2012/chart" uri="{CE6537A1-D6FC-4f65-9D91-7224C49458BB}"/>
                <c:ext xmlns:c16="http://schemas.microsoft.com/office/drawing/2014/chart" uri="{C3380CC4-5D6E-409C-BE32-E72D297353CC}">
                  <c16:uniqueId val="{00000006-41FB-416B-8C47-ABE025211560}"/>
                </c:ext>
              </c:extLst>
            </c:dLbl>
            <c:spPr>
              <a:noFill/>
              <a:ln>
                <a:noFill/>
              </a:ln>
              <a:effectLst/>
            </c:spPr>
            <c:txPr>
              <a:bodyPr wrap="square" lIns="38100" tIns="19050" rIns="38100" bIns="19050" anchor="ctr" anchorCtr="0">
                <a:spAutoFit/>
              </a:bodyPr>
              <a:lstStyle/>
              <a:p>
                <a:pPr algn="l">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83</c:v>
                </c:pt>
                <c:pt idx="2">
                  <c:v>69</c:v>
                </c:pt>
                <c:pt idx="3">
                  <c:v>78</c:v>
                </c:pt>
                <c:pt idx="4">
                  <c:v>80</c:v>
                </c:pt>
                <c:pt idx="5">
                  <c:v>85</c:v>
                </c:pt>
                <c:pt idx="6">
                  <c:v>90</c:v>
                </c:pt>
                <c:pt idx="8">
                  <c:v>95</c:v>
                </c:pt>
                <c:pt idx="9">
                  <c:v>81</c:v>
                </c:pt>
                <c:pt idx="10">
                  <c:v>83</c:v>
                </c:pt>
                <c:pt idx="11">
                  <c:v>78</c:v>
                </c:pt>
                <c:pt idx="13">
                  <c:v>83</c:v>
                </c:pt>
                <c:pt idx="14">
                  <c:v>96</c:v>
                </c:pt>
                <c:pt idx="15">
                  <c:v>88</c:v>
                </c:pt>
                <c:pt idx="16">
                  <c:v>77</c:v>
                </c:pt>
                <c:pt idx="18">
                  <c:v>75</c:v>
                </c:pt>
                <c:pt idx="19">
                  <c:v>86</c:v>
                </c:pt>
                <c:pt idx="21">
                  <c:v>95</c:v>
                </c:pt>
                <c:pt idx="22">
                  <c:v>84</c:v>
                </c:pt>
                <c:pt idx="23">
                  <c:v>89</c:v>
                </c:pt>
                <c:pt idx="24">
                  <c:v>82</c:v>
                </c:pt>
                <c:pt idx="25">
                  <c:v>70</c:v>
                </c:pt>
              </c:numCache>
            </c:numRef>
          </c:val>
          <c:extLst>
            <c:ext xmlns:c16="http://schemas.microsoft.com/office/drawing/2014/chart" uri="{C3380CC4-5D6E-409C-BE32-E72D297353CC}">
              <c16:uniqueId val="{00000001-41FB-416B-8C47-ABE025211560}"/>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46</c:v>
                </c:pt>
                <c:pt idx="1">
                  <c:v>76</c:v>
                </c:pt>
                <c:pt idx="2">
                  <c:v>63</c:v>
                </c:pt>
                <c:pt idx="3">
                  <c:v>63</c:v>
                </c:pt>
                <c:pt idx="4">
                  <c:v>52</c:v>
                </c:pt>
                <c:pt idx="6">
                  <c:v>69</c:v>
                </c:pt>
                <c:pt idx="7">
                  <c:v>38</c:v>
                </c:pt>
                <c:pt idx="9">
                  <c:v>75</c:v>
                </c:pt>
                <c:pt idx="10">
                  <c:v>49</c:v>
                </c:pt>
                <c:pt idx="12">
                  <c:v>72</c:v>
                </c:pt>
                <c:pt idx="13">
                  <c:v>54</c:v>
                </c:pt>
                <c:pt idx="15">
                  <c:v>84</c:v>
                </c:pt>
                <c:pt idx="16">
                  <c:v>47</c:v>
                </c:pt>
                <c:pt idx="17">
                  <c:v>64</c:v>
                </c:pt>
                <c:pt idx="19">
                  <c:v>65</c:v>
                </c:pt>
                <c:pt idx="20">
                  <c:v>48</c:v>
                </c:pt>
                <c:pt idx="21">
                  <c:v>67</c:v>
                </c:pt>
              </c:numCache>
            </c:numRef>
          </c:val>
          <c:extLst>
            <c:ext xmlns:c16="http://schemas.microsoft.com/office/drawing/2014/chart" uri="{C3380CC4-5D6E-409C-BE32-E72D297353CC}">
              <c16:uniqueId val="{00000015-45E3-46E5-812F-D255F4E9F7A0}"/>
            </c:ext>
          </c:extLst>
        </c:ser>
        <c:ser>
          <c:idx val="1"/>
          <c:order val="1"/>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1851-4793-B173-97550BA21843}"/>
                </c:ext>
              </c:extLst>
            </c:dLbl>
            <c:dLbl>
              <c:idx val="8"/>
              <c:delete val="1"/>
              <c:extLst>
                <c:ext xmlns:c15="http://schemas.microsoft.com/office/drawing/2012/chart" uri="{CE6537A1-D6FC-4f65-9D91-7224C49458BB}"/>
                <c:ext xmlns:c16="http://schemas.microsoft.com/office/drawing/2014/chart" uri="{C3380CC4-5D6E-409C-BE32-E72D297353CC}">
                  <c16:uniqueId val="{00000003-1851-4793-B173-97550BA21843}"/>
                </c:ext>
              </c:extLst>
            </c:dLbl>
            <c:dLbl>
              <c:idx val="11"/>
              <c:delete val="1"/>
              <c:extLst>
                <c:ext xmlns:c15="http://schemas.microsoft.com/office/drawing/2012/chart" uri="{CE6537A1-D6FC-4f65-9D91-7224C49458BB}"/>
                <c:ext xmlns:c16="http://schemas.microsoft.com/office/drawing/2014/chart" uri="{C3380CC4-5D6E-409C-BE32-E72D297353CC}">
                  <c16:uniqueId val="{00000004-1851-4793-B173-97550BA21843}"/>
                </c:ext>
              </c:extLst>
            </c:dLbl>
            <c:dLbl>
              <c:idx val="14"/>
              <c:delete val="1"/>
              <c:extLst>
                <c:ext xmlns:c15="http://schemas.microsoft.com/office/drawing/2012/chart" uri="{CE6537A1-D6FC-4f65-9D91-7224C49458BB}"/>
                <c:ext xmlns:c16="http://schemas.microsoft.com/office/drawing/2014/chart" uri="{C3380CC4-5D6E-409C-BE32-E72D297353CC}">
                  <c16:uniqueId val="{00000005-1851-4793-B173-97550BA21843}"/>
                </c:ext>
              </c:extLst>
            </c:dLbl>
            <c:dLbl>
              <c:idx val="18"/>
              <c:delete val="1"/>
              <c:extLst>
                <c:ext xmlns:c15="http://schemas.microsoft.com/office/drawing/2012/chart" uri="{CE6537A1-D6FC-4f65-9D91-7224C49458BB}"/>
                <c:ext xmlns:c16="http://schemas.microsoft.com/office/drawing/2014/chart" uri="{C3380CC4-5D6E-409C-BE32-E72D297353CC}">
                  <c16:uniqueId val="{00000006-1851-4793-B173-97550BA21843}"/>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46</c:v>
                </c:pt>
                <c:pt idx="1">
                  <c:v>76</c:v>
                </c:pt>
                <c:pt idx="2">
                  <c:v>63</c:v>
                </c:pt>
                <c:pt idx="3">
                  <c:v>63</c:v>
                </c:pt>
                <c:pt idx="4">
                  <c:v>52</c:v>
                </c:pt>
                <c:pt idx="6">
                  <c:v>69</c:v>
                </c:pt>
                <c:pt idx="7">
                  <c:v>38</c:v>
                </c:pt>
                <c:pt idx="9">
                  <c:v>75</c:v>
                </c:pt>
                <c:pt idx="10">
                  <c:v>49</c:v>
                </c:pt>
                <c:pt idx="12">
                  <c:v>72</c:v>
                </c:pt>
                <c:pt idx="13">
                  <c:v>54</c:v>
                </c:pt>
                <c:pt idx="15">
                  <c:v>84</c:v>
                </c:pt>
                <c:pt idx="16">
                  <c:v>47</c:v>
                </c:pt>
                <c:pt idx="17">
                  <c:v>64</c:v>
                </c:pt>
                <c:pt idx="19">
                  <c:v>65</c:v>
                </c:pt>
                <c:pt idx="20">
                  <c:v>48</c:v>
                </c:pt>
                <c:pt idx="21">
                  <c:v>67</c:v>
                </c:pt>
              </c:numCache>
            </c:numRef>
          </c:val>
          <c:extLst>
            <c:ext xmlns:c16="http://schemas.microsoft.com/office/drawing/2014/chart" uri="{C3380CC4-5D6E-409C-BE32-E72D297353CC}">
              <c16:uniqueId val="{00000001-1851-4793-B173-97550BA21843}"/>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63</c:v>
                </c:pt>
                <c:pt idx="1">
                  <c:v>63</c:v>
                </c:pt>
                <c:pt idx="2">
                  <c:v>49</c:v>
                </c:pt>
                <c:pt idx="3">
                  <c:v>79</c:v>
                </c:pt>
                <c:pt idx="4">
                  <c:v>29</c:v>
                </c:pt>
                <c:pt idx="5">
                  <c:v>53</c:v>
                </c:pt>
                <c:pt idx="7">
                  <c:v>60</c:v>
                </c:pt>
                <c:pt idx="8">
                  <c:v>97</c:v>
                </c:pt>
                <c:pt idx="10">
                  <c:v>0</c:v>
                </c:pt>
                <c:pt idx="11">
                  <c:v>61</c:v>
                </c:pt>
                <c:pt idx="13">
                  <c:v>39</c:v>
                </c:pt>
                <c:pt idx="14">
                  <c:v>48</c:v>
                </c:pt>
                <c:pt idx="15">
                  <c:v>60</c:v>
                </c:pt>
                <c:pt idx="16">
                  <c:v>64</c:v>
                </c:pt>
                <c:pt idx="17">
                  <c:v>77</c:v>
                </c:pt>
                <c:pt idx="18">
                  <c:v>56</c:v>
                </c:pt>
                <c:pt idx="20">
                  <c:v>68</c:v>
                </c:pt>
                <c:pt idx="21">
                  <c:v>56</c:v>
                </c:pt>
                <c:pt idx="22">
                  <c:v>70</c:v>
                </c:pt>
                <c:pt idx="23">
                  <c:v>55</c:v>
                </c:pt>
              </c:numCache>
            </c:numRef>
          </c:val>
          <c:extLst>
            <c:ext xmlns:c16="http://schemas.microsoft.com/office/drawing/2014/chart" uri="{C3380CC4-5D6E-409C-BE32-E72D297353CC}">
              <c16:uniqueId val="{00000014-010B-44DA-8ABC-6D0F4E4ABDBA}"/>
            </c:ext>
          </c:extLst>
        </c:ser>
        <c:ser>
          <c:idx val="1"/>
          <c:order val="1"/>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4E61-4979-A5E2-D72029037886}"/>
                </c:ext>
              </c:extLst>
            </c:dLbl>
            <c:dLbl>
              <c:idx val="12"/>
              <c:delete val="1"/>
              <c:extLst>
                <c:ext xmlns:c15="http://schemas.microsoft.com/office/drawing/2012/chart" uri="{CE6537A1-D6FC-4f65-9D91-7224C49458BB}"/>
                <c:ext xmlns:c16="http://schemas.microsoft.com/office/drawing/2014/chart" uri="{C3380CC4-5D6E-409C-BE32-E72D297353CC}">
                  <c16:uniqueId val="{00000002-4E61-4979-A5E2-D72029037886}"/>
                </c:ext>
              </c:extLst>
            </c:dLbl>
            <c:dLbl>
              <c:idx val="19"/>
              <c:delete val="1"/>
              <c:extLst>
                <c:ext xmlns:c15="http://schemas.microsoft.com/office/drawing/2012/chart" uri="{CE6537A1-D6FC-4f65-9D91-7224C49458BB}"/>
                <c:ext xmlns:c16="http://schemas.microsoft.com/office/drawing/2014/chart" uri="{C3380CC4-5D6E-409C-BE32-E72D297353CC}">
                  <c16:uniqueId val="{00000004-4E61-4979-A5E2-D72029037886}"/>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63</c:v>
                </c:pt>
                <c:pt idx="1">
                  <c:v>63</c:v>
                </c:pt>
                <c:pt idx="2">
                  <c:v>49</c:v>
                </c:pt>
                <c:pt idx="3">
                  <c:v>79</c:v>
                </c:pt>
                <c:pt idx="4">
                  <c:v>29</c:v>
                </c:pt>
                <c:pt idx="5">
                  <c:v>53</c:v>
                </c:pt>
                <c:pt idx="7">
                  <c:v>60</c:v>
                </c:pt>
                <c:pt idx="8">
                  <c:v>97</c:v>
                </c:pt>
                <c:pt idx="10">
                  <c:v>0</c:v>
                </c:pt>
                <c:pt idx="11">
                  <c:v>61</c:v>
                </c:pt>
                <c:pt idx="13">
                  <c:v>39</c:v>
                </c:pt>
                <c:pt idx="14">
                  <c:v>48</c:v>
                </c:pt>
                <c:pt idx="15">
                  <c:v>60</c:v>
                </c:pt>
                <c:pt idx="16">
                  <c:v>64</c:v>
                </c:pt>
                <c:pt idx="17">
                  <c:v>77</c:v>
                </c:pt>
                <c:pt idx="18">
                  <c:v>56</c:v>
                </c:pt>
                <c:pt idx="20">
                  <c:v>68</c:v>
                </c:pt>
                <c:pt idx="21">
                  <c:v>56</c:v>
                </c:pt>
                <c:pt idx="22">
                  <c:v>70</c:v>
                </c:pt>
                <c:pt idx="23">
                  <c:v>55</c:v>
                </c:pt>
              </c:numCache>
            </c:numRef>
          </c:val>
          <c:extLst>
            <c:ext xmlns:c16="http://schemas.microsoft.com/office/drawing/2014/chart" uri="{C3380CC4-5D6E-409C-BE32-E72D297353CC}">
              <c16:uniqueId val="{00000001-4E61-4979-A5E2-D72029037886}"/>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5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61</c:v>
                </c:pt>
                <c:pt idx="2">
                  <c:v>35</c:v>
                </c:pt>
                <c:pt idx="3">
                  <c:v>41</c:v>
                </c:pt>
                <c:pt idx="4">
                  <c:v>52</c:v>
                </c:pt>
                <c:pt idx="5">
                  <c:v>70</c:v>
                </c:pt>
                <c:pt idx="6">
                  <c:v>71</c:v>
                </c:pt>
                <c:pt idx="8">
                  <c:v>70</c:v>
                </c:pt>
                <c:pt idx="9">
                  <c:v>47</c:v>
                </c:pt>
                <c:pt idx="10">
                  <c:v>78</c:v>
                </c:pt>
                <c:pt idx="11">
                  <c:v>53</c:v>
                </c:pt>
                <c:pt idx="13">
                  <c:v>64</c:v>
                </c:pt>
                <c:pt idx="14">
                  <c:v>68</c:v>
                </c:pt>
                <c:pt idx="15">
                  <c:v>48</c:v>
                </c:pt>
                <c:pt idx="16">
                  <c:v>50</c:v>
                </c:pt>
                <c:pt idx="18">
                  <c:v>57</c:v>
                </c:pt>
                <c:pt idx="19">
                  <c:v>62</c:v>
                </c:pt>
                <c:pt idx="21">
                  <c:v>76</c:v>
                </c:pt>
                <c:pt idx="22">
                  <c:v>51</c:v>
                </c:pt>
                <c:pt idx="23">
                  <c:v>66</c:v>
                </c:pt>
                <c:pt idx="24">
                  <c:v>55</c:v>
                </c:pt>
                <c:pt idx="25">
                  <c:v>60</c:v>
                </c:pt>
              </c:numCache>
            </c:numRef>
          </c:val>
          <c:extLst>
            <c:ext xmlns:c16="http://schemas.microsoft.com/office/drawing/2014/chart" uri="{C3380CC4-5D6E-409C-BE32-E72D297353CC}">
              <c16:uniqueId val="{00000008-AA4D-4EB9-AEDC-FF765A6B6CED}"/>
            </c:ext>
          </c:extLst>
        </c:ser>
        <c:ser>
          <c:idx val="1"/>
          <c:order val="1"/>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E2CF-46C5-BCF5-8DDA36C3143F}"/>
                </c:ext>
              </c:extLst>
            </c:dLbl>
            <c:dLbl>
              <c:idx val="7"/>
              <c:delete val="1"/>
              <c:extLst>
                <c:ext xmlns:c15="http://schemas.microsoft.com/office/drawing/2012/chart" uri="{CE6537A1-D6FC-4f65-9D91-7224C49458BB}"/>
                <c:ext xmlns:c16="http://schemas.microsoft.com/office/drawing/2014/chart" uri="{C3380CC4-5D6E-409C-BE32-E72D297353CC}">
                  <c16:uniqueId val="{00000003-E2CF-46C5-BCF5-8DDA36C3143F}"/>
                </c:ext>
              </c:extLst>
            </c:dLbl>
            <c:dLbl>
              <c:idx val="12"/>
              <c:delete val="1"/>
              <c:extLst>
                <c:ext xmlns:c15="http://schemas.microsoft.com/office/drawing/2012/chart" uri="{CE6537A1-D6FC-4f65-9D91-7224C49458BB}"/>
                <c:ext xmlns:c16="http://schemas.microsoft.com/office/drawing/2014/chart" uri="{C3380CC4-5D6E-409C-BE32-E72D297353CC}">
                  <c16:uniqueId val="{00000004-E2CF-46C5-BCF5-8DDA36C3143F}"/>
                </c:ext>
              </c:extLst>
            </c:dLbl>
            <c:dLbl>
              <c:idx val="17"/>
              <c:delete val="1"/>
              <c:extLst>
                <c:ext xmlns:c15="http://schemas.microsoft.com/office/drawing/2012/chart" uri="{CE6537A1-D6FC-4f65-9D91-7224C49458BB}"/>
                <c:ext xmlns:c16="http://schemas.microsoft.com/office/drawing/2014/chart" uri="{C3380CC4-5D6E-409C-BE32-E72D297353CC}">
                  <c16:uniqueId val="{00000005-E2CF-46C5-BCF5-8DDA36C3143F}"/>
                </c:ext>
              </c:extLst>
            </c:dLbl>
            <c:dLbl>
              <c:idx val="20"/>
              <c:delete val="1"/>
              <c:extLst>
                <c:ext xmlns:c15="http://schemas.microsoft.com/office/drawing/2012/chart" uri="{CE6537A1-D6FC-4f65-9D91-7224C49458BB}"/>
                <c:ext xmlns:c16="http://schemas.microsoft.com/office/drawing/2014/chart" uri="{C3380CC4-5D6E-409C-BE32-E72D297353CC}">
                  <c16:uniqueId val="{00000006-E2CF-46C5-BCF5-8DDA36C3143F}"/>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61</c:v>
                </c:pt>
                <c:pt idx="2">
                  <c:v>35</c:v>
                </c:pt>
                <c:pt idx="3">
                  <c:v>41</c:v>
                </c:pt>
                <c:pt idx="4">
                  <c:v>52</c:v>
                </c:pt>
                <c:pt idx="5">
                  <c:v>70</c:v>
                </c:pt>
                <c:pt idx="6">
                  <c:v>71</c:v>
                </c:pt>
                <c:pt idx="8">
                  <c:v>70</c:v>
                </c:pt>
                <c:pt idx="9">
                  <c:v>47</c:v>
                </c:pt>
                <c:pt idx="10">
                  <c:v>78</c:v>
                </c:pt>
                <c:pt idx="11">
                  <c:v>53</c:v>
                </c:pt>
                <c:pt idx="13">
                  <c:v>64</c:v>
                </c:pt>
                <c:pt idx="14">
                  <c:v>68</c:v>
                </c:pt>
                <c:pt idx="15">
                  <c:v>48</c:v>
                </c:pt>
                <c:pt idx="16">
                  <c:v>50</c:v>
                </c:pt>
                <c:pt idx="18">
                  <c:v>57</c:v>
                </c:pt>
                <c:pt idx="19">
                  <c:v>62</c:v>
                </c:pt>
                <c:pt idx="21">
                  <c:v>76</c:v>
                </c:pt>
                <c:pt idx="22">
                  <c:v>51</c:v>
                </c:pt>
                <c:pt idx="23">
                  <c:v>66</c:v>
                </c:pt>
                <c:pt idx="24">
                  <c:v>55</c:v>
                </c:pt>
                <c:pt idx="25">
                  <c:v>60</c:v>
                </c:pt>
              </c:numCache>
            </c:numRef>
          </c:val>
          <c:extLst>
            <c:ext xmlns:c16="http://schemas.microsoft.com/office/drawing/2014/chart" uri="{C3380CC4-5D6E-409C-BE32-E72D297353CC}">
              <c16:uniqueId val="{00000001-E2CF-46C5-BCF5-8DDA36C3143F}"/>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26</c:v>
                </c:pt>
                <c:pt idx="1">
                  <c:v>62</c:v>
                </c:pt>
                <c:pt idx="2">
                  <c:v>64</c:v>
                </c:pt>
                <c:pt idx="3">
                  <c:v>45</c:v>
                </c:pt>
                <c:pt idx="4">
                  <c:v>60</c:v>
                </c:pt>
                <c:pt idx="6">
                  <c:v>58</c:v>
                </c:pt>
                <c:pt idx="7">
                  <c:v>50</c:v>
                </c:pt>
                <c:pt idx="9">
                  <c:v>71</c:v>
                </c:pt>
                <c:pt idx="10">
                  <c:v>41</c:v>
                </c:pt>
                <c:pt idx="12">
                  <c:v>73</c:v>
                </c:pt>
                <c:pt idx="13">
                  <c:v>45</c:v>
                </c:pt>
                <c:pt idx="15">
                  <c:v>71</c:v>
                </c:pt>
                <c:pt idx="16">
                  <c:v>47</c:v>
                </c:pt>
                <c:pt idx="17">
                  <c:v>57</c:v>
                </c:pt>
                <c:pt idx="19">
                  <c:v>64</c:v>
                </c:pt>
                <c:pt idx="20">
                  <c:v>46</c:v>
                </c:pt>
                <c:pt idx="21">
                  <c:v>58</c:v>
                </c:pt>
              </c:numCache>
            </c:numRef>
          </c:val>
          <c:extLst>
            <c:ext xmlns:c16="http://schemas.microsoft.com/office/drawing/2014/chart" uri="{C3380CC4-5D6E-409C-BE32-E72D297353CC}">
              <c16:uniqueId val="{00000015-45E3-46E5-812F-D255F4E9F7A0}"/>
            </c:ext>
          </c:extLst>
        </c:ser>
        <c:ser>
          <c:idx val="1"/>
          <c:order val="1"/>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4-34A9-4114-8E7B-5ED671E0561F}"/>
                </c:ext>
              </c:extLst>
            </c:dLbl>
            <c:dLbl>
              <c:idx val="8"/>
              <c:delete val="1"/>
              <c:extLst>
                <c:ext xmlns:c15="http://schemas.microsoft.com/office/drawing/2012/chart" uri="{CE6537A1-D6FC-4f65-9D91-7224C49458BB}"/>
                <c:ext xmlns:c16="http://schemas.microsoft.com/office/drawing/2014/chart" uri="{C3380CC4-5D6E-409C-BE32-E72D297353CC}">
                  <c16:uniqueId val="{00000003-34A9-4114-8E7B-5ED671E0561F}"/>
                </c:ext>
              </c:extLst>
            </c:dLbl>
            <c:dLbl>
              <c:idx val="11"/>
              <c:delete val="1"/>
              <c:extLst>
                <c:ext xmlns:c15="http://schemas.microsoft.com/office/drawing/2012/chart" uri="{CE6537A1-D6FC-4f65-9D91-7224C49458BB}"/>
                <c:ext xmlns:c16="http://schemas.microsoft.com/office/drawing/2014/chart" uri="{C3380CC4-5D6E-409C-BE32-E72D297353CC}">
                  <c16:uniqueId val="{00000002-34A9-4114-8E7B-5ED671E0561F}"/>
                </c:ext>
              </c:extLst>
            </c:dLbl>
            <c:dLbl>
              <c:idx val="14"/>
              <c:delete val="1"/>
              <c:extLst>
                <c:ext xmlns:c15="http://schemas.microsoft.com/office/drawing/2012/chart" uri="{CE6537A1-D6FC-4f65-9D91-7224C49458BB}"/>
                <c:ext xmlns:c16="http://schemas.microsoft.com/office/drawing/2014/chart" uri="{C3380CC4-5D6E-409C-BE32-E72D297353CC}">
                  <c16:uniqueId val="{00000005-34A9-4114-8E7B-5ED671E0561F}"/>
                </c:ext>
              </c:extLst>
            </c:dLbl>
            <c:dLbl>
              <c:idx val="18"/>
              <c:delete val="1"/>
              <c:extLst>
                <c:ext xmlns:c15="http://schemas.microsoft.com/office/drawing/2012/chart" uri="{CE6537A1-D6FC-4f65-9D91-7224C49458BB}"/>
                <c:ext xmlns:c16="http://schemas.microsoft.com/office/drawing/2014/chart" uri="{C3380CC4-5D6E-409C-BE32-E72D297353CC}">
                  <c16:uniqueId val="{00000006-34A9-4114-8E7B-5ED671E0561F}"/>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26</c:v>
                </c:pt>
                <c:pt idx="1">
                  <c:v>62</c:v>
                </c:pt>
                <c:pt idx="2">
                  <c:v>64</c:v>
                </c:pt>
                <c:pt idx="3">
                  <c:v>45</c:v>
                </c:pt>
                <c:pt idx="4">
                  <c:v>60</c:v>
                </c:pt>
                <c:pt idx="6">
                  <c:v>58</c:v>
                </c:pt>
                <c:pt idx="7">
                  <c:v>50</c:v>
                </c:pt>
                <c:pt idx="9">
                  <c:v>71</c:v>
                </c:pt>
                <c:pt idx="10">
                  <c:v>41</c:v>
                </c:pt>
                <c:pt idx="12">
                  <c:v>73</c:v>
                </c:pt>
                <c:pt idx="13">
                  <c:v>45</c:v>
                </c:pt>
                <c:pt idx="15">
                  <c:v>71</c:v>
                </c:pt>
                <c:pt idx="16">
                  <c:v>47</c:v>
                </c:pt>
                <c:pt idx="17">
                  <c:v>57</c:v>
                </c:pt>
                <c:pt idx="19">
                  <c:v>64</c:v>
                </c:pt>
                <c:pt idx="20">
                  <c:v>46</c:v>
                </c:pt>
                <c:pt idx="21">
                  <c:v>58</c:v>
                </c:pt>
              </c:numCache>
            </c:numRef>
          </c:val>
          <c:extLst>
            <c:ext xmlns:c16="http://schemas.microsoft.com/office/drawing/2014/chart" uri="{C3380CC4-5D6E-409C-BE32-E72D297353CC}">
              <c16:uniqueId val="{00000001-34A9-4114-8E7B-5ED671E0561F}"/>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53</c:v>
                </c:pt>
                <c:pt idx="1">
                  <c:v>56</c:v>
                </c:pt>
                <c:pt idx="2">
                  <c:v>17</c:v>
                </c:pt>
                <c:pt idx="3">
                  <c:v>48</c:v>
                </c:pt>
                <c:pt idx="4">
                  <c:v>24</c:v>
                </c:pt>
                <c:pt idx="5">
                  <c:v>62</c:v>
                </c:pt>
                <c:pt idx="7">
                  <c:v>55</c:v>
                </c:pt>
                <c:pt idx="8">
                  <c:v>71</c:v>
                </c:pt>
                <c:pt idx="10">
                  <c:v>0</c:v>
                </c:pt>
                <c:pt idx="11">
                  <c:v>55</c:v>
                </c:pt>
                <c:pt idx="13">
                  <c:v>79</c:v>
                </c:pt>
                <c:pt idx="14">
                  <c:v>55</c:v>
                </c:pt>
                <c:pt idx="15">
                  <c:v>55</c:v>
                </c:pt>
                <c:pt idx="16">
                  <c:v>55</c:v>
                </c:pt>
                <c:pt idx="17">
                  <c:v>61</c:v>
                </c:pt>
                <c:pt idx="18">
                  <c:v>38</c:v>
                </c:pt>
                <c:pt idx="20">
                  <c:v>58</c:v>
                </c:pt>
                <c:pt idx="21">
                  <c:v>56</c:v>
                </c:pt>
                <c:pt idx="22">
                  <c:v>51</c:v>
                </c:pt>
                <c:pt idx="23">
                  <c:v>51</c:v>
                </c:pt>
              </c:numCache>
            </c:numRef>
          </c:val>
          <c:extLst>
            <c:ext xmlns:c16="http://schemas.microsoft.com/office/drawing/2014/chart" uri="{C3380CC4-5D6E-409C-BE32-E72D297353CC}">
              <c16:uniqueId val="{00000014-010B-44DA-8ABC-6D0F4E4ABDBA}"/>
            </c:ext>
          </c:extLst>
        </c:ser>
        <c:ser>
          <c:idx val="1"/>
          <c:order val="1"/>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F023-4EA9-9169-CC742C83D52E}"/>
                </c:ext>
              </c:extLst>
            </c:dLbl>
            <c:dLbl>
              <c:idx val="12"/>
              <c:delete val="1"/>
              <c:extLst>
                <c:ext xmlns:c15="http://schemas.microsoft.com/office/drawing/2012/chart" uri="{CE6537A1-D6FC-4f65-9D91-7224C49458BB}"/>
                <c:ext xmlns:c16="http://schemas.microsoft.com/office/drawing/2014/chart" uri="{C3380CC4-5D6E-409C-BE32-E72D297353CC}">
                  <c16:uniqueId val="{00000003-F023-4EA9-9169-CC742C83D52E}"/>
                </c:ext>
              </c:extLst>
            </c:dLbl>
            <c:dLbl>
              <c:idx val="19"/>
              <c:delete val="1"/>
              <c:extLst>
                <c:ext xmlns:c15="http://schemas.microsoft.com/office/drawing/2012/chart" uri="{CE6537A1-D6FC-4f65-9D91-7224C49458BB}"/>
                <c:ext xmlns:c16="http://schemas.microsoft.com/office/drawing/2014/chart" uri="{C3380CC4-5D6E-409C-BE32-E72D297353CC}">
                  <c16:uniqueId val="{00000004-F023-4EA9-9169-CC742C83D52E}"/>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53</c:v>
                </c:pt>
                <c:pt idx="1">
                  <c:v>56</c:v>
                </c:pt>
                <c:pt idx="2">
                  <c:v>17</c:v>
                </c:pt>
                <c:pt idx="3">
                  <c:v>48</c:v>
                </c:pt>
                <c:pt idx="4">
                  <c:v>24</c:v>
                </c:pt>
                <c:pt idx="5">
                  <c:v>62</c:v>
                </c:pt>
                <c:pt idx="7">
                  <c:v>55</c:v>
                </c:pt>
                <c:pt idx="8">
                  <c:v>71</c:v>
                </c:pt>
                <c:pt idx="10">
                  <c:v>0</c:v>
                </c:pt>
                <c:pt idx="11">
                  <c:v>55</c:v>
                </c:pt>
                <c:pt idx="13">
                  <c:v>79</c:v>
                </c:pt>
                <c:pt idx="14">
                  <c:v>55</c:v>
                </c:pt>
                <c:pt idx="15">
                  <c:v>55</c:v>
                </c:pt>
                <c:pt idx="16">
                  <c:v>55</c:v>
                </c:pt>
                <c:pt idx="17">
                  <c:v>61</c:v>
                </c:pt>
                <c:pt idx="18">
                  <c:v>38</c:v>
                </c:pt>
                <c:pt idx="20">
                  <c:v>58</c:v>
                </c:pt>
                <c:pt idx="21">
                  <c:v>56</c:v>
                </c:pt>
                <c:pt idx="22">
                  <c:v>51</c:v>
                </c:pt>
                <c:pt idx="23">
                  <c:v>51</c:v>
                </c:pt>
              </c:numCache>
            </c:numRef>
          </c:val>
          <c:extLst>
            <c:ext xmlns:c16="http://schemas.microsoft.com/office/drawing/2014/chart" uri="{C3380CC4-5D6E-409C-BE32-E72D297353CC}">
              <c16:uniqueId val="{00000001-F023-4EA9-9169-CC742C83D52E}"/>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5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55</c:v>
                </c:pt>
                <c:pt idx="2">
                  <c:v>24</c:v>
                </c:pt>
                <c:pt idx="3">
                  <c:v>44</c:v>
                </c:pt>
                <c:pt idx="4">
                  <c:v>45</c:v>
                </c:pt>
                <c:pt idx="5">
                  <c:v>69</c:v>
                </c:pt>
                <c:pt idx="6">
                  <c:v>61</c:v>
                </c:pt>
                <c:pt idx="8">
                  <c:v>67</c:v>
                </c:pt>
                <c:pt idx="9">
                  <c:v>43</c:v>
                </c:pt>
                <c:pt idx="10">
                  <c:v>59</c:v>
                </c:pt>
                <c:pt idx="11">
                  <c:v>58</c:v>
                </c:pt>
                <c:pt idx="13">
                  <c:v>58</c:v>
                </c:pt>
                <c:pt idx="14">
                  <c:v>63</c:v>
                </c:pt>
                <c:pt idx="15">
                  <c:v>57</c:v>
                </c:pt>
                <c:pt idx="16">
                  <c:v>54</c:v>
                </c:pt>
                <c:pt idx="18">
                  <c:v>41</c:v>
                </c:pt>
                <c:pt idx="19">
                  <c:v>59</c:v>
                </c:pt>
                <c:pt idx="21">
                  <c:v>60</c:v>
                </c:pt>
                <c:pt idx="22">
                  <c:v>52</c:v>
                </c:pt>
                <c:pt idx="23">
                  <c:v>67</c:v>
                </c:pt>
                <c:pt idx="24">
                  <c:v>49</c:v>
                </c:pt>
                <c:pt idx="25">
                  <c:v>56</c:v>
                </c:pt>
              </c:numCache>
            </c:numRef>
          </c:val>
          <c:extLst>
            <c:ext xmlns:c16="http://schemas.microsoft.com/office/drawing/2014/chart" uri="{C3380CC4-5D6E-409C-BE32-E72D297353CC}">
              <c16:uniqueId val="{00000008-AA4D-4EB9-AEDC-FF765A6B6CED}"/>
            </c:ext>
          </c:extLst>
        </c:ser>
        <c:ser>
          <c:idx val="1"/>
          <c:order val="1"/>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7351-46A7-81D9-87552B83918A}"/>
                </c:ext>
              </c:extLst>
            </c:dLbl>
            <c:dLbl>
              <c:idx val="7"/>
              <c:delete val="1"/>
              <c:extLst>
                <c:ext xmlns:c15="http://schemas.microsoft.com/office/drawing/2012/chart" uri="{CE6537A1-D6FC-4f65-9D91-7224C49458BB}"/>
                <c:ext xmlns:c16="http://schemas.microsoft.com/office/drawing/2014/chart" uri="{C3380CC4-5D6E-409C-BE32-E72D297353CC}">
                  <c16:uniqueId val="{00000003-7351-46A7-81D9-87552B83918A}"/>
                </c:ext>
              </c:extLst>
            </c:dLbl>
            <c:dLbl>
              <c:idx val="12"/>
              <c:delete val="1"/>
              <c:extLst>
                <c:ext xmlns:c15="http://schemas.microsoft.com/office/drawing/2012/chart" uri="{CE6537A1-D6FC-4f65-9D91-7224C49458BB}"/>
                <c:ext xmlns:c16="http://schemas.microsoft.com/office/drawing/2014/chart" uri="{C3380CC4-5D6E-409C-BE32-E72D297353CC}">
                  <c16:uniqueId val="{00000004-7351-46A7-81D9-87552B83918A}"/>
                </c:ext>
              </c:extLst>
            </c:dLbl>
            <c:dLbl>
              <c:idx val="17"/>
              <c:delete val="1"/>
              <c:extLst>
                <c:ext xmlns:c15="http://schemas.microsoft.com/office/drawing/2012/chart" uri="{CE6537A1-D6FC-4f65-9D91-7224C49458BB}"/>
                <c:ext xmlns:c16="http://schemas.microsoft.com/office/drawing/2014/chart" uri="{C3380CC4-5D6E-409C-BE32-E72D297353CC}">
                  <c16:uniqueId val="{00000005-7351-46A7-81D9-87552B83918A}"/>
                </c:ext>
              </c:extLst>
            </c:dLbl>
            <c:dLbl>
              <c:idx val="20"/>
              <c:delete val="1"/>
              <c:extLst>
                <c:ext xmlns:c15="http://schemas.microsoft.com/office/drawing/2012/chart" uri="{CE6537A1-D6FC-4f65-9D91-7224C49458BB}"/>
                <c:ext xmlns:c16="http://schemas.microsoft.com/office/drawing/2014/chart" uri="{C3380CC4-5D6E-409C-BE32-E72D297353CC}">
                  <c16:uniqueId val="{00000006-7351-46A7-81D9-87552B83918A}"/>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55</c:v>
                </c:pt>
                <c:pt idx="2">
                  <c:v>24</c:v>
                </c:pt>
                <c:pt idx="3">
                  <c:v>44</c:v>
                </c:pt>
                <c:pt idx="4">
                  <c:v>45</c:v>
                </c:pt>
                <c:pt idx="5">
                  <c:v>69</c:v>
                </c:pt>
                <c:pt idx="6">
                  <c:v>61</c:v>
                </c:pt>
                <c:pt idx="8">
                  <c:v>67</c:v>
                </c:pt>
                <c:pt idx="9">
                  <c:v>43</c:v>
                </c:pt>
                <c:pt idx="10">
                  <c:v>59</c:v>
                </c:pt>
                <c:pt idx="11">
                  <c:v>58</c:v>
                </c:pt>
                <c:pt idx="13">
                  <c:v>58</c:v>
                </c:pt>
                <c:pt idx="14">
                  <c:v>63</c:v>
                </c:pt>
                <c:pt idx="15">
                  <c:v>57</c:v>
                </c:pt>
                <c:pt idx="16">
                  <c:v>54</c:v>
                </c:pt>
                <c:pt idx="18">
                  <c:v>41</c:v>
                </c:pt>
                <c:pt idx="19">
                  <c:v>59</c:v>
                </c:pt>
                <c:pt idx="21">
                  <c:v>60</c:v>
                </c:pt>
                <c:pt idx="22">
                  <c:v>52</c:v>
                </c:pt>
                <c:pt idx="23">
                  <c:v>67</c:v>
                </c:pt>
                <c:pt idx="24">
                  <c:v>49</c:v>
                </c:pt>
                <c:pt idx="25">
                  <c:v>56</c:v>
                </c:pt>
              </c:numCache>
            </c:numRef>
          </c:val>
          <c:extLst>
            <c:ext xmlns:c16="http://schemas.microsoft.com/office/drawing/2014/chart" uri="{C3380CC4-5D6E-409C-BE32-E72D297353CC}">
              <c16:uniqueId val="{00000001-7351-46A7-81D9-87552B83918A}"/>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B61D4C"/>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dLbls>
            <c:dLbl>
              <c:idx val="0"/>
              <c:tx>
                <c:rich>
                  <a:bodyPr/>
                  <a:lstStyle/>
                  <a:p>
                    <a:fld id="{DC949A00-A86F-45D1-90AF-F40F95EAE1FB}" type="VALUE">
                      <a:rPr lang="en-US" sz="11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0B-44DA-8ABC-6D0F4E4ABDBA}"/>
                </c:ext>
              </c:extLst>
            </c:dLbl>
            <c:dLbl>
              <c:idx val="3"/>
              <c:layout>
                <c:manualLayout>
                  <c:x val="7.7298081080209233E-3"/>
                  <c:y val="2.081703657825385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57-4FAC-A4FA-3C010EE9F0A0}"/>
                </c:ext>
              </c:extLst>
            </c:dLbl>
            <c:dLbl>
              <c:idx val="6"/>
              <c:delete val="1"/>
              <c:extLst>
                <c:ext xmlns:c15="http://schemas.microsoft.com/office/drawing/2012/chart" uri="{CE6537A1-D6FC-4f65-9D91-7224C49458BB}"/>
                <c:ext xmlns:c16="http://schemas.microsoft.com/office/drawing/2014/chart" uri="{C3380CC4-5D6E-409C-BE32-E72D297353CC}">
                  <c16:uniqueId val="{00000005-010B-44DA-8ABC-6D0F4E4ABDBA}"/>
                </c:ext>
              </c:extLst>
            </c:dLbl>
            <c:dLbl>
              <c:idx val="9"/>
              <c:delete val="1"/>
              <c:extLst>
                <c:ext xmlns:c15="http://schemas.microsoft.com/office/drawing/2012/chart" uri="{CE6537A1-D6FC-4f65-9D91-7224C49458BB}"/>
                <c:ext xmlns:c16="http://schemas.microsoft.com/office/drawing/2014/chart" uri="{C3380CC4-5D6E-409C-BE32-E72D297353CC}">
                  <c16:uniqueId val="{00000006-010B-44DA-8ABC-6D0F4E4ABDBA}"/>
                </c:ext>
              </c:extLst>
            </c:dLbl>
            <c:dLbl>
              <c:idx val="12"/>
              <c:delete val="1"/>
              <c:extLst>
                <c:ext xmlns:c15="http://schemas.microsoft.com/office/drawing/2012/chart" uri="{CE6537A1-D6FC-4f65-9D91-7224C49458BB}"/>
                <c:ext xmlns:c16="http://schemas.microsoft.com/office/drawing/2014/chart" uri="{C3380CC4-5D6E-409C-BE32-E72D297353CC}">
                  <c16:uniqueId val="{00000008-34A6-4E1B-92B9-C856DAF8D15B}"/>
                </c:ext>
              </c:extLst>
            </c:dLbl>
            <c:dLbl>
              <c:idx val="27"/>
              <c:delete val="1"/>
              <c:extLst>
                <c:ext xmlns:c15="http://schemas.microsoft.com/office/drawing/2012/chart" uri="{CE6537A1-D6FC-4f65-9D91-7224C49458BB}"/>
                <c:ext xmlns:c16="http://schemas.microsoft.com/office/drawing/2014/chart" uri="{C3380CC4-5D6E-409C-BE32-E72D297353CC}">
                  <c16:uniqueId val="{00000013-010B-44DA-8ABC-6D0F4E4ABDBA}"/>
                </c:ext>
              </c:extLst>
            </c:dLbl>
            <c:spPr>
              <a:noFill/>
              <a:ln>
                <a:noFill/>
              </a:ln>
              <a:effectLst/>
            </c:spPr>
            <c:txPr>
              <a:bodyPr/>
              <a:lstStyle/>
              <a:p>
                <a:pPr algn="ct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7</c:v>
                </c:pt>
                <c:pt idx="1">
                  <c:v>10</c:v>
                </c:pt>
                <c:pt idx="2">
                  <c:v>7</c:v>
                </c:pt>
                <c:pt idx="3">
                  <c:v>1</c:v>
                </c:pt>
                <c:pt idx="4">
                  <c:v>2</c:v>
                </c:pt>
                <c:pt idx="5">
                  <c:v>4</c:v>
                </c:pt>
                <c:pt idx="7">
                  <c:v>6</c:v>
                </c:pt>
                <c:pt idx="8">
                  <c:v>1</c:v>
                </c:pt>
                <c:pt idx="10">
                  <c:v>7</c:v>
                </c:pt>
                <c:pt idx="11">
                  <c:v>5</c:v>
                </c:pt>
                <c:pt idx="13">
                  <c:v>11</c:v>
                </c:pt>
                <c:pt idx="14">
                  <c:v>4</c:v>
                </c:pt>
                <c:pt idx="15">
                  <c:v>10</c:v>
                </c:pt>
                <c:pt idx="16">
                  <c:v>7</c:v>
                </c:pt>
                <c:pt idx="17">
                  <c:v>2</c:v>
                </c:pt>
                <c:pt idx="18">
                  <c:v>8</c:v>
                </c:pt>
                <c:pt idx="20">
                  <c:v>16</c:v>
                </c:pt>
                <c:pt idx="21">
                  <c:v>4</c:v>
                </c:pt>
                <c:pt idx="22">
                  <c:v>5</c:v>
                </c:pt>
                <c:pt idx="23">
                  <c:v>9</c:v>
                </c:pt>
              </c:numCache>
            </c:numRef>
          </c:val>
          <c:extLst>
            <c:ext xmlns:c16="http://schemas.microsoft.com/office/drawing/2014/chart" uri="{C3380CC4-5D6E-409C-BE32-E72D297353CC}">
              <c16:uniqueId val="{00000014-010B-44DA-8ABC-6D0F4E4ABDBA}"/>
            </c:ext>
          </c:extLst>
        </c:ser>
        <c:ser>
          <c:idx val="1"/>
          <c:order val="1"/>
          <c:spPr>
            <a:solidFill>
              <a:srgbClr val="B61D4C">
                <a:alpha val="72000"/>
              </a:srgbClr>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A-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7-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E-34A6-4E1B-92B9-C856DAF8D15B}"/>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39</c:v>
                </c:pt>
                <c:pt idx="1">
                  <c:v>40</c:v>
                </c:pt>
                <c:pt idx="2">
                  <c:v>46</c:v>
                </c:pt>
                <c:pt idx="3">
                  <c:v>51</c:v>
                </c:pt>
                <c:pt idx="4">
                  <c:v>38</c:v>
                </c:pt>
                <c:pt idx="5">
                  <c:v>45</c:v>
                </c:pt>
                <c:pt idx="7">
                  <c:v>41</c:v>
                </c:pt>
                <c:pt idx="8">
                  <c:v>42</c:v>
                </c:pt>
                <c:pt idx="10">
                  <c:v>38</c:v>
                </c:pt>
                <c:pt idx="11">
                  <c:v>44</c:v>
                </c:pt>
                <c:pt idx="13">
                  <c:v>31</c:v>
                </c:pt>
                <c:pt idx="14">
                  <c:v>59</c:v>
                </c:pt>
                <c:pt idx="15">
                  <c:v>33</c:v>
                </c:pt>
                <c:pt idx="16">
                  <c:v>35</c:v>
                </c:pt>
                <c:pt idx="17">
                  <c:v>33</c:v>
                </c:pt>
                <c:pt idx="18">
                  <c:v>38</c:v>
                </c:pt>
                <c:pt idx="20">
                  <c:v>51</c:v>
                </c:pt>
                <c:pt idx="21">
                  <c:v>47</c:v>
                </c:pt>
                <c:pt idx="22">
                  <c:v>28</c:v>
                </c:pt>
                <c:pt idx="23">
                  <c:v>20</c:v>
                </c:pt>
              </c:numCache>
            </c:numRef>
          </c:val>
          <c:extLst>
            <c:ext xmlns:c16="http://schemas.microsoft.com/office/drawing/2014/chart" uri="{C3380CC4-5D6E-409C-BE32-E72D297353CC}">
              <c16:uniqueId val="{00000001-34A6-4E1B-92B9-C856DAF8D15B}"/>
            </c:ext>
          </c:extLst>
        </c:ser>
        <c:ser>
          <c:idx val="2"/>
          <c:order val="2"/>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B-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9-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6-34A6-4E1B-92B9-C856DAF8D15B}"/>
                </c:ext>
              </c:extLst>
            </c:dLbl>
            <c:dLbl>
              <c:idx val="13"/>
              <c:tx>
                <c:rich>
                  <a:bodyPr/>
                  <a:lstStyle/>
                  <a:p>
                    <a:r>
                      <a:rPr lang="en-US"/>
                      <a:t>41</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B9-4004-ADA5-1D40720700CA}"/>
                </c:ext>
              </c:extLst>
            </c:dLbl>
            <c:dLbl>
              <c:idx val="19"/>
              <c:delete val="1"/>
              <c:extLst>
                <c:ext xmlns:c15="http://schemas.microsoft.com/office/drawing/2012/chart" uri="{CE6537A1-D6FC-4f65-9D91-7224C49458BB}"/>
                <c:ext xmlns:c16="http://schemas.microsoft.com/office/drawing/2014/chart" uri="{C3380CC4-5D6E-409C-BE32-E72D297353CC}">
                  <c16:uniqueId val="{0000000D-34A6-4E1B-92B9-C856DAF8D15B}"/>
                </c:ext>
              </c:extLst>
            </c:dLbl>
            <c:spPr>
              <a:noFill/>
              <a:ln>
                <a:noFill/>
              </a:ln>
              <a:effectLst/>
            </c:spPr>
            <c:txPr>
              <a:bodyPr wrap="square" lIns="38100" tIns="19050" rIns="38100" bIns="19050" anchor="ctr">
                <a:spAutoFit/>
              </a:bodyPr>
              <a:lstStyle/>
              <a:p>
                <a:pPr>
                  <a:defRPr sz="1050" b="1">
                    <a:solidFill>
                      <a:srgbClr val="B61D4C"/>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Feuil1!$D$4:$D$27</c:f>
              <c:numCache>
                <c:formatCode>General</c:formatCode>
                <c:ptCount val="24"/>
                <c:pt idx="0">
                  <c:v>46</c:v>
                </c:pt>
                <c:pt idx="1">
                  <c:v>50</c:v>
                </c:pt>
                <c:pt idx="2">
                  <c:v>53</c:v>
                </c:pt>
                <c:pt idx="3">
                  <c:v>52</c:v>
                </c:pt>
                <c:pt idx="4">
                  <c:v>40</c:v>
                </c:pt>
                <c:pt idx="5">
                  <c:v>49</c:v>
                </c:pt>
                <c:pt idx="7">
                  <c:v>47</c:v>
                </c:pt>
                <c:pt idx="8">
                  <c:v>43</c:v>
                </c:pt>
                <c:pt idx="10">
                  <c:v>45</c:v>
                </c:pt>
                <c:pt idx="11">
                  <c:v>49</c:v>
                </c:pt>
                <c:pt idx="13">
                  <c:v>42</c:v>
                </c:pt>
                <c:pt idx="14">
                  <c:v>63</c:v>
                </c:pt>
                <c:pt idx="15">
                  <c:v>43</c:v>
                </c:pt>
                <c:pt idx="16">
                  <c:v>42</c:v>
                </c:pt>
                <c:pt idx="17">
                  <c:v>35</c:v>
                </c:pt>
                <c:pt idx="18">
                  <c:v>46</c:v>
                </c:pt>
                <c:pt idx="20">
                  <c:v>67</c:v>
                </c:pt>
                <c:pt idx="21">
                  <c:v>51</c:v>
                </c:pt>
                <c:pt idx="22">
                  <c:v>33</c:v>
                </c:pt>
                <c:pt idx="23">
                  <c:v>29</c:v>
                </c:pt>
              </c:numCache>
            </c:numRef>
          </c:val>
          <c:extLst>
            <c:ext xmlns:c16="http://schemas.microsoft.com/office/drawing/2014/chart" uri="{C3380CC4-5D6E-409C-BE32-E72D297353CC}">
              <c16:uniqueId val="{00000002-34A6-4E1B-92B9-C856DAF8D15B}"/>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99970127755449"/>
          <c:y val="3.890245792792453E-2"/>
          <c:w val="0.5750000814697579"/>
          <c:h val="0.91586124030891025"/>
        </c:manualLayout>
      </c:layout>
      <c:barChart>
        <c:barDir val="bar"/>
        <c:grouping val="stacked"/>
        <c:varyColors val="0"/>
        <c:ser>
          <c:idx val="0"/>
          <c:order val="0"/>
          <c:spPr>
            <a:solidFill>
              <a:schemeClr val="accent6">
                <a:lumMod val="60000"/>
                <a:lumOff val="40000"/>
              </a:schemeClr>
            </a:solidFill>
            <a:ln w="38100">
              <a:noFill/>
            </a:ln>
            <a:effectLst/>
          </c:spPr>
          <c:invertIfNegative val="0"/>
          <c:dPt>
            <c:idx val="3"/>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1-7D4B-4197-9E6B-89BFF4C557FA}"/>
              </c:ext>
            </c:extLst>
          </c:dPt>
          <c:dPt>
            <c:idx val="4"/>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3-7D4B-4197-9E6B-89BFF4C557FA}"/>
              </c:ext>
            </c:extLst>
          </c:dPt>
          <c:dPt>
            <c:idx val="5"/>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5-7D4B-4197-9E6B-89BFF4C557FA}"/>
              </c:ext>
            </c:extLst>
          </c:dPt>
          <c:dPt>
            <c:idx val="6"/>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7-7D4B-4197-9E6B-89BFF4C557FA}"/>
              </c:ext>
            </c:extLst>
          </c:dPt>
          <c:dPt>
            <c:idx val="9"/>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9-7D4B-4197-9E6B-89BFF4C557FA}"/>
              </c:ext>
            </c:extLst>
          </c:dPt>
          <c:dPt>
            <c:idx val="10"/>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B-7D4B-4197-9E6B-89BFF4C557FA}"/>
              </c:ext>
            </c:extLst>
          </c:dPt>
          <c:dLbls>
            <c:dLbl>
              <c:idx val="4"/>
              <c:delete val="1"/>
              <c:extLst>
                <c:ext xmlns:c15="http://schemas.microsoft.com/office/drawing/2012/chart" uri="{CE6537A1-D6FC-4f65-9D91-7224C49458BB}"/>
                <c:ext xmlns:c16="http://schemas.microsoft.com/office/drawing/2014/chart" uri="{C3380CC4-5D6E-409C-BE32-E72D297353CC}">
                  <c16:uniqueId val="{00000003-7D4B-4197-9E6B-89BFF4C557F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Au respect de votre accord avant de se lancer dans une nouvelle pratique sexuelle (ex : vaginale, buccale, anale…) </c:v>
                </c:pt>
                <c:pt idx="1">
                  <c:v>Au respect de votre consentement avant d’entreprendre un rapport sexuel </c:v>
                </c:pt>
              </c:strCache>
            </c:strRef>
          </c:cat>
          <c:val>
            <c:numRef>
              <c:f>Feuil1!$B$2:$B$3</c:f>
              <c:numCache>
                <c:formatCode>General</c:formatCode>
                <c:ptCount val="2"/>
                <c:pt idx="0">
                  <c:v>34</c:v>
                </c:pt>
                <c:pt idx="1">
                  <c:v>30</c:v>
                </c:pt>
              </c:numCache>
            </c:numRef>
          </c:val>
          <c:extLst>
            <c:ext xmlns:c16="http://schemas.microsoft.com/office/drawing/2014/chart" uri="{C3380CC4-5D6E-409C-BE32-E72D297353CC}">
              <c16:uniqueId val="{00000010-7D4B-4197-9E6B-89BFF4C557FA}"/>
            </c:ext>
          </c:extLst>
        </c:ser>
        <c:ser>
          <c:idx val="1"/>
          <c:order val="1"/>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Au respect de votre accord avant de se lancer dans une nouvelle pratique sexuelle (ex : vaginale, buccale, anale…) </c:v>
                </c:pt>
                <c:pt idx="1">
                  <c:v>Au respect de votre consentement avant d’entreprendre un rapport sexuel </c:v>
                </c:pt>
              </c:strCache>
            </c:strRef>
          </c:cat>
          <c:val>
            <c:numRef>
              <c:f>Feuil1!$C$2:$C$3</c:f>
              <c:numCache>
                <c:formatCode>General</c:formatCode>
                <c:ptCount val="2"/>
                <c:pt idx="0">
                  <c:v>64</c:v>
                </c:pt>
                <c:pt idx="1">
                  <c:v>69</c:v>
                </c:pt>
              </c:numCache>
            </c:numRef>
          </c:val>
          <c:extLst>
            <c:ext xmlns:c16="http://schemas.microsoft.com/office/drawing/2014/chart" uri="{C3380CC4-5D6E-409C-BE32-E72D297353CC}">
              <c16:uniqueId val="{0000000C-B4DF-453E-B538-5C3D3349838B}"/>
            </c:ext>
          </c:extLst>
        </c:ser>
        <c:ser>
          <c:idx val="2"/>
          <c:order val="2"/>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Au respect de votre accord avant de se lancer dans une nouvelle pratique sexuelle (ex : vaginale, buccale, anale…) </c:v>
                </c:pt>
                <c:pt idx="1">
                  <c:v>Au respect de votre consentement avant d’entreprendre un rapport sexuel </c:v>
                </c:pt>
              </c:strCache>
            </c:strRef>
          </c:cat>
          <c:val>
            <c:numRef>
              <c:f>Feuil1!$D$2:$D$3</c:f>
              <c:numCache>
                <c:formatCode>General</c:formatCode>
                <c:ptCount val="2"/>
                <c:pt idx="0">
                  <c:v>2</c:v>
                </c:pt>
                <c:pt idx="1">
                  <c:v>1</c:v>
                </c:pt>
              </c:numCache>
            </c:numRef>
          </c:val>
          <c:extLst>
            <c:ext xmlns:c16="http://schemas.microsoft.com/office/drawing/2014/chart" uri="{C3380CC4-5D6E-409C-BE32-E72D297353CC}">
              <c16:uniqueId val="{0000000D-B4DF-453E-B538-5C3D3349838B}"/>
            </c:ext>
          </c:extLst>
        </c:ser>
        <c:dLbls>
          <c:showLegendKey val="0"/>
          <c:showVal val="1"/>
          <c:showCatName val="0"/>
          <c:showSerName val="0"/>
          <c:showPercent val="0"/>
          <c:showBubbleSize val="0"/>
        </c:dLbls>
        <c:gapWidth val="80"/>
        <c:overlap val="100"/>
        <c:axId val="2046596687"/>
        <c:axId val="2046597167"/>
      </c:barChart>
      <c:catAx>
        <c:axId val="204659668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2046597167"/>
        <c:crosses val="autoZero"/>
        <c:auto val="1"/>
        <c:lblAlgn val="ctr"/>
        <c:lblOffset val="100"/>
        <c:noMultiLvlLbl val="0"/>
      </c:catAx>
      <c:valAx>
        <c:axId val="2046597167"/>
        <c:scaling>
          <c:orientation val="minMax"/>
        </c:scaling>
        <c:delete val="1"/>
        <c:axPos val="b"/>
        <c:numFmt formatCode="General" sourceLinked="1"/>
        <c:majorTickMark val="out"/>
        <c:minorTickMark val="none"/>
        <c:tickLblPos val="nextTo"/>
        <c:crossAx val="2046596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23818315307463E-2"/>
          <c:y val="2.2865604505935583E-2"/>
          <c:w val="0.96562499999999996"/>
          <c:h val="0.94843750317190556"/>
        </c:manualLayout>
      </c:layout>
      <c:barChart>
        <c:barDir val="bar"/>
        <c:grouping val="clustered"/>
        <c:varyColors val="0"/>
        <c:ser>
          <c:idx val="0"/>
          <c:order val="0"/>
          <c:tx>
            <c:strRef>
              <c:f>Feuil1!$B$1</c:f>
              <c:strCache>
                <c:ptCount val="1"/>
                <c:pt idx="0">
                  <c:v>18-24 ans </c:v>
                </c:pt>
              </c:strCache>
            </c:strRef>
          </c:tx>
          <c:spPr>
            <a:solidFill>
              <a:schemeClr val="accent6">
                <a:lumMod val="75000"/>
              </a:schemeClr>
            </a:solidFill>
            <a:ln w="28575">
              <a:solidFill>
                <a:srgbClr val="FFFFFF"/>
              </a:solidFill>
            </a:ln>
            <a:effectLst/>
          </c:spPr>
          <c:invertIfNegative val="0"/>
          <c:dPt>
            <c:idx val="4"/>
            <c:invertIfNegative val="0"/>
            <c:bubble3D val="0"/>
            <c:spPr>
              <a:solidFill>
                <a:schemeClr val="accent6">
                  <a:lumMod val="75000"/>
                </a:schemeClr>
              </a:solidFill>
              <a:ln w="28575">
                <a:solidFill>
                  <a:srgbClr val="FFFFFF"/>
                </a:solidFill>
              </a:ln>
              <a:effectLst/>
            </c:spPr>
            <c:extLst>
              <c:ext xmlns:c16="http://schemas.microsoft.com/office/drawing/2014/chart" uri="{C3380CC4-5D6E-409C-BE32-E72D297353CC}">
                <c16:uniqueId val="{00000001-9E08-4607-87E8-B2F697EAE027}"/>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E46C0A"/>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numCache>
            </c:numRef>
          </c:cat>
          <c:val>
            <c:numRef>
              <c:f>Feuil1!$B$2:$B$3</c:f>
              <c:numCache>
                <c:formatCode>General</c:formatCode>
                <c:ptCount val="2"/>
                <c:pt idx="0">
                  <c:v>42</c:v>
                </c:pt>
                <c:pt idx="1">
                  <c:v>45</c:v>
                </c:pt>
              </c:numCache>
            </c:numRef>
          </c:val>
          <c:extLst>
            <c:ext xmlns:c16="http://schemas.microsoft.com/office/drawing/2014/chart" uri="{C3380CC4-5D6E-409C-BE32-E72D297353CC}">
              <c16:uniqueId val="{00000002-9E08-4607-87E8-B2F697EAE027}"/>
            </c:ext>
          </c:extLst>
        </c:ser>
        <c:ser>
          <c:idx val="1"/>
          <c:order val="1"/>
          <c:tx>
            <c:strRef>
              <c:f>Feuil1!$C$1</c:f>
              <c:strCache>
                <c:ptCount val="1"/>
                <c:pt idx="0">
                  <c:v>25-34 ans </c:v>
                </c:pt>
              </c:strCache>
            </c:strRef>
          </c:tx>
          <c:spPr>
            <a:solidFill>
              <a:schemeClr val="accent6">
                <a:lumMod val="75000"/>
                <a:alpha val="85000"/>
              </a:schemeClr>
            </a:solidFill>
            <a:ln w="28575">
              <a:solidFill>
                <a:srgbClr val="FFFFFF"/>
              </a:solidFill>
            </a:ln>
            <a:effectLst/>
          </c:spPr>
          <c:invertIfNegative val="0"/>
          <c:dPt>
            <c:idx val="4"/>
            <c:invertIfNegative val="0"/>
            <c:bubble3D val="0"/>
            <c:spPr>
              <a:solidFill>
                <a:schemeClr val="accent6">
                  <a:lumMod val="75000"/>
                  <a:alpha val="85000"/>
                </a:schemeClr>
              </a:solidFill>
              <a:ln w="28575">
                <a:solidFill>
                  <a:srgbClr val="FFFFFF"/>
                </a:solidFill>
              </a:ln>
              <a:effectLst/>
            </c:spPr>
            <c:extLst>
              <c:ext xmlns:c16="http://schemas.microsoft.com/office/drawing/2014/chart" uri="{C3380CC4-5D6E-409C-BE32-E72D297353CC}">
                <c16:uniqueId val="{00000004-9E08-4607-87E8-B2F697EAE027}"/>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E8822F"/>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numCache>
            </c:numRef>
          </c:cat>
          <c:val>
            <c:numRef>
              <c:f>Feuil1!$C$2:$C$3</c:f>
              <c:numCache>
                <c:formatCode>General</c:formatCode>
                <c:ptCount val="2"/>
                <c:pt idx="0">
                  <c:v>40</c:v>
                </c:pt>
                <c:pt idx="1">
                  <c:v>42</c:v>
                </c:pt>
              </c:numCache>
            </c:numRef>
          </c:val>
          <c:extLst>
            <c:ext xmlns:c16="http://schemas.microsoft.com/office/drawing/2014/chart" uri="{C3380CC4-5D6E-409C-BE32-E72D297353CC}">
              <c16:uniqueId val="{00000005-9E08-4607-87E8-B2F697EAE027}"/>
            </c:ext>
          </c:extLst>
        </c:ser>
        <c:ser>
          <c:idx val="2"/>
          <c:order val="2"/>
          <c:tx>
            <c:strRef>
              <c:f>Feuil1!$D$1</c:f>
              <c:strCache>
                <c:ptCount val="1"/>
                <c:pt idx="0">
                  <c:v>Plus de 35 ans</c:v>
                </c:pt>
              </c:strCache>
            </c:strRef>
          </c:tx>
          <c:spPr>
            <a:solidFill>
              <a:schemeClr val="accent6">
                <a:lumMod val="75000"/>
                <a:alpha val="4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rgbClr val="F2B98A"/>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numCache>
            </c:numRef>
          </c:cat>
          <c:val>
            <c:numRef>
              <c:f>Feuil1!$D$2:$D$3</c:f>
              <c:numCache>
                <c:formatCode>General</c:formatCode>
                <c:ptCount val="2"/>
                <c:pt idx="0">
                  <c:v>32</c:v>
                </c:pt>
                <c:pt idx="1">
                  <c:v>25</c:v>
                </c:pt>
              </c:numCache>
            </c:numRef>
          </c:val>
          <c:extLst>
            <c:ext xmlns:c16="http://schemas.microsoft.com/office/drawing/2014/chart" uri="{C3380CC4-5D6E-409C-BE32-E72D297353CC}">
              <c16:uniqueId val="{00000006-9E08-4607-87E8-B2F697EAE027}"/>
            </c:ext>
          </c:extLst>
        </c:ser>
        <c:dLbls>
          <c:showLegendKey val="0"/>
          <c:showVal val="0"/>
          <c:showCatName val="0"/>
          <c:showSerName val="0"/>
          <c:showPercent val="0"/>
          <c:showBubbleSize val="0"/>
        </c:dLbls>
        <c:gapWidth val="500"/>
        <c:axId val="755180479"/>
        <c:axId val="755177599"/>
      </c:barChart>
      <c:catAx>
        <c:axId val="755180479"/>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55177599"/>
        <c:crosses val="autoZero"/>
        <c:auto val="1"/>
        <c:lblAlgn val="ctr"/>
        <c:lblOffset val="100"/>
        <c:noMultiLvlLbl val="0"/>
      </c:catAx>
      <c:valAx>
        <c:axId val="755177599"/>
        <c:scaling>
          <c:orientation val="minMax"/>
          <c:max val="130"/>
          <c:min val="1"/>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5518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0</c:v>
                </c:pt>
                <c:pt idx="1">
                  <c:v>27</c:v>
                </c:pt>
                <c:pt idx="2">
                  <c:v>27</c:v>
                </c:pt>
                <c:pt idx="3">
                  <c:v>26</c:v>
                </c:pt>
                <c:pt idx="4">
                  <c:v>41</c:v>
                </c:pt>
                <c:pt idx="6">
                  <c:v>29</c:v>
                </c:pt>
                <c:pt idx="7">
                  <c:v>30</c:v>
                </c:pt>
                <c:pt idx="9">
                  <c:v>28</c:v>
                </c:pt>
                <c:pt idx="10">
                  <c:v>32</c:v>
                </c:pt>
                <c:pt idx="12">
                  <c:v>30</c:v>
                </c:pt>
                <c:pt idx="13">
                  <c:v>28</c:v>
                </c:pt>
                <c:pt idx="15">
                  <c:v>52</c:v>
                </c:pt>
                <c:pt idx="16">
                  <c:v>25</c:v>
                </c:pt>
                <c:pt idx="17">
                  <c:v>27</c:v>
                </c:pt>
                <c:pt idx="19">
                  <c:v>46</c:v>
                </c:pt>
                <c:pt idx="20">
                  <c:v>21</c:v>
                </c:pt>
                <c:pt idx="21">
                  <c:v>28</c:v>
                </c:pt>
              </c:numCache>
            </c:numRef>
          </c:val>
          <c:extLst>
            <c:ext xmlns:c16="http://schemas.microsoft.com/office/drawing/2014/chart" uri="{C3380CC4-5D6E-409C-BE32-E72D297353CC}">
              <c16:uniqueId val="{00000015-45E3-46E5-812F-D255F4E9F7A0}"/>
            </c:ext>
          </c:extLst>
        </c:ser>
        <c:ser>
          <c:idx val="1"/>
          <c:order val="1"/>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2585-4160-815C-D16199F5394C}"/>
                </c:ext>
              </c:extLst>
            </c:dLbl>
            <c:dLbl>
              <c:idx val="8"/>
              <c:delete val="1"/>
              <c:extLst>
                <c:ext xmlns:c15="http://schemas.microsoft.com/office/drawing/2012/chart" uri="{CE6537A1-D6FC-4f65-9D91-7224C49458BB}"/>
                <c:ext xmlns:c16="http://schemas.microsoft.com/office/drawing/2014/chart" uri="{C3380CC4-5D6E-409C-BE32-E72D297353CC}">
                  <c16:uniqueId val="{00000002-2585-4160-815C-D16199F5394C}"/>
                </c:ext>
              </c:extLst>
            </c:dLbl>
            <c:dLbl>
              <c:idx val="11"/>
              <c:delete val="1"/>
              <c:extLst>
                <c:ext xmlns:c15="http://schemas.microsoft.com/office/drawing/2012/chart" uri="{CE6537A1-D6FC-4f65-9D91-7224C49458BB}"/>
                <c:ext xmlns:c16="http://schemas.microsoft.com/office/drawing/2014/chart" uri="{C3380CC4-5D6E-409C-BE32-E72D297353CC}">
                  <c16:uniqueId val="{00000004-2585-4160-815C-D16199F5394C}"/>
                </c:ext>
              </c:extLst>
            </c:dLbl>
            <c:dLbl>
              <c:idx val="14"/>
              <c:delete val="1"/>
              <c:extLst>
                <c:ext xmlns:c15="http://schemas.microsoft.com/office/drawing/2012/chart" uri="{CE6537A1-D6FC-4f65-9D91-7224C49458BB}"/>
                <c:ext xmlns:c16="http://schemas.microsoft.com/office/drawing/2014/chart" uri="{C3380CC4-5D6E-409C-BE32-E72D297353CC}">
                  <c16:uniqueId val="{00000005-2585-4160-815C-D16199F5394C}"/>
                </c:ext>
              </c:extLst>
            </c:dLbl>
            <c:dLbl>
              <c:idx val="18"/>
              <c:delete val="1"/>
              <c:extLst>
                <c:ext xmlns:c15="http://schemas.microsoft.com/office/drawing/2012/chart" uri="{CE6537A1-D6FC-4f65-9D91-7224C49458BB}"/>
                <c:ext xmlns:c16="http://schemas.microsoft.com/office/drawing/2014/chart" uri="{C3380CC4-5D6E-409C-BE32-E72D297353CC}">
                  <c16:uniqueId val="{00000006-2585-4160-815C-D16199F5394C}"/>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0</c:v>
                </c:pt>
                <c:pt idx="1">
                  <c:v>27</c:v>
                </c:pt>
                <c:pt idx="2">
                  <c:v>27</c:v>
                </c:pt>
                <c:pt idx="3">
                  <c:v>26</c:v>
                </c:pt>
                <c:pt idx="4">
                  <c:v>41</c:v>
                </c:pt>
                <c:pt idx="6">
                  <c:v>29</c:v>
                </c:pt>
                <c:pt idx="7">
                  <c:v>30</c:v>
                </c:pt>
                <c:pt idx="9">
                  <c:v>28</c:v>
                </c:pt>
                <c:pt idx="10">
                  <c:v>32</c:v>
                </c:pt>
                <c:pt idx="12">
                  <c:v>30</c:v>
                </c:pt>
                <c:pt idx="13">
                  <c:v>28</c:v>
                </c:pt>
                <c:pt idx="15">
                  <c:v>52</c:v>
                </c:pt>
                <c:pt idx="16">
                  <c:v>25</c:v>
                </c:pt>
                <c:pt idx="17">
                  <c:v>27</c:v>
                </c:pt>
                <c:pt idx="19">
                  <c:v>46</c:v>
                </c:pt>
                <c:pt idx="20">
                  <c:v>21</c:v>
                </c:pt>
                <c:pt idx="21">
                  <c:v>28</c:v>
                </c:pt>
              </c:numCache>
            </c:numRef>
          </c:val>
          <c:extLst>
            <c:ext xmlns:c16="http://schemas.microsoft.com/office/drawing/2014/chart" uri="{C3380CC4-5D6E-409C-BE32-E72D297353CC}">
              <c16:uniqueId val="{00000001-2585-4160-815C-D16199F5394C}"/>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32</c:v>
                </c:pt>
                <c:pt idx="1">
                  <c:v>35</c:v>
                </c:pt>
                <c:pt idx="2">
                  <c:v>28</c:v>
                </c:pt>
                <c:pt idx="3">
                  <c:v>38</c:v>
                </c:pt>
                <c:pt idx="4">
                  <c:v>59</c:v>
                </c:pt>
                <c:pt idx="5">
                  <c:v>20</c:v>
                </c:pt>
                <c:pt idx="7">
                  <c:v>28</c:v>
                </c:pt>
                <c:pt idx="8">
                  <c:v>28</c:v>
                </c:pt>
                <c:pt idx="10">
                  <c:v>29</c:v>
                </c:pt>
                <c:pt idx="11">
                  <c:v>30</c:v>
                </c:pt>
                <c:pt idx="13">
                  <c:v>41</c:v>
                </c:pt>
                <c:pt idx="14">
                  <c:v>30</c:v>
                </c:pt>
                <c:pt idx="15">
                  <c:v>32</c:v>
                </c:pt>
                <c:pt idx="16">
                  <c:v>29</c:v>
                </c:pt>
                <c:pt idx="17">
                  <c:v>23</c:v>
                </c:pt>
                <c:pt idx="18">
                  <c:v>36</c:v>
                </c:pt>
                <c:pt idx="20">
                  <c:v>42</c:v>
                </c:pt>
                <c:pt idx="21">
                  <c:v>27</c:v>
                </c:pt>
                <c:pt idx="22">
                  <c:v>30</c:v>
                </c:pt>
                <c:pt idx="23">
                  <c:v>16</c:v>
                </c:pt>
              </c:numCache>
            </c:numRef>
          </c:val>
          <c:extLst>
            <c:ext xmlns:c16="http://schemas.microsoft.com/office/drawing/2014/chart" uri="{C3380CC4-5D6E-409C-BE32-E72D297353CC}">
              <c16:uniqueId val="{00000014-010B-44DA-8ABC-6D0F4E4ABDBA}"/>
            </c:ext>
          </c:extLst>
        </c:ser>
        <c:ser>
          <c:idx val="1"/>
          <c:order val="1"/>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25E3-410E-9A6F-83CC7397FCA7}"/>
                </c:ext>
              </c:extLst>
            </c:dLbl>
            <c:dLbl>
              <c:idx val="9"/>
              <c:delete val="1"/>
              <c:extLst>
                <c:ext xmlns:c15="http://schemas.microsoft.com/office/drawing/2012/chart" uri="{CE6537A1-D6FC-4f65-9D91-7224C49458BB}"/>
                <c:ext xmlns:c16="http://schemas.microsoft.com/office/drawing/2014/chart" uri="{C3380CC4-5D6E-409C-BE32-E72D297353CC}">
                  <c16:uniqueId val="{00000003-25E3-410E-9A6F-83CC7397FCA7}"/>
                </c:ext>
              </c:extLst>
            </c:dLbl>
            <c:dLbl>
              <c:idx val="12"/>
              <c:delete val="1"/>
              <c:extLst>
                <c:ext xmlns:c15="http://schemas.microsoft.com/office/drawing/2012/chart" uri="{CE6537A1-D6FC-4f65-9D91-7224C49458BB}"/>
                <c:ext xmlns:c16="http://schemas.microsoft.com/office/drawing/2014/chart" uri="{C3380CC4-5D6E-409C-BE32-E72D297353CC}">
                  <c16:uniqueId val="{00000004-25E3-410E-9A6F-83CC7397FCA7}"/>
                </c:ext>
              </c:extLst>
            </c:dLbl>
            <c:dLbl>
              <c:idx val="19"/>
              <c:delete val="1"/>
              <c:extLst>
                <c:ext xmlns:c15="http://schemas.microsoft.com/office/drawing/2012/chart" uri="{CE6537A1-D6FC-4f65-9D91-7224C49458BB}"/>
                <c:ext xmlns:c16="http://schemas.microsoft.com/office/drawing/2014/chart" uri="{C3380CC4-5D6E-409C-BE32-E72D297353CC}">
                  <c16:uniqueId val="{00000005-25E3-410E-9A6F-83CC7397FCA7}"/>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32</c:v>
                </c:pt>
                <c:pt idx="1">
                  <c:v>35</c:v>
                </c:pt>
                <c:pt idx="2">
                  <c:v>28</c:v>
                </c:pt>
                <c:pt idx="3">
                  <c:v>38</c:v>
                </c:pt>
                <c:pt idx="4">
                  <c:v>59</c:v>
                </c:pt>
                <c:pt idx="5">
                  <c:v>20</c:v>
                </c:pt>
                <c:pt idx="7">
                  <c:v>28</c:v>
                </c:pt>
                <c:pt idx="8">
                  <c:v>28</c:v>
                </c:pt>
                <c:pt idx="10">
                  <c:v>29</c:v>
                </c:pt>
                <c:pt idx="11">
                  <c:v>30</c:v>
                </c:pt>
                <c:pt idx="13">
                  <c:v>41</c:v>
                </c:pt>
                <c:pt idx="14">
                  <c:v>30</c:v>
                </c:pt>
                <c:pt idx="15">
                  <c:v>32</c:v>
                </c:pt>
                <c:pt idx="16">
                  <c:v>29</c:v>
                </c:pt>
                <c:pt idx="17">
                  <c:v>23</c:v>
                </c:pt>
                <c:pt idx="18">
                  <c:v>36</c:v>
                </c:pt>
                <c:pt idx="20">
                  <c:v>42</c:v>
                </c:pt>
                <c:pt idx="21">
                  <c:v>27</c:v>
                </c:pt>
                <c:pt idx="22">
                  <c:v>30</c:v>
                </c:pt>
                <c:pt idx="23">
                  <c:v>16</c:v>
                </c:pt>
              </c:numCache>
            </c:numRef>
          </c:val>
          <c:extLst>
            <c:ext xmlns:c16="http://schemas.microsoft.com/office/drawing/2014/chart" uri="{C3380CC4-5D6E-409C-BE32-E72D297353CC}">
              <c16:uniqueId val="{00000001-25E3-410E-9A6F-83CC7397FCA7}"/>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5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30</c:v>
                </c:pt>
                <c:pt idx="2">
                  <c:v>45</c:v>
                </c:pt>
                <c:pt idx="3">
                  <c:v>42</c:v>
                </c:pt>
                <c:pt idx="4">
                  <c:v>29</c:v>
                </c:pt>
                <c:pt idx="5">
                  <c:v>23</c:v>
                </c:pt>
                <c:pt idx="6">
                  <c:v>22</c:v>
                </c:pt>
                <c:pt idx="8">
                  <c:v>35</c:v>
                </c:pt>
                <c:pt idx="9">
                  <c:v>34</c:v>
                </c:pt>
                <c:pt idx="10">
                  <c:v>29</c:v>
                </c:pt>
                <c:pt idx="11">
                  <c:v>20</c:v>
                </c:pt>
                <c:pt idx="13">
                  <c:v>39</c:v>
                </c:pt>
                <c:pt idx="14">
                  <c:v>35</c:v>
                </c:pt>
                <c:pt idx="15">
                  <c:v>29</c:v>
                </c:pt>
                <c:pt idx="16">
                  <c:v>38</c:v>
                </c:pt>
                <c:pt idx="18">
                  <c:v>32</c:v>
                </c:pt>
                <c:pt idx="19">
                  <c:v>29</c:v>
                </c:pt>
                <c:pt idx="21">
                  <c:v>32</c:v>
                </c:pt>
                <c:pt idx="22">
                  <c:v>34</c:v>
                </c:pt>
                <c:pt idx="23">
                  <c:v>26</c:v>
                </c:pt>
                <c:pt idx="24">
                  <c:v>21</c:v>
                </c:pt>
                <c:pt idx="25">
                  <c:v>43</c:v>
                </c:pt>
              </c:numCache>
            </c:numRef>
          </c:val>
          <c:extLst>
            <c:ext xmlns:c16="http://schemas.microsoft.com/office/drawing/2014/chart" uri="{C3380CC4-5D6E-409C-BE32-E72D297353CC}">
              <c16:uniqueId val="{00000008-AA4D-4EB9-AEDC-FF765A6B6CED}"/>
            </c:ext>
          </c:extLst>
        </c:ser>
        <c:ser>
          <c:idx val="1"/>
          <c:order val="1"/>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C523-4867-96C8-C1C888ED10B1}"/>
                </c:ext>
              </c:extLst>
            </c:dLbl>
            <c:dLbl>
              <c:idx val="7"/>
              <c:delete val="1"/>
              <c:extLst>
                <c:ext xmlns:c15="http://schemas.microsoft.com/office/drawing/2012/chart" uri="{CE6537A1-D6FC-4f65-9D91-7224C49458BB}"/>
                <c:ext xmlns:c16="http://schemas.microsoft.com/office/drawing/2014/chart" uri="{C3380CC4-5D6E-409C-BE32-E72D297353CC}">
                  <c16:uniqueId val="{00000003-C523-4867-96C8-C1C888ED10B1}"/>
                </c:ext>
              </c:extLst>
            </c:dLbl>
            <c:dLbl>
              <c:idx val="12"/>
              <c:delete val="1"/>
              <c:extLst>
                <c:ext xmlns:c15="http://schemas.microsoft.com/office/drawing/2012/chart" uri="{CE6537A1-D6FC-4f65-9D91-7224C49458BB}"/>
                <c:ext xmlns:c16="http://schemas.microsoft.com/office/drawing/2014/chart" uri="{C3380CC4-5D6E-409C-BE32-E72D297353CC}">
                  <c16:uniqueId val="{00000004-C523-4867-96C8-C1C888ED10B1}"/>
                </c:ext>
              </c:extLst>
            </c:dLbl>
            <c:dLbl>
              <c:idx val="17"/>
              <c:delete val="1"/>
              <c:extLst>
                <c:ext xmlns:c15="http://schemas.microsoft.com/office/drawing/2012/chart" uri="{CE6537A1-D6FC-4f65-9D91-7224C49458BB}"/>
                <c:ext xmlns:c16="http://schemas.microsoft.com/office/drawing/2014/chart" uri="{C3380CC4-5D6E-409C-BE32-E72D297353CC}">
                  <c16:uniqueId val="{00000005-C523-4867-96C8-C1C888ED10B1}"/>
                </c:ext>
              </c:extLst>
            </c:dLbl>
            <c:dLbl>
              <c:idx val="20"/>
              <c:delete val="1"/>
              <c:extLst>
                <c:ext xmlns:c15="http://schemas.microsoft.com/office/drawing/2012/chart" uri="{CE6537A1-D6FC-4f65-9D91-7224C49458BB}"/>
                <c:ext xmlns:c16="http://schemas.microsoft.com/office/drawing/2014/chart" uri="{C3380CC4-5D6E-409C-BE32-E72D297353CC}">
                  <c16:uniqueId val="{00000006-C523-4867-96C8-C1C888ED10B1}"/>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30</c:v>
                </c:pt>
                <c:pt idx="2">
                  <c:v>45</c:v>
                </c:pt>
                <c:pt idx="3">
                  <c:v>42</c:v>
                </c:pt>
                <c:pt idx="4">
                  <c:v>29</c:v>
                </c:pt>
                <c:pt idx="5">
                  <c:v>23</c:v>
                </c:pt>
                <c:pt idx="6">
                  <c:v>22</c:v>
                </c:pt>
                <c:pt idx="8">
                  <c:v>35</c:v>
                </c:pt>
                <c:pt idx="9">
                  <c:v>34</c:v>
                </c:pt>
                <c:pt idx="10">
                  <c:v>29</c:v>
                </c:pt>
                <c:pt idx="11">
                  <c:v>20</c:v>
                </c:pt>
                <c:pt idx="13">
                  <c:v>39</c:v>
                </c:pt>
                <c:pt idx="14">
                  <c:v>35</c:v>
                </c:pt>
                <c:pt idx="15">
                  <c:v>29</c:v>
                </c:pt>
                <c:pt idx="16">
                  <c:v>38</c:v>
                </c:pt>
                <c:pt idx="18">
                  <c:v>32</c:v>
                </c:pt>
                <c:pt idx="19">
                  <c:v>29</c:v>
                </c:pt>
                <c:pt idx="21">
                  <c:v>32</c:v>
                </c:pt>
                <c:pt idx="22">
                  <c:v>34</c:v>
                </c:pt>
                <c:pt idx="23">
                  <c:v>26</c:v>
                </c:pt>
                <c:pt idx="24">
                  <c:v>21</c:v>
                </c:pt>
                <c:pt idx="25">
                  <c:v>43</c:v>
                </c:pt>
              </c:numCache>
            </c:numRef>
          </c:val>
          <c:extLst>
            <c:ext xmlns:c16="http://schemas.microsoft.com/office/drawing/2014/chart" uri="{C3380CC4-5D6E-409C-BE32-E72D297353CC}">
              <c16:uniqueId val="{00000001-C523-4867-96C8-C1C888ED10B1}"/>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0</c:v>
                </c:pt>
                <c:pt idx="1">
                  <c:v>28</c:v>
                </c:pt>
                <c:pt idx="2">
                  <c:v>36</c:v>
                </c:pt>
                <c:pt idx="3">
                  <c:v>35</c:v>
                </c:pt>
                <c:pt idx="4">
                  <c:v>34</c:v>
                </c:pt>
                <c:pt idx="6">
                  <c:v>41</c:v>
                </c:pt>
                <c:pt idx="7">
                  <c:v>31</c:v>
                </c:pt>
                <c:pt idx="9">
                  <c:v>33</c:v>
                </c:pt>
                <c:pt idx="10">
                  <c:v>37</c:v>
                </c:pt>
                <c:pt idx="12">
                  <c:v>34</c:v>
                </c:pt>
                <c:pt idx="13">
                  <c:v>35</c:v>
                </c:pt>
                <c:pt idx="15">
                  <c:v>50</c:v>
                </c:pt>
                <c:pt idx="16">
                  <c:v>30</c:v>
                </c:pt>
                <c:pt idx="17">
                  <c:v>34</c:v>
                </c:pt>
                <c:pt idx="19">
                  <c:v>46</c:v>
                </c:pt>
                <c:pt idx="20">
                  <c:v>34</c:v>
                </c:pt>
                <c:pt idx="21">
                  <c:v>30</c:v>
                </c:pt>
              </c:numCache>
            </c:numRef>
          </c:val>
          <c:extLst>
            <c:ext xmlns:c16="http://schemas.microsoft.com/office/drawing/2014/chart" uri="{C3380CC4-5D6E-409C-BE32-E72D297353CC}">
              <c16:uniqueId val="{00000015-45E3-46E5-812F-D255F4E9F7A0}"/>
            </c:ext>
          </c:extLst>
        </c:ser>
        <c:ser>
          <c:idx val="1"/>
          <c:order val="1"/>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FE3E-4287-91AF-5FDC33F644A9}"/>
                </c:ext>
              </c:extLst>
            </c:dLbl>
            <c:dLbl>
              <c:idx val="8"/>
              <c:delete val="1"/>
              <c:extLst>
                <c:ext xmlns:c15="http://schemas.microsoft.com/office/drawing/2012/chart" uri="{CE6537A1-D6FC-4f65-9D91-7224C49458BB}"/>
                <c:ext xmlns:c16="http://schemas.microsoft.com/office/drawing/2014/chart" uri="{C3380CC4-5D6E-409C-BE32-E72D297353CC}">
                  <c16:uniqueId val="{00000003-FE3E-4287-91AF-5FDC33F644A9}"/>
                </c:ext>
              </c:extLst>
            </c:dLbl>
            <c:dLbl>
              <c:idx val="11"/>
              <c:delete val="1"/>
              <c:extLst>
                <c:ext xmlns:c15="http://schemas.microsoft.com/office/drawing/2012/chart" uri="{CE6537A1-D6FC-4f65-9D91-7224C49458BB}"/>
                <c:ext xmlns:c16="http://schemas.microsoft.com/office/drawing/2014/chart" uri="{C3380CC4-5D6E-409C-BE32-E72D297353CC}">
                  <c16:uniqueId val="{00000004-FE3E-4287-91AF-5FDC33F644A9}"/>
                </c:ext>
              </c:extLst>
            </c:dLbl>
            <c:dLbl>
              <c:idx val="14"/>
              <c:delete val="1"/>
              <c:extLst>
                <c:ext xmlns:c15="http://schemas.microsoft.com/office/drawing/2012/chart" uri="{CE6537A1-D6FC-4f65-9D91-7224C49458BB}"/>
                <c:ext xmlns:c16="http://schemas.microsoft.com/office/drawing/2014/chart" uri="{C3380CC4-5D6E-409C-BE32-E72D297353CC}">
                  <c16:uniqueId val="{00000005-FE3E-4287-91AF-5FDC33F644A9}"/>
                </c:ext>
              </c:extLst>
            </c:dLbl>
            <c:dLbl>
              <c:idx val="18"/>
              <c:delete val="1"/>
              <c:extLst>
                <c:ext xmlns:c15="http://schemas.microsoft.com/office/drawing/2012/chart" uri="{CE6537A1-D6FC-4f65-9D91-7224C49458BB}"/>
                <c:ext xmlns:c16="http://schemas.microsoft.com/office/drawing/2014/chart" uri="{C3380CC4-5D6E-409C-BE32-E72D297353CC}">
                  <c16:uniqueId val="{00000006-FE3E-4287-91AF-5FDC33F644A9}"/>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0</c:v>
                </c:pt>
                <c:pt idx="1">
                  <c:v>28</c:v>
                </c:pt>
                <c:pt idx="2">
                  <c:v>36</c:v>
                </c:pt>
                <c:pt idx="3">
                  <c:v>35</c:v>
                </c:pt>
                <c:pt idx="4">
                  <c:v>34</c:v>
                </c:pt>
                <c:pt idx="6">
                  <c:v>41</c:v>
                </c:pt>
                <c:pt idx="7">
                  <c:v>31</c:v>
                </c:pt>
                <c:pt idx="9">
                  <c:v>33</c:v>
                </c:pt>
                <c:pt idx="10">
                  <c:v>37</c:v>
                </c:pt>
                <c:pt idx="12">
                  <c:v>34</c:v>
                </c:pt>
                <c:pt idx="13">
                  <c:v>35</c:v>
                </c:pt>
                <c:pt idx="15">
                  <c:v>50</c:v>
                </c:pt>
                <c:pt idx="16">
                  <c:v>30</c:v>
                </c:pt>
                <c:pt idx="17">
                  <c:v>34</c:v>
                </c:pt>
                <c:pt idx="19">
                  <c:v>46</c:v>
                </c:pt>
                <c:pt idx="20">
                  <c:v>34</c:v>
                </c:pt>
                <c:pt idx="21">
                  <c:v>30</c:v>
                </c:pt>
              </c:numCache>
            </c:numRef>
          </c:val>
          <c:extLst>
            <c:ext xmlns:c16="http://schemas.microsoft.com/office/drawing/2014/chart" uri="{C3380CC4-5D6E-409C-BE32-E72D297353CC}">
              <c16:uniqueId val="{00000001-FE3E-4287-91AF-5FDC33F644A9}"/>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33</c:v>
                </c:pt>
                <c:pt idx="1">
                  <c:v>41</c:v>
                </c:pt>
                <c:pt idx="2">
                  <c:v>18</c:v>
                </c:pt>
                <c:pt idx="3">
                  <c:v>23</c:v>
                </c:pt>
                <c:pt idx="4">
                  <c:v>37</c:v>
                </c:pt>
                <c:pt idx="5">
                  <c:v>39</c:v>
                </c:pt>
                <c:pt idx="7">
                  <c:v>34</c:v>
                </c:pt>
                <c:pt idx="8">
                  <c:v>31</c:v>
                </c:pt>
                <c:pt idx="10">
                  <c:v>32</c:v>
                </c:pt>
                <c:pt idx="11">
                  <c:v>38</c:v>
                </c:pt>
                <c:pt idx="13">
                  <c:v>22</c:v>
                </c:pt>
                <c:pt idx="14">
                  <c:v>39</c:v>
                </c:pt>
                <c:pt idx="15">
                  <c:v>34</c:v>
                </c:pt>
                <c:pt idx="16">
                  <c:v>32</c:v>
                </c:pt>
                <c:pt idx="17">
                  <c:v>28</c:v>
                </c:pt>
                <c:pt idx="18">
                  <c:v>44</c:v>
                </c:pt>
                <c:pt idx="20">
                  <c:v>46</c:v>
                </c:pt>
                <c:pt idx="21">
                  <c:v>37</c:v>
                </c:pt>
                <c:pt idx="22">
                  <c:v>24</c:v>
                </c:pt>
                <c:pt idx="23">
                  <c:v>18</c:v>
                </c:pt>
              </c:numCache>
            </c:numRef>
          </c:val>
          <c:extLst>
            <c:ext xmlns:c16="http://schemas.microsoft.com/office/drawing/2014/chart" uri="{C3380CC4-5D6E-409C-BE32-E72D297353CC}">
              <c16:uniqueId val="{00000014-010B-44DA-8ABC-6D0F4E4ABDBA}"/>
            </c:ext>
          </c:extLst>
        </c:ser>
        <c:ser>
          <c:idx val="1"/>
          <c:order val="1"/>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BB7D-44F3-9D50-2F33B886B3B1}"/>
                </c:ext>
              </c:extLst>
            </c:dLbl>
            <c:dLbl>
              <c:idx val="9"/>
              <c:delete val="1"/>
              <c:extLst>
                <c:ext xmlns:c15="http://schemas.microsoft.com/office/drawing/2012/chart" uri="{CE6537A1-D6FC-4f65-9D91-7224C49458BB}"/>
                <c:ext xmlns:c16="http://schemas.microsoft.com/office/drawing/2014/chart" uri="{C3380CC4-5D6E-409C-BE32-E72D297353CC}">
                  <c16:uniqueId val="{00000003-BB7D-44F3-9D50-2F33B886B3B1}"/>
                </c:ext>
              </c:extLst>
            </c:dLbl>
            <c:dLbl>
              <c:idx val="12"/>
              <c:delete val="1"/>
              <c:extLst>
                <c:ext xmlns:c15="http://schemas.microsoft.com/office/drawing/2012/chart" uri="{CE6537A1-D6FC-4f65-9D91-7224C49458BB}"/>
                <c:ext xmlns:c16="http://schemas.microsoft.com/office/drawing/2014/chart" uri="{C3380CC4-5D6E-409C-BE32-E72D297353CC}">
                  <c16:uniqueId val="{00000004-BB7D-44F3-9D50-2F33B886B3B1}"/>
                </c:ext>
              </c:extLst>
            </c:dLbl>
            <c:dLbl>
              <c:idx val="19"/>
              <c:delete val="1"/>
              <c:extLst>
                <c:ext xmlns:c15="http://schemas.microsoft.com/office/drawing/2012/chart" uri="{CE6537A1-D6FC-4f65-9D91-7224C49458BB}"/>
                <c:ext xmlns:c16="http://schemas.microsoft.com/office/drawing/2014/chart" uri="{C3380CC4-5D6E-409C-BE32-E72D297353CC}">
                  <c16:uniqueId val="{00000005-BB7D-44F3-9D50-2F33B886B3B1}"/>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33</c:v>
                </c:pt>
                <c:pt idx="1">
                  <c:v>41</c:v>
                </c:pt>
                <c:pt idx="2">
                  <c:v>18</c:v>
                </c:pt>
                <c:pt idx="3">
                  <c:v>23</c:v>
                </c:pt>
                <c:pt idx="4">
                  <c:v>37</c:v>
                </c:pt>
                <c:pt idx="5">
                  <c:v>39</c:v>
                </c:pt>
                <c:pt idx="7">
                  <c:v>34</c:v>
                </c:pt>
                <c:pt idx="8">
                  <c:v>31</c:v>
                </c:pt>
                <c:pt idx="10">
                  <c:v>32</c:v>
                </c:pt>
                <c:pt idx="11">
                  <c:v>38</c:v>
                </c:pt>
                <c:pt idx="13">
                  <c:v>22</c:v>
                </c:pt>
                <c:pt idx="14">
                  <c:v>39</c:v>
                </c:pt>
                <c:pt idx="15">
                  <c:v>34</c:v>
                </c:pt>
                <c:pt idx="16">
                  <c:v>32</c:v>
                </c:pt>
                <c:pt idx="17">
                  <c:v>28</c:v>
                </c:pt>
                <c:pt idx="18">
                  <c:v>44</c:v>
                </c:pt>
                <c:pt idx="20">
                  <c:v>46</c:v>
                </c:pt>
                <c:pt idx="21">
                  <c:v>37</c:v>
                </c:pt>
                <c:pt idx="22">
                  <c:v>24</c:v>
                </c:pt>
                <c:pt idx="23">
                  <c:v>18</c:v>
                </c:pt>
              </c:numCache>
            </c:numRef>
          </c:val>
          <c:extLst>
            <c:ext xmlns:c16="http://schemas.microsoft.com/office/drawing/2014/chart" uri="{C3380CC4-5D6E-409C-BE32-E72D297353CC}">
              <c16:uniqueId val="{00000001-BB7D-44F3-9D50-2F33B886B3B1}"/>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5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34</c:v>
                </c:pt>
                <c:pt idx="2">
                  <c:v>42</c:v>
                </c:pt>
                <c:pt idx="3">
                  <c:v>40</c:v>
                </c:pt>
                <c:pt idx="4">
                  <c:v>29</c:v>
                </c:pt>
                <c:pt idx="5">
                  <c:v>36</c:v>
                </c:pt>
                <c:pt idx="6">
                  <c:v>31</c:v>
                </c:pt>
                <c:pt idx="8">
                  <c:v>33</c:v>
                </c:pt>
                <c:pt idx="9">
                  <c:v>39</c:v>
                </c:pt>
                <c:pt idx="10">
                  <c:v>31</c:v>
                </c:pt>
                <c:pt idx="11">
                  <c:v>32</c:v>
                </c:pt>
                <c:pt idx="13">
                  <c:v>41</c:v>
                </c:pt>
                <c:pt idx="14">
                  <c:v>35</c:v>
                </c:pt>
                <c:pt idx="15">
                  <c:v>32</c:v>
                </c:pt>
                <c:pt idx="16">
                  <c:v>39</c:v>
                </c:pt>
                <c:pt idx="18">
                  <c:v>34</c:v>
                </c:pt>
                <c:pt idx="19">
                  <c:v>34</c:v>
                </c:pt>
                <c:pt idx="21">
                  <c:v>34</c:v>
                </c:pt>
                <c:pt idx="22">
                  <c:v>35</c:v>
                </c:pt>
                <c:pt idx="23">
                  <c:v>44</c:v>
                </c:pt>
                <c:pt idx="24">
                  <c:v>25</c:v>
                </c:pt>
                <c:pt idx="25">
                  <c:v>34</c:v>
                </c:pt>
              </c:numCache>
            </c:numRef>
          </c:val>
          <c:extLst>
            <c:ext xmlns:c16="http://schemas.microsoft.com/office/drawing/2014/chart" uri="{C3380CC4-5D6E-409C-BE32-E72D297353CC}">
              <c16:uniqueId val="{00000008-AA4D-4EB9-AEDC-FF765A6B6CED}"/>
            </c:ext>
          </c:extLst>
        </c:ser>
        <c:ser>
          <c:idx val="1"/>
          <c:order val="1"/>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943F-42CB-B71E-C8336FDD9E40}"/>
                </c:ext>
              </c:extLst>
            </c:dLbl>
            <c:dLbl>
              <c:idx val="7"/>
              <c:delete val="1"/>
              <c:extLst>
                <c:ext xmlns:c15="http://schemas.microsoft.com/office/drawing/2012/chart" uri="{CE6537A1-D6FC-4f65-9D91-7224C49458BB}"/>
                <c:ext xmlns:c16="http://schemas.microsoft.com/office/drawing/2014/chart" uri="{C3380CC4-5D6E-409C-BE32-E72D297353CC}">
                  <c16:uniqueId val="{00000003-943F-42CB-B71E-C8336FDD9E40}"/>
                </c:ext>
              </c:extLst>
            </c:dLbl>
            <c:dLbl>
              <c:idx val="12"/>
              <c:delete val="1"/>
              <c:extLst>
                <c:ext xmlns:c15="http://schemas.microsoft.com/office/drawing/2012/chart" uri="{CE6537A1-D6FC-4f65-9D91-7224C49458BB}"/>
                <c:ext xmlns:c16="http://schemas.microsoft.com/office/drawing/2014/chart" uri="{C3380CC4-5D6E-409C-BE32-E72D297353CC}">
                  <c16:uniqueId val="{00000004-943F-42CB-B71E-C8336FDD9E40}"/>
                </c:ext>
              </c:extLst>
            </c:dLbl>
            <c:dLbl>
              <c:idx val="17"/>
              <c:delete val="1"/>
              <c:extLst>
                <c:ext xmlns:c15="http://schemas.microsoft.com/office/drawing/2012/chart" uri="{CE6537A1-D6FC-4f65-9D91-7224C49458BB}"/>
                <c:ext xmlns:c16="http://schemas.microsoft.com/office/drawing/2014/chart" uri="{C3380CC4-5D6E-409C-BE32-E72D297353CC}">
                  <c16:uniqueId val="{00000005-943F-42CB-B71E-C8336FDD9E40}"/>
                </c:ext>
              </c:extLst>
            </c:dLbl>
            <c:dLbl>
              <c:idx val="20"/>
              <c:delete val="1"/>
              <c:extLst>
                <c:ext xmlns:c15="http://schemas.microsoft.com/office/drawing/2012/chart" uri="{CE6537A1-D6FC-4f65-9D91-7224C49458BB}"/>
                <c:ext xmlns:c16="http://schemas.microsoft.com/office/drawing/2014/chart" uri="{C3380CC4-5D6E-409C-BE32-E72D297353CC}">
                  <c16:uniqueId val="{00000006-943F-42CB-B71E-C8336FDD9E40}"/>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34</c:v>
                </c:pt>
                <c:pt idx="2">
                  <c:v>42</c:v>
                </c:pt>
                <c:pt idx="3">
                  <c:v>40</c:v>
                </c:pt>
                <c:pt idx="4">
                  <c:v>29</c:v>
                </c:pt>
                <c:pt idx="5">
                  <c:v>36</c:v>
                </c:pt>
                <c:pt idx="6">
                  <c:v>31</c:v>
                </c:pt>
                <c:pt idx="8">
                  <c:v>33</c:v>
                </c:pt>
                <c:pt idx="9">
                  <c:v>39</c:v>
                </c:pt>
                <c:pt idx="10">
                  <c:v>31</c:v>
                </c:pt>
                <c:pt idx="11">
                  <c:v>32</c:v>
                </c:pt>
                <c:pt idx="13">
                  <c:v>41</c:v>
                </c:pt>
                <c:pt idx="14">
                  <c:v>35</c:v>
                </c:pt>
                <c:pt idx="15">
                  <c:v>32</c:v>
                </c:pt>
                <c:pt idx="16">
                  <c:v>39</c:v>
                </c:pt>
                <c:pt idx="18">
                  <c:v>34</c:v>
                </c:pt>
                <c:pt idx="19">
                  <c:v>34</c:v>
                </c:pt>
                <c:pt idx="21">
                  <c:v>34</c:v>
                </c:pt>
                <c:pt idx="22">
                  <c:v>35</c:v>
                </c:pt>
                <c:pt idx="23">
                  <c:v>44</c:v>
                </c:pt>
                <c:pt idx="24">
                  <c:v>25</c:v>
                </c:pt>
                <c:pt idx="25">
                  <c:v>34</c:v>
                </c:pt>
              </c:numCache>
            </c:numRef>
          </c:val>
          <c:extLst>
            <c:ext xmlns:c16="http://schemas.microsoft.com/office/drawing/2014/chart" uri="{C3380CC4-5D6E-409C-BE32-E72D297353CC}">
              <c16:uniqueId val="{00000001-943F-42CB-B71E-C8336FDD9E40}"/>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7636786720415"/>
          <c:y val="0.10959287445507754"/>
          <c:w val="0.60267200530145626"/>
          <c:h val="0.90433190100762884"/>
        </c:manualLayout>
      </c:layout>
      <c:doughnutChart>
        <c:varyColors val="1"/>
        <c:ser>
          <c:idx val="2"/>
          <c:order val="0"/>
          <c:dPt>
            <c:idx val="0"/>
            <c:bubble3D val="0"/>
            <c:spPr>
              <a:solidFill>
                <a:srgbClr val="A14125"/>
              </a:solidFill>
            </c:spPr>
            <c:extLst>
              <c:ext xmlns:c16="http://schemas.microsoft.com/office/drawing/2014/chart" uri="{C3380CC4-5D6E-409C-BE32-E72D297353CC}">
                <c16:uniqueId val="{0000000E-FBFE-4866-B40A-D887A3C11C8C}"/>
              </c:ext>
            </c:extLst>
          </c:dPt>
          <c:dPt>
            <c:idx val="1"/>
            <c:bubble3D val="0"/>
            <c:spPr>
              <a:solidFill>
                <a:srgbClr val="E17045"/>
              </a:solidFill>
              <a:ln>
                <a:solidFill>
                  <a:schemeClr val="bg1">
                    <a:alpha val="60000"/>
                  </a:schemeClr>
                </a:solidFill>
              </a:ln>
            </c:spPr>
            <c:extLst>
              <c:ext xmlns:c16="http://schemas.microsoft.com/office/drawing/2014/chart" uri="{C3380CC4-5D6E-409C-BE32-E72D297353CC}">
                <c16:uniqueId val="{00000010-FBFE-4866-B40A-D887A3C11C8C}"/>
              </c:ext>
            </c:extLst>
          </c:dPt>
          <c:dPt>
            <c:idx val="2"/>
            <c:bubble3D val="0"/>
            <c:spPr>
              <a:solidFill>
                <a:schemeClr val="bg1">
                  <a:lumMod val="75000"/>
                </a:schemeClr>
              </a:solidFill>
            </c:spPr>
            <c:extLst>
              <c:ext xmlns:c16="http://schemas.microsoft.com/office/drawing/2014/chart" uri="{C3380CC4-5D6E-409C-BE32-E72D297353CC}">
                <c16:uniqueId val="{00000012-FBFE-4866-B40A-D887A3C11C8C}"/>
              </c:ext>
            </c:extLst>
          </c:dPt>
          <c:dPt>
            <c:idx val="3"/>
            <c:bubble3D val="0"/>
            <c:spPr>
              <a:solidFill>
                <a:schemeClr val="bg1">
                  <a:lumMod val="50000"/>
                </a:schemeClr>
              </a:solidFill>
              <a:ln>
                <a:noFill/>
              </a:ln>
            </c:spPr>
            <c:extLst>
              <c:ext xmlns:c16="http://schemas.microsoft.com/office/drawing/2014/chart" uri="{C3380CC4-5D6E-409C-BE32-E72D297353CC}">
                <c16:uniqueId val="{00000014-FBFE-4866-B40A-D887A3C11C8C}"/>
              </c:ext>
            </c:extLst>
          </c:dPt>
          <c:dPt>
            <c:idx val="4"/>
            <c:bubble3D val="0"/>
            <c:spPr>
              <a:solidFill>
                <a:schemeClr val="tx1">
                  <a:lumMod val="50000"/>
                  <a:lumOff val="50000"/>
                  <a:alpha val="81961"/>
                </a:schemeClr>
              </a:solidFill>
            </c:spPr>
            <c:extLst>
              <c:ext xmlns:c16="http://schemas.microsoft.com/office/drawing/2014/chart" uri="{C3380CC4-5D6E-409C-BE32-E72D297353CC}">
                <c16:uniqueId val="{00000016-FBFE-4866-B40A-D887A3C11C8C}"/>
              </c:ext>
            </c:extLst>
          </c:dPt>
          <c:dPt>
            <c:idx val="5"/>
            <c:bubble3D val="0"/>
            <c:spPr>
              <a:noFill/>
            </c:spPr>
            <c:extLst>
              <c:ext xmlns:c16="http://schemas.microsoft.com/office/drawing/2014/chart" uri="{C3380CC4-5D6E-409C-BE32-E72D297353CC}">
                <c16:uniqueId val="{00000018-FBFE-4866-B40A-D887A3C11C8C}"/>
              </c:ext>
            </c:extLst>
          </c:dPt>
          <c:dLbls>
            <c:dLbl>
              <c:idx val="0"/>
              <c:layout>
                <c:manualLayout>
                  <c:x val="-8.9039303329057462E-2"/>
                  <c:y val="-8.6024615280130112E-2"/>
                </c:manualLayout>
              </c:layout>
              <c:spPr>
                <a:noFill/>
                <a:ln>
                  <a:noFill/>
                </a:ln>
                <a:effectLst/>
              </c:spPr>
              <c:txPr>
                <a:bodyPr wrap="square" lIns="38100" tIns="19050" rIns="38100" bIns="19050" anchor="ctr">
                  <a:spAutoFit/>
                </a:bodyPr>
                <a:lstStyle/>
                <a:p>
                  <a:pPr>
                    <a:defRPr sz="1300" b="1">
                      <a:solidFill>
                        <a:srgbClr val="A14125"/>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FBFE-4866-B40A-D887A3C11C8C}"/>
                </c:ext>
              </c:extLst>
            </c:dLbl>
            <c:dLbl>
              <c:idx val="1"/>
              <c:layout>
                <c:manualLayout>
                  <c:x val="-6.1887716755392098E-2"/>
                  <c:y val="-0.14675711802323144"/>
                </c:manualLayout>
              </c:layout>
              <c:spPr>
                <a:noFill/>
                <a:ln>
                  <a:noFill/>
                </a:ln>
                <a:effectLst/>
              </c:spPr>
              <c:txPr>
                <a:bodyPr wrap="square" lIns="38100" tIns="19050" rIns="38100" bIns="19050" anchor="ctr">
                  <a:spAutoFit/>
                </a:bodyPr>
                <a:lstStyle/>
                <a:p>
                  <a:pPr>
                    <a:defRPr sz="1300" b="1">
                      <a:solidFill>
                        <a:srgbClr val="E17045"/>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FBFE-4866-B40A-D887A3C11C8C}"/>
                </c:ext>
              </c:extLst>
            </c:dLbl>
            <c:dLbl>
              <c:idx val="2"/>
              <c:layout>
                <c:manualLayout>
                  <c:x val="7.5436413938149913E-2"/>
                  <c:y val="-0.10374140009981246"/>
                </c:manualLayout>
              </c:layout>
              <c:spPr>
                <a:noFill/>
                <a:ln>
                  <a:noFill/>
                </a:ln>
                <a:effectLst/>
              </c:spPr>
              <c:txPr>
                <a:bodyPr wrap="square" lIns="38100" tIns="19050" rIns="38100" bIns="19050" anchor="ctr">
                  <a:spAutoFit/>
                </a:bodyPr>
                <a:lstStyle/>
                <a:p>
                  <a:pPr>
                    <a:defRPr sz="1300" b="1">
                      <a:solidFill>
                        <a:srgbClr val="BFBFBF"/>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FBFE-4866-B40A-D887A3C11C8C}"/>
                </c:ext>
              </c:extLst>
            </c:dLbl>
            <c:dLbl>
              <c:idx val="3"/>
              <c:layout>
                <c:manualLayout>
                  <c:x val="0.11445431392925536"/>
                  <c:y val="-1.6202086939360871E-2"/>
                </c:manualLayout>
              </c:layout>
              <c:spPr>
                <a:noFill/>
                <a:ln>
                  <a:noFill/>
                </a:ln>
                <a:effectLst/>
              </c:spPr>
              <c:txPr>
                <a:bodyPr wrap="square" lIns="38100" tIns="19050" rIns="38100" bIns="19050" anchor="ctr">
                  <a:noAutofit/>
                </a:bodyPr>
                <a:lstStyle/>
                <a:p>
                  <a:pPr>
                    <a:defRPr sz="1300" b="1">
                      <a:solidFill>
                        <a:srgbClr val="7F7F7F"/>
                      </a:solidFill>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1676528429942053"/>
                      <c:h val="0.13872220020452994"/>
                    </c:manualLayout>
                  </c15:layout>
                </c:ext>
                <c:ext xmlns:c16="http://schemas.microsoft.com/office/drawing/2014/chart" uri="{C3380CC4-5D6E-409C-BE32-E72D297353CC}">
                  <c16:uniqueId val="{00000014-FBFE-4866-B40A-D887A3C11C8C}"/>
                </c:ext>
              </c:extLst>
            </c:dLbl>
            <c:dLbl>
              <c:idx val="4"/>
              <c:delete val="1"/>
              <c:extLst>
                <c:ext xmlns:c15="http://schemas.microsoft.com/office/drawing/2012/chart" uri="{CE6537A1-D6FC-4f65-9D91-7224C49458BB}"/>
                <c:ext xmlns:c16="http://schemas.microsoft.com/office/drawing/2014/chart" uri="{C3380CC4-5D6E-409C-BE32-E72D297353CC}">
                  <c16:uniqueId val="{00000016-FBFE-4866-B40A-D887A3C11C8C}"/>
                </c:ext>
              </c:extLst>
            </c:dLbl>
            <c:dLbl>
              <c:idx val="5"/>
              <c:delete val="1"/>
              <c:extLst>
                <c:ext xmlns:c15="http://schemas.microsoft.com/office/drawing/2012/chart" uri="{CE6537A1-D6FC-4f65-9D91-7224C49458BB}"/>
                <c:ext xmlns:c16="http://schemas.microsoft.com/office/drawing/2014/chart" uri="{C3380CC4-5D6E-409C-BE32-E72D297353CC}">
                  <c16:uniqueId val="{00000018-FBFE-4866-B40A-D887A3C11C8C}"/>
                </c:ext>
              </c:extLst>
            </c:dLbl>
            <c:spPr>
              <a:noFill/>
              <a:ln>
                <a:noFill/>
              </a:ln>
              <a:effectLst/>
            </c:spPr>
            <c:txPr>
              <a:bodyPr wrap="square" lIns="38100" tIns="19050" rIns="38100" bIns="19050" anchor="ctr">
                <a:spAutoFit/>
              </a:bodyPr>
              <a:lstStyle/>
              <a:p>
                <a:pPr>
                  <a:defRPr sz="1300" b="1"/>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Feuil1!$A$4:$A$9</c:f>
              <c:strCache>
                <c:ptCount val="4"/>
                <c:pt idx="0">
                  <c:v>Un impact très important </c:v>
                </c:pt>
                <c:pt idx="1">
                  <c:v>Un impact peu important </c:v>
                </c:pt>
                <c:pt idx="2">
                  <c:v>Un impact pas vraiment important </c:v>
                </c:pt>
                <c:pt idx="3">
                  <c:v>Un impact pas du tout important </c:v>
                </c:pt>
              </c:strCache>
            </c:strRef>
          </c:cat>
          <c:val>
            <c:numRef>
              <c:f>Feuil1!$C$4:$C$9</c:f>
              <c:numCache>
                <c:formatCode>General</c:formatCode>
                <c:ptCount val="6"/>
                <c:pt idx="0">
                  <c:v>16</c:v>
                </c:pt>
                <c:pt idx="1">
                  <c:v>24</c:v>
                </c:pt>
                <c:pt idx="2">
                  <c:v>23</c:v>
                </c:pt>
                <c:pt idx="3">
                  <c:v>37</c:v>
                </c:pt>
                <c:pt idx="5">
                  <c:v>100</c:v>
                </c:pt>
              </c:numCache>
            </c:numRef>
          </c:val>
          <c:extLst>
            <c:ext xmlns:c16="http://schemas.microsoft.com/office/drawing/2014/chart" uri="{C3380CC4-5D6E-409C-BE32-E72D297353CC}">
              <c16:uniqueId val="{00000019-FBFE-4866-B40A-D887A3C11C8C}"/>
            </c:ext>
          </c:extLst>
        </c:ser>
        <c:dLbls>
          <c:showLegendKey val="0"/>
          <c:showVal val="0"/>
          <c:showCatName val="0"/>
          <c:showSerName val="0"/>
          <c:showPercent val="0"/>
          <c:showBubbleSize val="0"/>
          <c:showLeaderLines val="0"/>
        </c:dLbls>
        <c:firstSliceAng val="270"/>
        <c:holeSize val="70"/>
        <c:extLst/>
      </c:doughnutChart>
      <c:spPr>
        <a:noFill/>
        <a:ln w="25389">
          <a:noFill/>
        </a:ln>
      </c:spPr>
    </c:plotArea>
    <c:plotVisOnly val="1"/>
    <c:dispBlanksAs val="zero"/>
    <c:showDLblsOverMax val="0"/>
  </c:chart>
  <c:spPr>
    <a:noFill/>
  </c:spPr>
  <c:txPr>
    <a:bodyPr/>
    <a:lstStyle/>
    <a:p>
      <a:pPr>
        <a:defRPr sz="1798"/>
      </a:pPr>
      <a:endParaRPr lang="fr-F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A1412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AA5E51"/>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18-24 ans </c:v>
                </c:pt>
                <c:pt idx="1">
                  <c:v>25-34 ans </c:v>
                </c:pt>
                <c:pt idx="2">
                  <c:v>35-49 ans </c:v>
                </c:pt>
                <c:pt idx="3">
                  <c:v>50-64 ans </c:v>
                </c:pt>
                <c:pt idx="4">
                  <c:v>65 ans et plus </c:v>
                </c:pt>
              </c:strCache>
            </c:strRef>
          </c:cat>
          <c:val>
            <c:numRef>
              <c:f>Feuil1!$B$2:$B$6</c:f>
              <c:numCache>
                <c:formatCode>General</c:formatCode>
                <c:ptCount val="5"/>
                <c:pt idx="0">
                  <c:v>51</c:v>
                </c:pt>
                <c:pt idx="1">
                  <c:v>48</c:v>
                </c:pt>
                <c:pt idx="2">
                  <c:v>56</c:v>
                </c:pt>
                <c:pt idx="3">
                  <c:v>33</c:v>
                </c:pt>
                <c:pt idx="4">
                  <c:v>26</c:v>
                </c:pt>
              </c:numCache>
            </c:numRef>
          </c:val>
          <c:extLst>
            <c:ext xmlns:c16="http://schemas.microsoft.com/office/drawing/2014/chart" uri="{C3380CC4-5D6E-409C-BE32-E72D297353CC}">
              <c16:uniqueId val="{00000000-2FDA-4C12-81B9-E01C2BCEB65B}"/>
            </c:ext>
          </c:extLst>
        </c:ser>
        <c:dLbls>
          <c:showLegendKey val="0"/>
          <c:showVal val="0"/>
          <c:showCatName val="0"/>
          <c:showSerName val="0"/>
          <c:showPercent val="0"/>
          <c:showBubbleSize val="0"/>
        </c:dLbls>
        <c:gapWidth val="106"/>
        <c:overlap val="-27"/>
        <c:axId val="1860458287"/>
        <c:axId val="1860456847"/>
      </c:barChart>
      <c:catAx>
        <c:axId val="18604582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bg1">
                    <a:lumMod val="65000"/>
                  </a:schemeClr>
                </a:solidFill>
                <a:latin typeface="Century Gothic" panose="020B0502020202020204" pitchFamily="34" charset="0"/>
                <a:ea typeface="+mn-ea"/>
                <a:cs typeface="+mn-cs"/>
              </a:defRPr>
            </a:pPr>
            <a:endParaRPr lang="fr-FR"/>
          </a:p>
        </c:txPr>
        <c:crossAx val="1860456847"/>
        <c:crosses val="autoZero"/>
        <c:auto val="1"/>
        <c:lblAlgn val="ctr"/>
        <c:lblOffset val="100"/>
        <c:noMultiLvlLbl val="0"/>
      </c:catAx>
      <c:valAx>
        <c:axId val="1860456847"/>
        <c:scaling>
          <c:orientation val="minMax"/>
        </c:scaling>
        <c:delete val="1"/>
        <c:axPos val="l"/>
        <c:numFmt formatCode="General" sourceLinked="1"/>
        <c:majorTickMark val="none"/>
        <c:minorTickMark val="none"/>
        <c:tickLblPos val="nextTo"/>
        <c:crossAx val="18604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5961392224746"/>
          <c:y val="0.18577352253283155"/>
          <c:w val="0.71227758022193477"/>
          <c:h val="0.80565488919090811"/>
        </c:manualLayout>
      </c:layout>
      <c:doughnutChart>
        <c:varyColors val="1"/>
        <c:ser>
          <c:idx val="0"/>
          <c:order val="0"/>
          <c:spPr>
            <a:solidFill>
              <a:srgbClr val="4F8828"/>
            </a:solidFill>
            <a:ln w="76200">
              <a:solidFill>
                <a:schemeClr val="bg1"/>
              </a:solidFill>
            </a:ln>
            <a:effectLst/>
          </c:spPr>
          <c:dPt>
            <c:idx val="0"/>
            <c:bubble3D val="0"/>
            <c:spPr>
              <a:pattFill prst="smCheck">
                <a:fgClr>
                  <a:srgbClr val="73879B"/>
                </a:fgClr>
                <a:bgClr>
                  <a:schemeClr val="bg1"/>
                </a:bgClr>
              </a:pattFill>
              <a:ln w="76200">
                <a:solidFill>
                  <a:schemeClr val="bg1"/>
                </a:solidFill>
              </a:ln>
              <a:effectLst/>
            </c:spPr>
            <c:extLst>
              <c:ext xmlns:c16="http://schemas.microsoft.com/office/drawing/2014/chart" uri="{C3380CC4-5D6E-409C-BE32-E72D297353CC}">
                <c16:uniqueId val="{00000001-C146-4F7D-BA64-42A18D454904}"/>
              </c:ext>
            </c:extLst>
          </c:dPt>
          <c:dPt>
            <c:idx val="1"/>
            <c:bubble3D val="0"/>
            <c:spPr>
              <a:pattFill prst="smCheck">
                <a:fgClr>
                  <a:srgbClr val="FFDC73"/>
                </a:fgClr>
                <a:bgClr>
                  <a:schemeClr val="bg1"/>
                </a:bgClr>
              </a:pattFill>
              <a:ln w="76200">
                <a:solidFill>
                  <a:schemeClr val="bg1"/>
                </a:solidFill>
              </a:ln>
              <a:effectLst/>
            </c:spPr>
            <c:extLst>
              <c:ext xmlns:c16="http://schemas.microsoft.com/office/drawing/2014/chart" uri="{C3380CC4-5D6E-409C-BE32-E72D297353CC}">
                <c16:uniqueId val="{00000003-C146-4F7D-BA64-42A18D454904}"/>
              </c:ext>
            </c:extLst>
          </c:dPt>
          <c:dPt>
            <c:idx val="2"/>
            <c:bubble3D val="0"/>
            <c:spPr>
              <a:pattFill prst="smCheck">
                <a:fgClr>
                  <a:srgbClr val="C00000"/>
                </a:fgClr>
                <a:bgClr>
                  <a:schemeClr val="bg1"/>
                </a:bgClr>
              </a:pattFill>
              <a:ln w="76200">
                <a:solidFill>
                  <a:schemeClr val="bg1"/>
                </a:solidFill>
              </a:ln>
              <a:effectLst/>
            </c:spPr>
            <c:extLst>
              <c:ext xmlns:c16="http://schemas.microsoft.com/office/drawing/2014/chart" uri="{C3380CC4-5D6E-409C-BE32-E72D297353CC}">
                <c16:uniqueId val="{00000005-C146-4F7D-BA64-42A18D454904}"/>
              </c:ext>
            </c:extLst>
          </c:dPt>
          <c:dPt>
            <c:idx val="3"/>
            <c:bubble3D val="0"/>
            <c:spPr>
              <a:pattFill prst="pct70">
                <a:fgClr>
                  <a:srgbClr val="8C8C8C"/>
                </a:fgClr>
                <a:bgClr>
                  <a:schemeClr val="bg1"/>
                </a:bgClr>
              </a:pattFill>
              <a:ln w="76200">
                <a:solidFill>
                  <a:schemeClr val="bg1"/>
                </a:solidFill>
              </a:ln>
              <a:effectLst/>
            </c:spPr>
            <c:extLst>
              <c:ext xmlns:c16="http://schemas.microsoft.com/office/drawing/2014/chart" uri="{C3380CC4-5D6E-409C-BE32-E72D297353CC}">
                <c16:uniqueId val="{00000007-C146-4F7D-BA64-42A18D454904}"/>
              </c:ext>
            </c:extLst>
          </c:dPt>
          <c:dLbls>
            <c:dLbl>
              <c:idx val="0"/>
              <c:layout>
                <c:manualLayout>
                  <c:x val="-9.1035935393732045E-2"/>
                  <c:y val="3.4518010203611019E-2"/>
                </c:manualLayout>
              </c:layout>
              <c:numFmt formatCode="0%;&quot;&quot;;&quot;&quot;" sourceLinked="0"/>
              <c:spPr>
                <a:noFill/>
                <a:ln>
                  <a:noFill/>
                </a:ln>
                <a:effectLst/>
              </c:spPr>
              <c:txPr>
                <a:bodyPr wrap="square" lIns="38100" tIns="19050" rIns="38100" bIns="19050" anchor="ctr">
                  <a:spAutoFit/>
                </a:bodyPr>
                <a:lstStyle/>
                <a:p>
                  <a:pPr>
                    <a:defRPr sz="1200" b="1" i="1">
                      <a:solidFill>
                        <a:srgbClr val="73879B"/>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146-4F7D-BA64-42A18D454904}"/>
                </c:ext>
              </c:extLst>
            </c:dLbl>
            <c:dLbl>
              <c:idx val="1"/>
              <c:layout>
                <c:manualLayout>
                  <c:x val="6.3269779378559043E-2"/>
                  <c:y val="-3.3514387397503252E-2"/>
                </c:manualLayout>
              </c:layout>
              <c:numFmt formatCode="0%;&quot;&quot;;&quot;&quot;" sourceLinked="0"/>
              <c:spPr>
                <a:noFill/>
                <a:ln>
                  <a:noFill/>
                </a:ln>
                <a:effectLst/>
              </c:spPr>
              <c:txPr>
                <a:bodyPr wrap="square" lIns="38100" tIns="19050" rIns="38100" bIns="19050" anchor="ctr">
                  <a:spAutoFit/>
                </a:bodyPr>
                <a:lstStyle/>
                <a:p>
                  <a:pPr>
                    <a:defRPr sz="1200" b="1" i="1">
                      <a:solidFill>
                        <a:srgbClr val="DEA9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146-4F7D-BA64-42A18D454904}"/>
                </c:ext>
              </c:extLst>
            </c:dLbl>
            <c:dLbl>
              <c:idx val="2"/>
              <c:layout>
                <c:manualLayout>
                  <c:x val="-1.7907964112900835E-3"/>
                  <c:y val="6.4762805527327133E-2"/>
                </c:manualLayout>
              </c:layout>
              <c:numFmt formatCode="0%;&quot;&quot;;&quot;&quot;" sourceLinked="0"/>
              <c:spPr>
                <a:noFill/>
                <a:ln>
                  <a:noFill/>
                </a:ln>
                <a:effectLst/>
              </c:spPr>
              <c:txPr>
                <a:bodyPr wrap="square" lIns="38100" tIns="19050" rIns="38100" bIns="19050" anchor="ctr">
                  <a:spAutoFit/>
                </a:bodyPr>
                <a:lstStyle/>
                <a:p>
                  <a:pPr>
                    <a:defRPr sz="1200" b="1" i="1">
                      <a:solidFill>
                        <a:srgbClr val="C00000"/>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146-4F7D-BA64-42A18D454904}"/>
                </c:ext>
              </c:extLst>
            </c:dLbl>
            <c:dLbl>
              <c:idx val="3"/>
              <c:layout>
                <c:manualLayout>
                  <c:x val="1.3447918546553844E-3"/>
                  <c:y val="6.3981685064918206E-2"/>
                </c:manualLayout>
              </c:layout>
              <c:numFmt formatCode="0%;&quot;&quot;;&quot;&quot;" sourceLinked="0"/>
              <c:spPr>
                <a:noFill/>
                <a:ln>
                  <a:noFill/>
                </a:ln>
                <a:effectLst/>
              </c:spPr>
              <c:txPr>
                <a:bodyPr wrap="square" lIns="38100" tIns="19050" rIns="38100" bIns="19050" anchor="ctr">
                  <a:spAutoFit/>
                </a:bodyPr>
                <a:lstStyle/>
                <a:p>
                  <a:pPr>
                    <a:defRPr sz="1200" b="1" i="1">
                      <a:solidFill>
                        <a:srgbClr val="D9D9D9"/>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C146-4F7D-BA64-42A18D454904}"/>
                </c:ext>
              </c:extLst>
            </c:dLbl>
            <c:numFmt formatCode="0%;&quot;&quot;;&quot;&quot;" sourceLinked="0"/>
            <c:spPr>
              <a:noFill/>
              <a:ln>
                <a:noFill/>
              </a:ln>
              <a:effectLst/>
            </c:spPr>
            <c:txPr>
              <a:bodyPr wrap="square" lIns="38100" tIns="19050" rIns="38100" bIns="19050" anchor="ctr">
                <a:spAutoFit/>
              </a:bodyPr>
              <a:lstStyle/>
              <a:p>
                <a:pPr>
                  <a:defRPr sz="1200" b="1" i="1">
                    <a:solidFill>
                      <a:schemeClr val="tx1"/>
                    </a:solidFill>
                    <a:effectLst/>
                    <a:latin typeface="Calibri" panose="020F0502020204030204" pitchFamily="34" charset="0"/>
                    <a:cs typeface="Calibri" panose="020F0502020204030204" pitchFamily="34" charset="0"/>
                  </a:defRPr>
                </a:pPr>
                <a:endParaRPr lang="fr-FR"/>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Feuil1!$A$3:$A$8</c:f>
              <c:strCache>
                <c:ptCount val="4"/>
                <c:pt idx="0">
                  <c:v>Oui, beaucoup </c:v>
                </c:pt>
                <c:pt idx="1">
                  <c:v>Oui, plutôt </c:v>
                </c:pt>
                <c:pt idx="2">
                  <c:v>Non, plutôt pas </c:v>
                </c:pt>
                <c:pt idx="3">
                  <c:v>Non, pas du tout </c:v>
                </c:pt>
              </c:strCache>
            </c:strRef>
          </c:cat>
          <c:val>
            <c:numRef>
              <c:f>Feuil1!$A$3:$A$7</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8-C146-4F7D-BA64-42A18D454904}"/>
            </c:ext>
          </c:extLst>
        </c:ser>
        <c:ser>
          <c:idx val="2"/>
          <c:order val="1"/>
          <c:dPt>
            <c:idx val="0"/>
            <c:bubble3D val="0"/>
            <c:spPr>
              <a:solidFill>
                <a:srgbClr val="AA5E51"/>
              </a:solidFill>
            </c:spPr>
            <c:extLst>
              <c:ext xmlns:c16="http://schemas.microsoft.com/office/drawing/2014/chart" uri="{C3380CC4-5D6E-409C-BE32-E72D297353CC}">
                <c16:uniqueId val="{00000017-C146-4F7D-BA64-42A18D454904}"/>
              </c:ext>
            </c:extLst>
          </c:dPt>
          <c:dPt>
            <c:idx val="1"/>
            <c:bubble3D val="0"/>
            <c:spPr>
              <a:solidFill>
                <a:srgbClr val="AA5E51">
                  <a:alpha val="66000"/>
                </a:srgbClr>
              </a:solidFill>
            </c:spPr>
            <c:extLst>
              <c:ext xmlns:c16="http://schemas.microsoft.com/office/drawing/2014/chart" uri="{C3380CC4-5D6E-409C-BE32-E72D297353CC}">
                <c16:uniqueId val="{00000019-C146-4F7D-BA64-42A18D454904}"/>
              </c:ext>
            </c:extLst>
          </c:dPt>
          <c:dPt>
            <c:idx val="2"/>
            <c:bubble3D val="0"/>
            <c:spPr>
              <a:solidFill>
                <a:srgbClr val="D7D7D7"/>
              </a:solidFill>
            </c:spPr>
            <c:extLst>
              <c:ext xmlns:c16="http://schemas.microsoft.com/office/drawing/2014/chart" uri="{C3380CC4-5D6E-409C-BE32-E72D297353CC}">
                <c16:uniqueId val="{0000001B-C146-4F7D-BA64-42A18D454904}"/>
              </c:ext>
            </c:extLst>
          </c:dPt>
          <c:dPt>
            <c:idx val="3"/>
            <c:bubble3D val="0"/>
            <c:spPr>
              <a:solidFill>
                <a:srgbClr val="A6A6A6"/>
              </a:solidFill>
              <a:ln>
                <a:noFill/>
              </a:ln>
            </c:spPr>
            <c:extLst>
              <c:ext xmlns:c16="http://schemas.microsoft.com/office/drawing/2014/chart" uri="{C3380CC4-5D6E-409C-BE32-E72D297353CC}">
                <c16:uniqueId val="{0000001D-C146-4F7D-BA64-42A18D454904}"/>
              </c:ext>
            </c:extLst>
          </c:dPt>
          <c:dPt>
            <c:idx val="4"/>
            <c:bubble3D val="0"/>
            <c:spPr>
              <a:solidFill>
                <a:schemeClr val="bg1">
                  <a:lumMod val="50000"/>
                </a:schemeClr>
              </a:solidFill>
            </c:spPr>
            <c:extLst>
              <c:ext xmlns:c16="http://schemas.microsoft.com/office/drawing/2014/chart" uri="{C3380CC4-5D6E-409C-BE32-E72D297353CC}">
                <c16:uniqueId val="{0000001F-C146-4F7D-BA64-42A18D454904}"/>
              </c:ext>
            </c:extLst>
          </c:dPt>
          <c:dPt>
            <c:idx val="5"/>
            <c:bubble3D val="0"/>
            <c:spPr>
              <a:noFill/>
            </c:spPr>
            <c:extLst>
              <c:ext xmlns:c16="http://schemas.microsoft.com/office/drawing/2014/chart" uri="{C3380CC4-5D6E-409C-BE32-E72D297353CC}">
                <c16:uniqueId val="{00000021-C146-4F7D-BA64-42A18D454904}"/>
              </c:ext>
            </c:extLst>
          </c:dPt>
          <c:dLbls>
            <c:dLbl>
              <c:idx val="0"/>
              <c:layout>
                <c:manualLayout>
                  <c:x val="-0.11963996337986567"/>
                  <c:y val="-5.3281584547992646E-3"/>
                </c:manualLayout>
              </c:layout>
              <c:tx>
                <c:rich>
                  <a:bodyPr wrap="square" lIns="38100" tIns="19050" rIns="38100" bIns="19050" anchor="ctr">
                    <a:noAutofit/>
                  </a:bodyPr>
                  <a:lstStyle/>
                  <a:p>
                    <a:pPr>
                      <a:defRPr sz="1200" b="1">
                        <a:solidFill>
                          <a:srgbClr val="AA5E51"/>
                        </a:solidFill>
                        <a:latin typeface="Century Gothic" panose="020B0502020202020204" pitchFamily="34" charset="0"/>
                      </a:defRPr>
                    </a:pPr>
                    <a:fld id="{CC83E564-F57F-493F-84F2-04CA389483A5}" type="CATEGORYNAME">
                      <a:rPr lang="en-US" sz="1200">
                        <a:solidFill>
                          <a:srgbClr val="AA5E51"/>
                        </a:solidFill>
                        <a:latin typeface="Century Gothic" panose="020B0502020202020204" pitchFamily="34" charset="0"/>
                      </a:rPr>
                      <a:pPr>
                        <a:defRPr sz="1200" b="1">
                          <a:solidFill>
                            <a:srgbClr val="AA5E51"/>
                          </a:solidFill>
                          <a:latin typeface="Century Gothic" panose="020B0502020202020204" pitchFamily="34" charset="0"/>
                        </a:defRPr>
                      </a:pPr>
                      <a:t>[NOM DE CATÉGORIE]</a:t>
                    </a:fld>
                    <a:r>
                      <a:rPr lang="en-US" sz="1200" baseline="0" dirty="0">
                        <a:solidFill>
                          <a:srgbClr val="AA5E51"/>
                        </a:solidFill>
                        <a:latin typeface="Century Gothic" panose="020B0502020202020204" pitchFamily="34" charset="0"/>
                      </a:rPr>
                      <a:t>
</a:t>
                    </a:r>
                    <a:fld id="{CB8436DB-85F6-496B-92B6-A94793894A02}" type="VALUE">
                      <a:rPr lang="en-US" sz="1200" baseline="0">
                        <a:solidFill>
                          <a:srgbClr val="AA5E51"/>
                        </a:solidFill>
                        <a:latin typeface="Century Gothic" panose="020B0502020202020204" pitchFamily="34" charset="0"/>
                      </a:rPr>
                      <a:pPr>
                        <a:defRPr sz="1200" b="1">
                          <a:solidFill>
                            <a:srgbClr val="AA5E51"/>
                          </a:solidFill>
                          <a:latin typeface="Century Gothic" panose="020B0502020202020204" pitchFamily="34" charset="0"/>
                        </a:defRPr>
                      </a:pPr>
                      <a:t>[VALEUR]</a:t>
                    </a:fld>
                    <a:endParaRPr lang="en-US" sz="1200" baseline="0" dirty="0">
                      <a:solidFill>
                        <a:srgbClr val="AA5E51"/>
                      </a:solidFill>
                      <a:latin typeface="Century Gothic" panose="020B0502020202020204" pitchFamily="34" charset="0"/>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552249341478637"/>
                      <c:h val="0.13255699508597149"/>
                    </c:manualLayout>
                  </c15:layout>
                  <c15:dlblFieldTable/>
                  <c15:showDataLabelsRange val="0"/>
                </c:ext>
                <c:ext xmlns:c16="http://schemas.microsoft.com/office/drawing/2014/chart" uri="{C3380CC4-5D6E-409C-BE32-E72D297353CC}">
                  <c16:uniqueId val="{00000017-C146-4F7D-BA64-42A18D454904}"/>
                </c:ext>
              </c:extLst>
            </c:dLbl>
            <c:dLbl>
              <c:idx val="1"/>
              <c:layout>
                <c:manualLayout>
                  <c:x val="-7.2959918605077792E-2"/>
                  <c:y val="-0.11834595428837973"/>
                </c:manualLayout>
              </c:layout>
              <c:tx>
                <c:rich>
                  <a:bodyPr wrap="square" lIns="38100" tIns="19050" rIns="38100" bIns="19050" anchor="ctr">
                    <a:spAutoFit/>
                  </a:bodyPr>
                  <a:lstStyle/>
                  <a:p>
                    <a:pPr>
                      <a:defRPr sz="1200" b="1">
                        <a:solidFill>
                          <a:srgbClr val="AA5E51"/>
                        </a:solidFill>
                        <a:latin typeface="Century Gothic" panose="020B0502020202020204" pitchFamily="34" charset="0"/>
                      </a:defRPr>
                    </a:pPr>
                    <a:fld id="{22C5ACCA-4D18-46B8-AB89-D4CA9B776439}" type="CATEGORYNAME">
                      <a:rPr lang="en-US" sz="1200">
                        <a:solidFill>
                          <a:srgbClr val="AA5E51"/>
                        </a:solidFill>
                        <a:latin typeface="Century Gothic" panose="020B0502020202020204" pitchFamily="34" charset="0"/>
                      </a:rPr>
                      <a:pPr>
                        <a:defRPr sz="1200" b="1">
                          <a:solidFill>
                            <a:srgbClr val="AA5E51"/>
                          </a:solidFill>
                          <a:latin typeface="Century Gothic" panose="020B0502020202020204" pitchFamily="34" charset="0"/>
                        </a:defRPr>
                      </a:pPr>
                      <a:t>[NOM DE CATÉGORIE]</a:t>
                    </a:fld>
                    <a:r>
                      <a:rPr lang="en-US" sz="1200" baseline="0" dirty="0">
                        <a:solidFill>
                          <a:srgbClr val="AA5E51"/>
                        </a:solidFill>
                        <a:latin typeface="Century Gothic" panose="020B0502020202020204" pitchFamily="34" charset="0"/>
                      </a:rPr>
                      <a:t>
</a:t>
                    </a:r>
                    <a:fld id="{85954CE6-C29D-4F59-B276-DB39CE79B956}" type="VALUE">
                      <a:rPr lang="en-US" sz="1200" baseline="0">
                        <a:solidFill>
                          <a:srgbClr val="AA5E51"/>
                        </a:solidFill>
                        <a:latin typeface="Century Gothic" panose="020B0502020202020204" pitchFamily="34" charset="0"/>
                      </a:rPr>
                      <a:pPr>
                        <a:defRPr sz="1200" b="1">
                          <a:solidFill>
                            <a:srgbClr val="AA5E51"/>
                          </a:solidFill>
                          <a:latin typeface="Century Gothic" panose="020B0502020202020204" pitchFamily="34" charset="0"/>
                        </a:defRPr>
                      </a:pPr>
                      <a:t>[VALEUR]</a:t>
                    </a:fld>
                    <a:endParaRPr lang="en-US" sz="1200" baseline="0" dirty="0">
                      <a:solidFill>
                        <a:srgbClr val="AA5E51"/>
                      </a:solidFill>
                      <a:latin typeface="Century Gothic" panose="020B0502020202020204" pitchFamily="34" charset="0"/>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C146-4F7D-BA64-42A18D454904}"/>
                </c:ext>
              </c:extLst>
            </c:dLbl>
            <c:dLbl>
              <c:idx val="2"/>
              <c:layout>
                <c:manualLayout>
                  <c:x val="2.6405428963342432E-2"/>
                  <c:y val="-0.12182153591002445"/>
                </c:manualLayout>
              </c:layout>
              <c:tx>
                <c:rich>
                  <a:bodyPr wrap="square" lIns="38100" tIns="19050" rIns="38100" bIns="19050" anchor="ctr">
                    <a:spAutoFit/>
                  </a:bodyPr>
                  <a:lstStyle/>
                  <a:p>
                    <a:pPr>
                      <a:defRPr sz="1100" b="1">
                        <a:solidFill>
                          <a:schemeClr val="bg1">
                            <a:lumMod val="65000"/>
                            <a:alpha val="32948"/>
                          </a:schemeClr>
                        </a:solidFill>
                        <a:latin typeface="Century Gothic" panose="020B0502020202020204" pitchFamily="34" charset="0"/>
                      </a:defRPr>
                    </a:pPr>
                    <a:fld id="{CD37ED28-7295-485D-86CF-BCDB5A084FB5}" type="CATEGORYNAME">
                      <a:rPr lang="en-US" sz="1100">
                        <a:solidFill>
                          <a:schemeClr val="bg1">
                            <a:lumMod val="65000"/>
                            <a:alpha val="32948"/>
                          </a:schemeClr>
                        </a:solidFill>
                        <a:latin typeface="Century Gothic" panose="020B0502020202020204" pitchFamily="34" charset="0"/>
                      </a:rPr>
                      <a:pPr>
                        <a:defRPr sz="1100" b="1">
                          <a:solidFill>
                            <a:schemeClr val="bg1">
                              <a:lumMod val="65000"/>
                              <a:alpha val="32948"/>
                            </a:schemeClr>
                          </a:solidFill>
                          <a:latin typeface="Century Gothic" panose="020B0502020202020204" pitchFamily="34" charset="0"/>
                        </a:defRPr>
                      </a:pPr>
                      <a:t>[NOM DE CATÉGORIE]</a:t>
                    </a:fld>
                    <a:r>
                      <a:rPr lang="en-US" sz="1100" baseline="0" dirty="0">
                        <a:solidFill>
                          <a:schemeClr val="bg1">
                            <a:lumMod val="65000"/>
                            <a:alpha val="32948"/>
                          </a:schemeClr>
                        </a:solidFill>
                        <a:latin typeface="Century Gothic" panose="020B0502020202020204" pitchFamily="34" charset="0"/>
                      </a:rPr>
                      <a:t>
</a:t>
                    </a:r>
                    <a:fld id="{93A41244-12F9-46E0-8BCA-B8C9EF05C0FA}" type="VALUE">
                      <a:rPr lang="en-US" sz="1100" baseline="0">
                        <a:solidFill>
                          <a:schemeClr val="bg1">
                            <a:lumMod val="65000"/>
                            <a:alpha val="32948"/>
                          </a:schemeClr>
                        </a:solidFill>
                        <a:latin typeface="Century Gothic" panose="020B0502020202020204" pitchFamily="34" charset="0"/>
                      </a:rPr>
                      <a:pPr>
                        <a:defRPr sz="1100" b="1">
                          <a:solidFill>
                            <a:schemeClr val="bg1">
                              <a:lumMod val="65000"/>
                              <a:alpha val="32948"/>
                            </a:schemeClr>
                          </a:solidFill>
                          <a:latin typeface="Century Gothic" panose="020B0502020202020204" pitchFamily="34" charset="0"/>
                        </a:defRPr>
                      </a:pPr>
                      <a:t>[VALEUR]</a:t>
                    </a:fld>
                    <a:endParaRPr lang="en-US" sz="1100" baseline="0" dirty="0">
                      <a:solidFill>
                        <a:schemeClr val="bg1">
                          <a:lumMod val="65000"/>
                          <a:alpha val="32948"/>
                        </a:schemeClr>
                      </a:solidFill>
                      <a:latin typeface="Century Gothic" panose="020B0502020202020204" pitchFamily="34" charset="0"/>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C146-4F7D-BA64-42A18D454904}"/>
                </c:ext>
              </c:extLst>
            </c:dLbl>
            <c:dLbl>
              <c:idx val="3"/>
              <c:layout>
                <c:manualLayout>
                  <c:x val="8.8242516474119473E-2"/>
                  <c:y val="-4.0201717303245101E-2"/>
                </c:manualLayout>
              </c:layout>
              <c:spPr>
                <a:noFill/>
                <a:ln>
                  <a:noFill/>
                </a:ln>
                <a:effectLst/>
              </c:spPr>
              <c:txPr>
                <a:bodyPr wrap="square" lIns="38100" tIns="19050" rIns="38100" bIns="19050" anchor="ctr">
                  <a:noAutofit/>
                </a:bodyPr>
                <a:lstStyle/>
                <a:p>
                  <a:pPr>
                    <a:defRPr sz="1100" b="1">
                      <a:solidFill>
                        <a:srgbClr val="A6A6A6"/>
                      </a:solidFill>
                      <a:latin typeface="Century Gothic" panose="020B0502020202020204" pitchFamily="34" charset="0"/>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1252257383980267"/>
                      <c:h val="0.17500069973627252"/>
                    </c:manualLayout>
                  </c15:layout>
                </c:ext>
                <c:ext xmlns:c16="http://schemas.microsoft.com/office/drawing/2014/chart" uri="{C3380CC4-5D6E-409C-BE32-E72D297353CC}">
                  <c16:uniqueId val="{0000001D-C146-4F7D-BA64-42A18D454904}"/>
                </c:ext>
              </c:extLst>
            </c:dLbl>
            <c:dLbl>
              <c:idx val="4"/>
              <c:delete val="1"/>
              <c:extLst>
                <c:ext xmlns:c15="http://schemas.microsoft.com/office/drawing/2012/chart" uri="{CE6537A1-D6FC-4f65-9D91-7224C49458BB}">
                  <c15:layout>
                    <c:manualLayout>
                      <c:w val="0.17407681104311204"/>
                      <c:h val="0.1103718041006089"/>
                    </c:manualLayout>
                  </c15:layout>
                </c:ext>
                <c:ext xmlns:c16="http://schemas.microsoft.com/office/drawing/2014/chart" uri="{C3380CC4-5D6E-409C-BE32-E72D297353CC}">
                  <c16:uniqueId val="{0000001F-C146-4F7D-BA64-42A18D454904}"/>
                </c:ext>
              </c:extLst>
            </c:dLbl>
            <c:dLbl>
              <c:idx val="5"/>
              <c:delete val="1"/>
              <c:extLst>
                <c:ext xmlns:c15="http://schemas.microsoft.com/office/drawing/2012/chart" uri="{CE6537A1-D6FC-4f65-9D91-7224C49458BB}"/>
                <c:ext xmlns:c16="http://schemas.microsoft.com/office/drawing/2014/chart" uri="{C3380CC4-5D6E-409C-BE32-E72D297353CC}">
                  <c16:uniqueId val="{00000021-C146-4F7D-BA64-42A18D454904}"/>
                </c:ext>
              </c:extLst>
            </c:dLbl>
            <c:spPr>
              <a:noFill/>
              <a:ln>
                <a:noFill/>
              </a:ln>
              <a:effectLst/>
            </c:spPr>
            <c:txPr>
              <a:bodyPr wrap="square" lIns="38100" tIns="19050" rIns="38100" bIns="19050" anchor="ctr">
                <a:spAutoFit/>
              </a:bodyPr>
              <a:lstStyle/>
              <a:p>
                <a:pPr>
                  <a:defRPr sz="1100" b="1">
                    <a:latin typeface="Century Gothic" panose="020B0502020202020204" pitchFamily="34" charset="0"/>
                  </a:defRPr>
                </a:pPr>
                <a:endParaRPr lang="fr-FR"/>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Feuil1!$A$3:$A$8</c:f>
              <c:strCache>
                <c:ptCount val="4"/>
                <c:pt idx="0">
                  <c:v>Oui, beaucoup </c:v>
                </c:pt>
                <c:pt idx="1">
                  <c:v>Oui, plutôt </c:v>
                </c:pt>
                <c:pt idx="2">
                  <c:v>Non, plutôt pas </c:v>
                </c:pt>
                <c:pt idx="3">
                  <c:v>Non, pas du tout </c:v>
                </c:pt>
              </c:strCache>
            </c:strRef>
          </c:cat>
          <c:val>
            <c:numRef>
              <c:f>Feuil1!$C$3:$C$8</c:f>
              <c:numCache>
                <c:formatCode>General</c:formatCode>
                <c:ptCount val="6"/>
                <c:pt idx="0">
                  <c:v>5</c:v>
                </c:pt>
                <c:pt idx="1">
                  <c:v>28</c:v>
                </c:pt>
                <c:pt idx="2">
                  <c:v>42</c:v>
                </c:pt>
                <c:pt idx="3">
                  <c:v>25</c:v>
                </c:pt>
                <c:pt idx="5">
                  <c:v>100</c:v>
                </c:pt>
              </c:numCache>
            </c:numRef>
          </c:val>
          <c:extLst>
            <c:ext xmlns:c16="http://schemas.microsoft.com/office/drawing/2014/chart" uri="{C3380CC4-5D6E-409C-BE32-E72D297353CC}">
              <c16:uniqueId val="{00000022-C146-4F7D-BA64-42A18D454904}"/>
            </c:ext>
          </c:extLst>
        </c:ser>
        <c:dLbls>
          <c:showLegendKey val="0"/>
          <c:showVal val="0"/>
          <c:showCatName val="0"/>
          <c:showSerName val="0"/>
          <c:showPercent val="0"/>
          <c:showBubbleSize val="0"/>
          <c:showLeaderLines val="0"/>
        </c:dLbls>
        <c:firstSliceAng val="270"/>
        <c:holeSize val="44"/>
      </c:doughnutChart>
      <c:spPr>
        <a:noFill/>
        <a:ln w="25389">
          <a:noFill/>
        </a:ln>
      </c:spPr>
    </c:plotArea>
    <c:plotVisOnly val="1"/>
    <c:dispBlanksAs val="zero"/>
    <c:showDLblsOverMax val="0"/>
  </c:chart>
  <c:spPr>
    <a:noFill/>
  </c:spPr>
  <c:txPr>
    <a:bodyPr/>
    <a:lstStyle/>
    <a:p>
      <a:pPr>
        <a:defRPr sz="1798"/>
      </a:pPr>
      <a:endParaRPr lang="fr-F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A14125"/>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dLbls>
            <c:dLbl>
              <c:idx val="0"/>
              <c:tx>
                <c:rich>
                  <a:bodyPr/>
                  <a:lstStyle/>
                  <a:p>
                    <a:fld id="{DC949A00-A86F-45D1-90AF-F40F95EAE1FB}" type="VALUE">
                      <a:rPr lang="en-US" sz="1100">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E3-46E5-812F-D255F4E9F7A0}"/>
                </c:ext>
              </c:extLst>
            </c:dLbl>
            <c:dLbl>
              <c:idx val="5"/>
              <c:delete val="1"/>
              <c:extLst>
                <c:ext xmlns:c15="http://schemas.microsoft.com/office/drawing/2012/chart" uri="{CE6537A1-D6FC-4f65-9D91-7224C49458BB}"/>
                <c:ext xmlns:c16="http://schemas.microsoft.com/office/drawing/2014/chart" uri="{C3380CC4-5D6E-409C-BE32-E72D297353CC}">
                  <c16:uniqueId val="{00000005-45E3-46E5-812F-D255F4E9F7A0}"/>
                </c:ext>
              </c:extLst>
            </c:dLbl>
            <c:dLbl>
              <c:idx val="7"/>
              <c:layout>
                <c:manualLayout>
                  <c:x val="-2.6711643184608373E-3"/>
                  <c:y val="4.4043601901621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79-4BE0-A795-4068F3864581}"/>
                </c:ext>
              </c:extLst>
            </c:dLbl>
            <c:dLbl>
              <c:idx val="24"/>
              <c:delete val="1"/>
              <c:extLst>
                <c:ext xmlns:c15="http://schemas.microsoft.com/office/drawing/2012/chart" uri="{CE6537A1-D6FC-4f65-9D91-7224C49458BB}"/>
                <c:ext xmlns:c16="http://schemas.microsoft.com/office/drawing/2014/chart" uri="{C3380CC4-5D6E-409C-BE32-E72D297353CC}">
                  <c16:uniqueId val="{00000011-45E3-46E5-812F-D255F4E9F7A0}"/>
                </c:ext>
              </c:extLst>
            </c:dLbl>
            <c:dLbl>
              <c:idx val="27"/>
              <c:delete val="1"/>
              <c:extLst>
                <c:ext xmlns:c15="http://schemas.microsoft.com/office/drawing/2012/chart" uri="{CE6537A1-D6FC-4f65-9D91-7224C49458BB}"/>
                <c:ext xmlns:c16="http://schemas.microsoft.com/office/drawing/2014/chart" uri="{C3380CC4-5D6E-409C-BE32-E72D297353CC}">
                  <c16:uniqueId val="{00000014-45E3-46E5-812F-D255F4E9F7A0}"/>
                </c:ext>
              </c:extLst>
            </c:dLbl>
            <c:spPr>
              <a:noFill/>
              <a:ln>
                <a:noFill/>
              </a:ln>
              <a:effectLst/>
            </c:spPr>
            <c:txPr>
              <a:bodyPr/>
              <a:lstStyle/>
              <a:p>
                <a:pPr algn="ct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17</c:v>
                </c:pt>
                <c:pt idx="1">
                  <c:v>15</c:v>
                </c:pt>
                <c:pt idx="2">
                  <c:v>17</c:v>
                </c:pt>
                <c:pt idx="3">
                  <c:v>20</c:v>
                </c:pt>
                <c:pt idx="4">
                  <c:v>17</c:v>
                </c:pt>
                <c:pt idx="6">
                  <c:v>19</c:v>
                </c:pt>
                <c:pt idx="7">
                  <c:v>16</c:v>
                </c:pt>
                <c:pt idx="9">
                  <c:v>18</c:v>
                </c:pt>
                <c:pt idx="10">
                  <c:v>16</c:v>
                </c:pt>
                <c:pt idx="12">
                  <c:v>17</c:v>
                </c:pt>
                <c:pt idx="13">
                  <c:v>17</c:v>
                </c:pt>
                <c:pt idx="15">
                  <c:v>50</c:v>
                </c:pt>
                <c:pt idx="16">
                  <c:v>11</c:v>
                </c:pt>
                <c:pt idx="17">
                  <c:v>16</c:v>
                </c:pt>
                <c:pt idx="19">
                  <c:v>28</c:v>
                </c:pt>
                <c:pt idx="20">
                  <c:v>16</c:v>
                </c:pt>
                <c:pt idx="21">
                  <c:v>13</c:v>
                </c:pt>
              </c:numCache>
            </c:numRef>
          </c:val>
          <c:extLst>
            <c:ext xmlns:c16="http://schemas.microsoft.com/office/drawing/2014/chart" uri="{C3380CC4-5D6E-409C-BE32-E72D297353CC}">
              <c16:uniqueId val="{00000015-45E3-46E5-812F-D255F4E9F7A0}"/>
            </c:ext>
          </c:extLst>
        </c:ser>
        <c:ser>
          <c:idx val="1"/>
          <c:order val="1"/>
          <c:spPr>
            <a:solidFill>
              <a:srgbClr val="E37045"/>
            </a:solidFill>
          </c:spPr>
          <c:invertIfNegative val="0"/>
          <c:dLbls>
            <c:spPr>
              <a:noFill/>
              <a:ln>
                <a:noFill/>
              </a:ln>
              <a:effectLst/>
            </c:spPr>
            <c:txPr>
              <a:bodyPr wrap="square" lIns="38100" tIns="19050" rIns="38100" bIns="19050" anchor="ctr">
                <a:spAutoFit/>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31</c:v>
                </c:pt>
                <c:pt idx="1">
                  <c:v>23</c:v>
                </c:pt>
                <c:pt idx="2">
                  <c:v>27</c:v>
                </c:pt>
                <c:pt idx="3">
                  <c:v>22</c:v>
                </c:pt>
                <c:pt idx="4">
                  <c:v>24</c:v>
                </c:pt>
                <c:pt idx="6">
                  <c:v>19</c:v>
                </c:pt>
                <c:pt idx="7">
                  <c:v>29</c:v>
                </c:pt>
                <c:pt idx="9">
                  <c:v>25</c:v>
                </c:pt>
                <c:pt idx="10">
                  <c:v>25</c:v>
                </c:pt>
                <c:pt idx="12">
                  <c:v>26</c:v>
                </c:pt>
                <c:pt idx="13">
                  <c:v>22</c:v>
                </c:pt>
                <c:pt idx="15">
                  <c:v>25</c:v>
                </c:pt>
                <c:pt idx="16">
                  <c:v>29</c:v>
                </c:pt>
                <c:pt idx="17">
                  <c:v>23</c:v>
                </c:pt>
                <c:pt idx="19">
                  <c:v>28</c:v>
                </c:pt>
                <c:pt idx="20">
                  <c:v>28</c:v>
                </c:pt>
                <c:pt idx="21">
                  <c:v>22</c:v>
                </c:pt>
              </c:numCache>
            </c:numRef>
          </c:val>
          <c:extLst>
            <c:ext xmlns:c16="http://schemas.microsoft.com/office/drawing/2014/chart" uri="{C3380CC4-5D6E-409C-BE32-E72D297353CC}">
              <c16:uniqueId val="{00000001-8379-4BE0-A795-4068F3864581}"/>
            </c:ext>
          </c:extLst>
        </c:ser>
        <c:ser>
          <c:idx val="2"/>
          <c:order val="2"/>
          <c:spPr>
            <a:noFill/>
          </c:spPr>
          <c:invertIfNegative val="0"/>
          <c:dLbls>
            <c:dLbl>
              <c:idx val="2"/>
              <c:layout>
                <c:manualLayout>
                  <c:x val="-3.4725136139991078E-2"/>
                  <c:y val="2.2607350201383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79-4BE0-A795-4068F3864581}"/>
                </c:ext>
              </c:extLst>
            </c:dLbl>
            <c:dLbl>
              <c:idx val="5"/>
              <c:delete val="1"/>
              <c:extLst>
                <c:ext xmlns:c15="http://schemas.microsoft.com/office/drawing/2012/chart" uri="{CE6537A1-D6FC-4f65-9D91-7224C49458BB}"/>
                <c:ext xmlns:c16="http://schemas.microsoft.com/office/drawing/2014/chart" uri="{C3380CC4-5D6E-409C-BE32-E72D297353CC}">
                  <c16:uniqueId val="{00000004-8379-4BE0-A795-4068F3864581}"/>
                </c:ext>
              </c:extLst>
            </c:dLbl>
            <c:dLbl>
              <c:idx val="8"/>
              <c:delete val="1"/>
              <c:extLst>
                <c:ext xmlns:c15="http://schemas.microsoft.com/office/drawing/2012/chart" uri="{CE6537A1-D6FC-4f65-9D91-7224C49458BB}"/>
                <c:ext xmlns:c16="http://schemas.microsoft.com/office/drawing/2014/chart" uri="{C3380CC4-5D6E-409C-BE32-E72D297353CC}">
                  <c16:uniqueId val="{00000006-8379-4BE0-A795-4068F3864581}"/>
                </c:ext>
              </c:extLst>
            </c:dLbl>
            <c:dLbl>
              <c:idx val="11"/>
              <c:delete val="1"/>
              <c:extLst>
                <c:ext xmlns:c15="http://schemas.microsoft.com/office/drawing/2012/chart" uri="{CE6537A1-D6FC-4f65-9D91-7224C49458BB}"/>
                <c:ext xmlns:c16="http://schemas.microsoft.com/office/drawing/2014/chart" uri="{C3380CC4-5D6E-409C-BE32-E72D297353CC}">
                  <c16:uniqueId val="{00000007-8379-4BE0-A795-4068F3864581}"/>
                </c:ext>
              </c:extLst>
            </c:dLbl>
            <c:dLbl>
              <c:idx val="14"/>
              <c:delete val="1"/>
              <c:extLst>
                <c:ext xmlns:c15="http://schemas.microsoft.com/office/drawing/2012/chart" uri="{CE6537A1-D6FC-4f65-9D91-7224C49458BB}"/>
                <c:ext xmlns:c16="http://schemas.microsoft.com/office/drawing/2014/chart" uri="{C3380CC4-5D6E-409C-BE32-E72D297353CC}">
                  <c16:uniqueId val="{00000001-11E8-4AD6-8304-D0BA60CCA3CC}"/>
                </c:ext>
              </c:extLst>
            </c:dLbl>
            <c:dLbl>
              <c:idx val="18"/>
              <c:delete val="1"/>
              <c:extLst>
                <c:ext xmlns:c15="http://schemas.microsoft.com/office/drawing/2012/chart" uri="{CE6537A1-D6FC-4f65-9D91-7224C49458BB}"/>
                <c:ext xmlns:c16="http://schemas.microsoft.com/office/drawing/2014/chart" uri="{C3380CC4-5D6E-409C-BE32-E72D297353CC}">
                  <c16:uniqueId val="{00000002-11E8-4AD6-8304-D0BA60CCA3CC}"/>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Feuil1!$D$2:$D$23</c:f>
              <c:numCache>
                <c:formatCode>General</c:formatCode>
                <c:ptCount val="22"/>
                <c:pt idx="0">
                  <c:v>48</c:v>
                </c:pt>
                <c:pt idx="1">
                  <c:v>38</c:v>
                </c:pt>
                <c:pt idx="2">
                  <c:v>44</c:v>
                </c:pt>
                <c:pt idx="3">
                  <c:v>42</c:v>
                </c:pt>
                <c:pt idx="4">
                  <c:v>41</c:v>
                </c:pt>
                <c:pt idx="6">
                  <c:v>38</c:v>
                </c:pt>
                <c:pt idx="7">
                  <c:v>45</c:v>
                </c:pt>
                <c:pt idx="9">
                  <c:v>43</c:v>
                </c:pt>
                <c:pt idx="10">
                  <c:v>41</c:v>
                </c:pt>
                <c:pt idx="12">
                  <c:v>43</c:v>
                </c:pt>
                <c:pt idx="13">
                  <c:v>39</c:v>
                </c:pt>
                <c:pt idx="15">
                  <c:v>75</c:v>
                </c:pt>
                <c:pt idx="16">
                  <c:v>40</c:v>
                </c:pt>
                <c:pt idx="17">
                  <c:v>39</c:v>
                </c:pt>
                <c:pt idx="19">
                  <c:v>56</c:v>
                </c:pt>
                <c:pt idx="20">
                  <c:v>44</c:v>
                </c:pt>
                <c:pt idx="21">
                  <c:v>35</c:v>
                </c:pt>
              </c:numCache>
            </c:numRef>
          </c:val>
          <c:extLst>
            <c:ext xmlns:c16="http://schemas.microsoft.com/office/drawing/2014/chart" uri="{C3380CC4-5D6E-409C-BE32-E72D297353CC}">
              <c16:uniqueId val="{00000002-8379-4BE0-A795-4068F3864581}"/>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A14125"/>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dLbls>
            <c:dLbl>
              <c:idx val="0"/>
              <c:tx>
                <c:rich>
                  <a:bodyPr/>
                  <a:lstStyle/>
                  <a:p>
                    <a:fld id="{DC949A00-A86F-45D1-90AF-F40F95EAE1FB}" type="VALUE">
                      <a:rPr lang="en-US" sz="8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D-4EB9-AEDC-FF765A6B6CED}"/>
                </c:ext>
              </c:extLst>
            </c:dLbl>
            <c:dLbl>
              <c:idx val="1"/>
              <c:delete val="1"/>
              <c:extLst>
                <c:ext xmlns:c15="http://schemas.microsoft.com/office/drawing/2012/chart" uri="{CE6537A1-D6FC-4f65-9D91-7224C49458BB}"/>
                <c:ext xmlns:c16="http://schemas.microsoft.com/office/drawing/2014/chart" uri="{C3380CC4-5D6E-409C-BE32-E72D297353CC}">
                  <c16:uniqueId val="{00000001-AA4D-4EB9-AEDC-FF765A6B6CE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D-4EB9-AEDC-FF765A6B6CED}"/>
                </c:ext>
              </c:extLst>
            </c:dLbl>
            <c:dLbl>
              <c:idx val="7"/>
              <c:delete val="1"/>
              <c:extLst>
                <c:ext xmlns:c15="http://schemas.microsoft.com/office/drawing/2012/chart" uri="{CE6537A1-D6FC-4f65-9D91-7224C49458BB}"/>
                <c:ext xmlns:c16="http://schemas.microsoft.com/office/drawing/2014/chart" uri="{C3380CC4-5D6E-409C-BE32-E72D297353CC}">
                  <c16:uniqueId val="{00000008-2ACC-40FE-8F49-811BD02DEB2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4D-4EB9-AEDC-FF765A6B6CED}"/>
                </c:ext>
              </c:extLst>
            </c:dLbl>
            <c:dLbl>
              <c:idx val="11"/>
              <c:layout>
                <c:manualLayout>
                  <c:x val="0"/>
                  <c:y val="3.642987249544626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A-2ACC-40FE-8F49-811BD02DEB2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D-4EB9-AEDC-FF765A6B6CED}"/>
                </c:ext>
              </c:extLst>
            </c:dLbl>
            <c:dLbl>
              <c:idx val="17"/>
              <c:delete val="1"/>
              <c:extLst>
                <c:ext xmlns:c15="http://schemas.microsoft.com/office/drawing/2012/chart" uri="{CE6537A1-D6FC-4f65-9D91-7224C49458BB}"/>
                <c:ext xmlns:c16="http://schemas.microsoft.com/office/drawing/2014/chart" uri="{C3380CC4-5D6E-409C-BE32-E72D297353CC}">
                  <c16:uniqueId val="{0000000C-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5-AA4D-4EB9-AEDC-FF765A6B6CED}"/>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D-4EB9-AEDC-FF765A6B6CED}"/>
                </c:ext>
              </c:extLst>
            </c:dLbl>
            <c:dLbl>
              <c:idx val="27"/>
              <c:delete val="1"/>
              <c:extLst>
                <c:ext xmlns:c15="http://schemas.microsoft.com/office/drawing/2012/chart" uri="{CE6537A1-D6FC-4f65-9D91-7224C49458BB}"/>
                <c:ext xmlns:c16="http://schemas.microsoft.com/office/drawing/2014/chart" uri="{C3380CC4-5D6E-409C-BE32-E72D297353CC}">
                  <c16:uniqueId val="{00000007-AA4D-4EB9-AEDC-FF765A6B6CED}"/>
                </c:ext>
              </c:extLst>
            </c:dLbl>
            <c:spPr>
              <a:noFill/>
              <a:ln>
                <a:noFill/>
              </a:ln>
              <a:effectLst/>
            </c:spPr>
            <c:txPr>
              <a:bodyPr/>
              <a:lstStyle/>
              <a:p>
                <a:pPr algn="ctr">
                  <a:defRPr sz="10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16</c:v>
                </c:pt>
                <c:pt idx="2">
                  <c:v>20</c:v>
                </c:pt>
                <c:pt idx="3">
                  <c:v>16</c:v>
                </c:pt>
                <c:pt idx="4">
                  <c:v>21</c:v>
                </c:pt>
                <c:pt idx="5">
                  <c:v>16</c:v>
                </c:pt>
                <c:pt idx="6">
                  <c:v>10</c:v>
                </c:pt>
                <c:pt idx="8">
                  <c:v>20</c:v>
                </c:pt>
                <c:pt idx="9">
                  <c:v>15</c:v>
                </c:pt>
                <c:pt idx="10">
                  <c:v>15</c:v>
                </c:pt>
                <c:pt idx="11">
                  <c:v>13</c:v>
                </c:pt>
                <c:pt idx="13">
                  <c:v>23</c:v>
                </c:pt>
                <c:pt idx="14">
                  <c:v>14</c:v>
                </c:pt>
                <c:pt idx="15">
                  <c:v>15</c:v>
                </c:pt>
                <c:pt idx="16">
                  <c:v>25</c:v>
                </c:pt>
                <c:pt idx="18">
                  <c:v>14</c:v>
                </c:pt>
                <c:pt idx="19">
                  <c:v>16</c:v>
                </c:pt>
                <c:pt idx="21">
                  <c:v>15</c:v>
                </c:pt>
                <c:pt idx="22">
                  <c:v>15</c:v>
                </c:pt>
                <c:pt idx="23">
                  <c:v>16</c:v>
                </c:pt>
                <c:pt idx="24">
                  <c:v>14</c:v>
                </c:pt>
                <c:pt idx="25">
                  <c:v>21</c:v>
                </c:pt>
              </c:numCache>
            </c:numRef>
          </c:val>
          <c:extLst>
            <c:ext xmlns:c16="http://schemas.microsoft.com/office/drawing/2014/chart" uri="{C3380CC4-5D6E-409C-BE32-E72D297353CC}">
              <c16:uniqueId val="{00000008-AA4D-4EB9-AEDC-FF765A6B6CED}"/>
            </c:ext>
          </c:extLst>
        </c:ser>
        <c:ser>
          <c:idx val="1"/>
          <c:order val="1"/>
          <c:spPr>
            <a:solidFill>
              <a:srgbClr val="E37045"/>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9-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B-2ACC-40FE-8F49-811BD02DEB25}"/>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24</c:v>
                </c:pt>
                <c:pt idx="2">
                  <c:v>31</c:v>
                </c:pt>
                <c:pt idx="3">
                  <c:v>32</c:v>
                </c:pt>
                <c:pt idx="4">
                  <c:v>35</c:v>
                </c:pt>
                <c:pt idx="5">
                  <c:v>17</c:v>
                </c:pt>
                <c:pt idx="6">
                  <c:v>16</c:v>
                </c:pt>
                <c:pt idx="8">
                  <c:v>18</c:v>
                </c:pt>
                <c:pt idx="9">
                  <c:v>30</c:v>
                </c:pt>
                <c:pt idx="10">
                  <c:v>28</c:v>
                </c:pt>
                <c:pt idx="11">
                  <c:v>18</c:v>
                </c:pt>
                <c:pt idx="13">
                  <c:v>23</c:v>
                </c:pt>
                <c:pt idx="14">
                  <c:v>32</c:v>
                </c:pt>
                <c:pt idx="15">
                  <c:v>28</c:v>
                </c:pt>
                <c:pt idx="16">
                  <c:v>25</c:v>
                </c:pt>
                <c:pt idx="18">
                  <c:v>30</c:v>
                </c:pt>
                <c:pt idx="19">
                  <c:v>23</c:v>
                </c:pt>
                <c:pt idx="21">
                  <c:v>26</c:v>
                </c:pt>
                <c:pt idx="22">
                  <c:v>25</c:v>
                </c:pt>
                <c:pt idx="23">
                  <c:v>24</c:v>
                </c:pt>
                <c:pt idx="24">
                  <c:v>25</c:v>
                </c:pt>
                <c:pt idx="25">
                  <c:v>27</c:v>
                </c:pt>
              </c:numCache>
            </c:numRef>
          </c:val>
          <c:extLst>
            <c:ext xmlns:c16="http://schemas.microsoft.com/office/drawing/2014/chart" uri="{C3380CC4-5D6E-409C-BE32-E72D297353CC}">
              <c16:uniqueId val="{00000001-2ACC-40FE-8F49-811BD02DEB25}"/>
            </c:ext>
          </c:extLst>
        </c:ser>
        <c:ser>
          <c:idx val="2"/>
          <c:order val="2"/>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ACC-40FE-8F49-811BD02DEB25}"/>
                </c:ext>
              </c:extLst>
            </c:dLbl>
            <c:dLbl>
              <c:idx val="7"/>
              <c:delete val="1"/>
              <c:extLst>
                <c:ext xmlns:c15="http://schemas.microsoft.com/office/drawing/2012/chart" uri="{CE6537A1-D6FC-4f65-9D91-7224C49458BB}"/>
                <c:ext xmlns:c16="http://schemas.microsoft.com/office/drawing/2014/chart" uri="{C3380CC4-5D6E-409C-BE32-E72D297353CC}">
                  <c16:uniqueId val="{00000003-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4-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5-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F-2ACC-40FE-8F49-811BD02DEB25}"/>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Feuil1!$D$4:$D$29</c:f>
              <c:numCache>
                <c:formatCode>General</c:formatCode>
                <c:ptCount val="26"/>
                <c:pt idx="0">
                  <c:v>40</c:v>
                </c:pt>
                <c:pt idx="2">
                  <c:v>51</c:v>
                </c:pt>
                <c:pt idx="3">
                  <c:v>48</c:v>
                </c:pt>
                <c:pt idx="4">
                  <c:v>56</c:v>
                </c:pt>
                <c:pt idx="5">
                  <c:v>33</c:v>
                </c:pt>
                <c:pt idx="6">
                  <c:v>26</c:v>
                </c:pt>
                <c:pt idx="8">
                  <c:v>38</c:v>
                </c:pt>
                <c:pt idx="9">
                  <c:v>45</c:v>
                </c:pt>
                <c:pt idx="10">
                  <c:v>43</c:v>
                </c:pt>
                <c:pt idx="11">
                  <c:v>31</c:v>
                </c:pt>
                <c:pt idx="13">
                  <c:v>46</c:v>
                </c:pt>
                <c:pt idx="14">
                  <c:v>46</c:v>
                </c:pt>
                <c:pt idx="15">
                  <c:v>43</c:v>
                </c:pt>
                <c:pt idx="16">
                  <c:v>50</c:v>
                </c:pt>
                <c:pt idx="18">
                  <c:v>44</c:v>
                </c:pt>
                <c:pt idx="19">
                  <c:v>39</c:v>
                </c:pt>
                <c:pt idx="21">
                  <c:v>41</c:v>
                </c:pt>
                <c:pt idx="22">
                  <c:v>40</c:v>
                </c:pt>
                <c:pt idx="23">
                  <c:v>40</c:v>
                </c:pt>
                <c:pt idx="24">
                  <c:v>39</c:v>
                </c:pt>
                <c:pt idx="25">
                  <c:v>48</c:v>
                </c:pt>
              </c:numCache>
            </c:numRef>
          </c:val>
          <c:extLst>
            <c:ext xmlns:c16="http://schemas.microsoft.com/office/drawing/2014/chart" uri="{C3380CC4-5D6E-409C-BE32-E72D297353CC}">
              <c16:uniqueId val="{00000002-2ACC-40FE-8F49-811BD02DEB25}"/>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A14125"/>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dLbls>
            <c:dLbl>
              <c:idx val="0"/>
              <c:tx>
                <c:rich>
                  <a:bodyPr/>
                  <a:lstStyle/>
                  <a:p>
                    <a:fld id="{DC949A00-A86F-45D1-90AF-F40F95EAE1FB}" type="VALUE">
                      <a:rPr lang="en-US" sz="11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0B-44DA-8ABC-6D0F4E4ABDBA}"/>
                </c:ext>
              </c:extLst>
            </c:dLbl>
            <c:dLbl>
              <c:idx val="6"/>
              <c:delete val="1"/>
              <c:extLst>
                <c:ext xmlns:c15="http://schemas.microsoft.com/office/drawing/2012/chart" uri="{CE6537A1-D6FC-4f65-9D91-7224C49458BB}"/>
                <c:ext xmlns:c16="http://schemas.microsoft.com/office/drawing/2014/chart" uri="{C3380CC4-5D6E-409C-BE32-E72D297353CC}">
                  <c16:uniqueId val="{00000005-010B-44DA-8ABC-6D0F4E4ABDBA}"/>
                </c:ext>
              </c:extLst>
            </c:dLbl>
            <c:dLbl>
              <c:idx val="9"/>
              <c:delete val="1"/>
              <c:extLst>
                <c:ext xmlns:c15="http://schemas.microsoft.com/office/drawing/2012/chart" uri="{CE6537A1-D6FC-4f65-9D91-7224C49458BB}"/>
                <c:ext xmlns:c16="http://schemas.microsoft.com/office/drawing/2014/chart" uri="{C3380CC4-5D6E-409C-BE32-E72D297353CC}">
                  <c16:uniqueId val="{00000006-010B-44DA-8ABC-6D0F4E4ABDBA}"/>
                </c:ext>
              </c:extLst>
            </c:dLbl>
            <c:dLbl>
              <c:idx val="12"/>
              <c:delete val="1"/>
              <c:extLst>
                <c:ext xmlns:c15="http://schemas.microsoft.com/office/drawing/2012/chart" uri="{CE6537A1-D6FC-4f65-9D91-7224C49458BB}"/>
                <c:ext xmlns:c16="http://schemas.microsoft.com/office/drawing/2014/chart" uri="{C3380CC4-5D6E-409C-BE32-E72D297353CC}">
                  <c16:uniqueId val="{00000008-34A6-4E1B-92B9-C856DAF8D15B}"/>
                </c:ext>
              </c:extLst>
            </c:dLbl>
            <c:dLbl>
              <c:idx val="13"/>
              <c:layout>
                <c:manualLayout>
                  <c:x val="5.1532054053472828E-3"/>
                  <c:y val="1.788169826064720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B5-476F-8374-04A5BE392527}"/>
                </c:ext>
              </c:extLst>
            </c:dLbl>
            <c:dLbl>
              <c:idx val="27"/>
              <c:delete val="1"/>
              <c:extLst>
                <c:ext xmlns:c15="http://schemas.microsoft.com/office/drawing/2012/chart" uri="{CE6537A1-D6FC-4f65-9D91-7224C49458BB}"/>
                <c:ext xmlns:c16="http://schemas.microsoft.com/office/drawing/2014/chart" uri="{C3380CC4-5D6E-409C-BE32-E72D297353CC}">
                  <c16:uniqueId val="{00000013-010B-44DA-8ABC-6D0F4E4ABDBA}"/>
                </c:ext>
              </c:extLst>
            </c:dLbl>
            <c:spPr>
              <a:noFill/>
              <a:ln>
                <a:noFill/>
              </a:ln>
              <a:effectLst/>
            </c:spPr>
            <c:txPr>
              <a:bodyPr/>
              <a:lstStyle/>
              <a:p>
                <a:pPr algn="ctr">
                  <a:defRPr sz="11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16</c:v>
                </c:pt>
                <c:pt idx="1">
                  <c:v>23</c:v>
                </c:pt>
                <c:pt idx="2">
                  <c:v>3</c:v>
                </c:pt>
                <c:pt idx="3">
                  <c:v>19</c:v>
                </c:pt>
                <c:pt idx="4">
                  <c:v>5</c:v>
                </c:pt>
                <c:pt idx="5">
                  <c:v>15</c:v>
                </c:pt>
                <c:pt idx="7">
                  <c:v>15</c:v>
                </c:pt>
                <c:pt idx="8">
                  <c:v>53</c:v>
                </c:pt>
                <c:pt idx="10">
                  <c:v>14</c:v>
                </c:pt>
                <c:pt idx="11">
                  <c:v>17</c:v>
                </c:pt>
                <c:pt idx="13">
                  <c:v>17</c:v>
                </c:pt>
                <c:pt idx="14">
                  <c:v>23</c:v>
                </c:pt>
                <c:pt idx="15">
                  <c:v>19</c:v>
                </c:pt>
                <c:pt idx="16">
                  <c:v>10</c:v>
                </c:pt>
                <c:pt idx="17">
                  <c:v>8</c:v>
                </c:pt>
                <c:pt idx="18">
                  <c:v>17</c:v>
                </c:pt>
                <c:pt idx="20">
                  <c:v>40</c:v>
                </c:pt>
                <c:pt idx="21">
                  <c:v>15</c:v>
                </c:pt>
                <c:pt idx="22">
                  <c:v>7</c:v>
                </c:pt>
                <c:pt idx="23">
                  <c:v>10</c:v>
                </c:pt>
              </c:numCache>
            </c:numRef>
          </c:val>
          <c:extLst>
            <c:ext xmlns:c16="http://schemas.microsoft.com/office/drawing/2014/chart" uri="{C3380CC4-5D6E-409C-BE32-E72D297353CC}">
              <c16:uniqueId val="{00000014-010B-44DA-8ABC-6D0F4E4ABDBA}"/>
            </c:ext>
          </c:extLst>
        </c:ser>
        <c:ser>
          <c:idx val="1"/>
          <c:order val="1"/>
          <c:spPr>
            <a:solidFill>
              <a:srgbClr val="E37045"/>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A-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7-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E-34A6-4E1B-92B9-C856DAF8D15B}"/>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26</c:v>
                </c:pt>
                <c:pt idx="1">
                  <c:v>25</c:v>
                </c:pt>
                <c:pt idx="2">
                  <c:v>27</c:v>
                </c:pt>
                <c:pt idx="3">
                  <c:v>35</c:v>
                </c:pt>
                <c:pt idx="4">
                  <c:v>9</c:v>
                </c:pt>
                <c:pt idx="5">
                  <c:v>19</c:v>
                </c:pt>
                <c:pt idx="7">
                  <c:v>25</c:v>
                </c:pt>
                <c:pt idx="8">
                  <c:v>21</c:v>
                </c:pt>
                <c:pt idx="10">
                  <c:v>30</c:v>
                </c:pt>
                <c:pt idx="11">
                  <c:v>19</c:v>
                </c:pt>
                <c:pt idx="13">
                  <c:v>24</c:v>
                </c:pt>
                <c:pt idx="14">
                  <c:v>25</c:v>
                </c:pt>
                <c:pt idx="15">
                  <c:v>26</c:v>
                </c:pt>
                <c:pt idx="16">
                  <c:v>26</c:v>
                </c:pt>
                <c:pt idx="17">
                  <c:v>23</c:v>
                </c:pt>
                <c:pt idx="18">
                  <c:v>18</c:v>
                </c:pt>
                <c:pt idx="20">
                  <c:v>29</c:v>
                </c:pt>
                <c:pt idx="21">
                  <c:v>25</c:v>
                </c:pt>
                <c:pt idx="22">
                  <c:v>24</c:v>
                </c:pt>
                <c:pt idx="23">
                  <c:v>10</c:v>
                </c:pt>
              </c:numCache>
            </c:numRef>
          </c:val>
          <c:extLst>
            <c:ext xmlns:c16="http://schemas.microsoft.com/office/drawing/2014/chart" uri="{C3380CC4-5D6E-409C-BE32-E72D297353CC}">
              <c16:uniqueId val="{00000001-34A6-4E1B-92B9-C856DAF8D15B}"/>
            </c:ext>
          </c:extLst>
        </c:ser>
        <c:ser>
          <c:idx val="2"/>
          <c:order val="2"/>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B-34A6-4E1B-92B9-C856DAF8D15B}"/>
                </c:ext>
              </c:extLst>
            </c:dLbl>
            <c:dLbl>
              <c:idx val="9"/>
              <c:delete val="1"/>
              <c:extLst>
                <c:ext xmlns:c15="http://schemas.microsoft.com/office/drawing/2012/chart" uri="{CE6537A1-D6FC-4f65-9D91-7224C49458BB}"/>
                <c:ext xmlns:c16="http://schemas.microsoft.com/office/drawing/2014/chart" uri="{C3380CC4-5D6E-409C-BE32-E72D297353CC}">
                  <c16:uniqueId val="{00000009-34A6-4E1B-92B9-C856DAF8D15B}"/>
                </c:ext>
              </c:extLst>
            </c:dLbl>
            <c:dLbl>
              <c:idx val="12"/>
              <c:delete val="1"/>
              <c:extLst>
                <c:ext xmlns:c15="http://schemas.microsoft.com/office/drawing/2012/chart" uri="{CE6537A1-D6FC-4f65-9D91-7224C49458BB}"/>
                <c:ext xmlns:c16="http://schemas.microsoft.com/office/drawing/2014/chart" uri="{C3380CC4-5D6E-409C-BE32-E72D297353CC}">
                  <c16:uniqueId val="{00000006-34A6-4E1B-92B9-C856DAF8D15B}"/>
                </c:ext>
              </c:extLst>
            </c:dLbl>
            <c:dLbl>
              <c:idx val="19"/>
              <c:delete val="1"/>
              <c:extLst>
                <c:ext xmlns:c15="http://schemas.microsoft.com/office/drawing/2012/chart" uri="{CE6537A1-D6FC-4f65-9D91-7224C49458BB}"/>
                <c:ext xmlns:c16="http://schemas.microsoft.com/office/drawing/2014/chart" uri="{C3380CC4-5D6E-409C-BE32-E72D297353CC}">
                  <c16:uniqueId val="{0000000D-34A6-4E1B-92B9-C856DAF8D15B}"/>
                </c:ext>
              </c:extLst>
            </c:dLbl>
            <c:spPr>
              <a:noFill/>
              <a:ln>
                <a:noFill/>
              </a:ln>
              <a:effectLst/>
            </c:spPr>
            <c:txPr>
              <a:bodyPr wrap="square" lIns="38100" tIns="19050" rIns="38100" bIns="19050" anchor="ctr">
                <a:spAutoFit/>
              </a:bodyPr>
              <a:lstStyle/>
              <a:p>
                <a:pPr>
                  <a:defRPr sz="1050" b="1">
                    <a:solidFill>
                      <a:srgbClr val="A1412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Feuil1!$D$4:$D$27</c:f>
              <c:numCache>
                <c:formatCode>General</c:formatCode>
                <c:ptCount val="24"/>
                <c:pt idx="0">
                  <c:v>42</c:v>
                </c:pt>
                <c:pt idx="1">
                  <c:v>48</c:v>
                </c:pt>
                <c:pt idx="2">
                  <c:v>30</c:v>
                </c:pt>
                <c:pt idx="3">
                  <c:v>54</c:v>
                </c:pt>
                <c:pt idx="4">
                  <c:v>14</c:v>
                </c:pt>
                <c:pt idx="5">
                  <c:v>34</c:v>
                </c:pt>
                <c:pt idx="7">
                  <c:v>40</c:v>
                </c:pt>
                <c:pt idx="8">
                  <c:v>74</c:v>
                </c:pt>
                <c:pt idx="10">
                  <c:v>44</c:v>
                </c:pt>
                <c:pt idx="11">
                  <c:v>36</c:v>
                </c:pt>
                <c:pt idx="13">
                  <c:v>41</c:v>
                </c:pt>
                <c:pt idx="14">
                  <c:v>48</c:v>
                </c:pt>
                <c:pt idx="15">
                  <c:v>45</c:v>
                </c:pt>
                <c:pt idx="16">
                  <c:v>36</c:v>
                </c:pt>
                <c:pt idx="17">
                  <c:v>31</c:v>
                </c:pt>
                <c:pt idx="18">
                  <c:v>35</c:v>
                </c:pt>
                <c:pt idx="20">
                  <c:v>69</c:v>
                </c:pt>
                <c:pt idx="21">
                  <c:v>40</c:v>
                </c:pt>
                <c:pt idx="22">
                  <c:v>31</c:v>
                </c:pt>
                <c:pt idx="23">
                  <c:v>20</c:v>
                </c:pt>
              </c:numCache>
            </c:numRef>
          </c:val>
          <c:extLst>
            <c:ext xmlns:c16="http://schemas.microsoft.com/office/drawing/2014/chart" uri="{C3380CC4-5D6E-409C-BE32-E72D297353CC}">
              <c16:uniqueId val="{00000002-34A6-4E1B-92B9-C856DAF8D15B}"/>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79564777947076"/>
          <c:y val="4.5118646208122885E-2"/>
          <c:w val="0.58520435222052924"/>
          <c:h val="0.91586124030891025"/>
        </c:manualLayout>
      </c:layout>
      <c:barChart>
        <c:barDir val="bar"/>
        <c:grouping val="stacked"/>
        <c:varyColors val="0"/>
        <c:ser>
          <c:idx val="0"/>
          <c:order val="0"/>
          <c:spPr>
            <a:solidFill>
              <a:schemeClr val="accent6">
                <a:lumMod val="60000"/>
                <a:lumOff val="40000"/>
              </a:schemeClr>
            </a:solidFill>
            <a:ln w="38100">
              <a:noFill/>
            </a:ln>
            <a:effectLst/>
          </c:spPr>
          <c:invertIfNegative val="0"/>
          <c:dPt>
            <c:idx val="3"/>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1-7D4B-4197-9E6B-89BFF4C557FA}"/>
              </c:ext>
            </c:extLst>
          </c:dPt>
          <c:dPt>
            <c:idx val="4"/>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3-7D4B-4197-9E6B-89BFF4C557FA}"/>
              </c:ext>
            </c:extLst>
          </c:dPt>
          <c:dPt>
            <c:idx val="5"/>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5-7D4B-4197-9E6B-89BFF4C557FA}"/>
              </c:ext>
            </c:extLst>
          </c:dPt>
          <c:dPt>
            <c:idx val="6"/>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7-7D4B-4197-9E6B-89BFF4C557FA}"/>
              </c:ext>
            </c:extLst>
          </c:dPt>
          <c:dPt>
            <c:idx val="9"/>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9-7D4B-4197-9E6B-89BFF4C557FA}"/>
              </c:ext>
            </c:extLst>
          </c:dPt>
          <c:dPt>
            <c:idx val="10"/>
            <c:invertIfNegative val="0"/>
            <c:bubble3D val="0"/>
            <c:spPr>
              <a:solidFill>
                <a:schemeClr val="accent6">
                  <a:lumMod val="60000"/>
                  <a:lumOff val="40000"/>
                </a:schemeClr>
              </a:solidFill>
              <a:ln w="38100">
                <a:noFill/>
              </a:ln>
              <a:effectLst/>
            </c:spPr>
            <c:extLst>
              <c:ext xmlns:c16="http://schemas.microsoft.com/office/drawing/2014/chart" uri="{C3380CC4-5D6E-409C-BE32-E72D297353CC}">
                <c16:uniqueId val="{0000000B-7D4B-4197-9E6B-89BFF4C557FA}"/>
              </c:ext>
            </c:extLst>
          </c:dPt>
          <c:dLbls>
            <c:dLbl>
              <c:idx val="4"/>
              <c:delete val="1"/>
              <c:extLst>
                <c:ext xmlns:c15="http://schemas.microsoft.com/office/drawing/2012/chart" uri="{CE6537A1-D6FC-4f65-9D91-7224C49458BB}"/>
                <c:ext xmlns:c16="http://schemas.microsoft.com/office/drawing/2014/chart" uri="{C3380CC4-5D6E-409C-BE32-E72D297353CC}">
                  <c16:uniqueId val="{00000003-7D4B-4197-9E6B-89BFF4C557F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 décourager les hommes à faire le premier pas auprès des femmes </c:v>
                </c:pt>
                <c:pt idx="1">
                  <c:v>… pousser les femmes à faire le premier pas auprès des hommes </c:v>
                </c:pt>
              </c:strCache>
            </c:strRef>
          </c:cat>
          <c:val>
            <c:numRef>
              <c:f>Feuil1!$B$2:$B$3</c:f>
              <c:numCache>
                <c:formatCode>General</c:formatCode>
                <c:ptCount val="2"/>
                <c:pt idx="0">
                  <c:v>15</c:v>
                </c:pt>
                <c:pt idx="1">
                  <c:v>8</c:v>
                </c:pt>
              </c:numCache>
            </c:numRef>
          </c:val>
          <c:extLst>
            <c:ext xmlns:c16="http://schemas.microsoft.com/office/drawing/2014/chart" uri="{C3380CC4-5D6E-409C-BE32-E72D297353CC}">
              <c16:uniqueId val="{00000010-7D4B-4197-9E6B-89BFF4C557FA}"/>
            </c:ext>
          </c:extLst>
        </c:ser>
        <c:ser>
          <c:idx val="1"/>
          <c:order val="1"/>
          <c:spPr>
            <a:solidFill>
              <a:srgbClr val="FCD5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 décourager les hommes à faire le premier pas auprès des femmes </c:v>
                </c:pt>
                <c:pt idx="1">
                  <c:v>… pousser les femmes à faire le premier pas auprès des hommes </c:v>
                </c:pt>
              </c:strCache>
            </c:strRef>
          </c:cat>
          <c:val>
            <c:numRef>
              <c:f>Feuil1!$C$2:$C$3</c:f>
              <c:numCache>
                <c:formatCode>General</c:formatCode>
                <c:ptCount val="2"/>
                <c:pt idx="0">
                  <c:v>39</c:v>
                </c:pt>
                <c:pt idx="1">
                  <c:v>37</c:v>
                </c:pt>
              </c:numCache>
            </c:numRef>
          </c:val>
          <c:extLst>
            <c:ext xmlns:c16="http://schemas.microsoft.com/office/drawing/2014/chart" uri="{C3380CC4-5D6E-409C-BE32-E72D297353CC}">
              <c16:uniqueId val="{00000000-363A-427E-8ABA-8F0C2E21C25E}"/>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9D866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 décourager les hommes à faire le premier pas auprès des femmes </c:v>
                </c:pt>
                <c:pt idx="1">
                  <c:v>… pousser les femmes à faire le premier pas auprès des hommes </c:v>
                </c:pt>
              </c:strCache>
            </c:strRef>
          </c:cat>
          <c:val>
            <c:numRef>
              <c:f>Feuil1!$D$2:$D$3</c:f>
              <c:numCache>
                <c:formatCode>General</c:formatCode>
                <c:ptCount val="2"/>
                <c:pt idx="0">
                  <c:v>54</c:v>
                </c:pt>
                <c:pt idx="1">
                  <c:v>45</c:v>
                </c:pt>
              </c:numCache>
            </c:numRef>
          </c:val>
          <c:extLst>
            <c:ext xmlns:c16="http://schemas.microsoft.com/office/drawing/2014/chart" uri="{C3380CC4-5D6E-409C-BE32-E72D297353CC}">
              <c16:uniqueId val="{00000001-363A-427E-8ABA-8F0C2E21C25E}"/>
            </c:ext>
          </c:extLst>
        </c:ser>
        <c:dLbls>
          <c:showLegendKey val="0"/>
          <c:showVal val="1"/>
          <c:showCatName val="0"/>
          <c:showSerName val="0"/>
          <c:showPercent val="0"/>
          <c:showBubbleSize val="0"/>
        </c:dLbls>
        <c:gapWidth val="80"/>
        <c:overlap val="100"/>
        <c:axId val="2046596687"/>
        <c:axId val="2046597167"/>
      </c:barChart>
      <c:catAx>
        <c:axId val="204659668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2046597167"/>
        <c:crosses val="autoZero"/>
        <c:auto val="1"/>
        <c:lblAlgn val="ctr"/>
        <c:lblOffset val="100"/>
        <c:noMultiLvlLbl val="0"/>
      </c:catAx>
      <c:valAx>
        <c:axId val="2046597167"/>
        <c:scaling>
          <c:orientation val="minMax"/>
        </c:scaling>
        <c:delete val="1"/>
        <c:axPos val="b"/>
        <c:numFmt formatCode="General" sourceLinked="1"/>
        <c:majorTickMark val="out"/>
        <c:minorTickMark val="none"/>
        <c:tickLblPos val="nextTo"/>
        <c:crossAx val="2046596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66748306609008E-2"/>
          <c:y val="1.0111440761051997E-2"/>
          <c:w val="0.96562499999999996"/>
          <c:h val="0.94843750317190556"/>
        </c:manualLayout>
      </c:layout>
      <c:barChart>
        <c:barDir val="bar"/>
        <c:grouping val="stacked"/>
        <c:varyColors val="0"/>
        <c:ser>
          <c:idx val="0"/>
          <c:order val="0"/>
          <c:tx>
            <c:strRef>
              <c:f>Feuil1!$B$1</c:f>
              <c:strCache>
                <c:ptCount val="1"/>
                <c:pt idx="0">
                  <c:v>Oui, beaucoup plus</c:v>
                </c:pt>
              </c:strCache>
            </c:strRef>
          </c:tx>
          <c:spPr>
            <a:solidFill>
              <a:srgbClr val="FAC090"/>
            </a:solidFill>
            <a:ln w="28575">
              <a:solidFill>
                <a:srgbClr val="FFFFFF"/>
              </a:solidFill>
            </a:ln>
            <a:effectLst/>
          </c:spPr>
          <c:invertIfNegative val="0"/>
          <c:dPt>
            <c:idx val="4"/>
            <c:invertIfNegative val="0"/>
            <c:bubble3D val="0"/>
            <c:spPr>
              <a:solidFill>
                <a:srgbClr val="FAC090"/>
              </a:solidFill>
              <a:ln w="28575">
                <a:solidFill>
                  <a:srgbClr val="FFFFFF"/>
                </a:solidFill>
              </a:ln>
              <a:effectLst/>
            </c:spPr>
            <c:extLst>
              <c:ext xmlns:c16="http://schemas.microsoft.com/office/drawing/2014/chart" uri="{C3380CC4-5D6E-409C-BE32-E72D297353CC}">
                <c16:uniqueId val="{00000006-C3C3-4EA3-B49E-5F46F27295E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numCache>
            </c:numRef>
          </c:cat>
          <c:val>
            <c:numRef>
              <c:f>Feuil1!$B$2:$B$3</c:f>
              <c:numCache>
                <c:formatCode>General</c:formatCode>
                <c:ptCount val="2"/>
                <c:pt idx="0">
                  <c:v>13</c:v>
                </c:pt>
                <c:pt idx="1">
                  <c:v>7</c:v>
                </c:pt>
              </c:numCache>
            </c:numRef>
          </c:val>
          <c:extLst>
            <c:ext xmlns:c16="http://schemas.microsoft.com/office/drawing/2014/chart" uri="{C3380CC4-5D6E-409C-BE32-E72D297353CC}">
              <c16:uniqueId val="{00000000-C3C3-4EA3-B49E-5F46F27295E1}"/>
            </c:ext>
          </c:extLst>
        </c:ser>
        <c:ser>
          <c:idx val="1"/>
          <c:order val="1"/>
          <c:tx>
            <c:strRef>
              <c:f>Feuil1!$C$1</c:f>
              <c:strCache>
                <c:ptCount val="1"/>
                <c:pt idx="0">
                  <c:v>Oui, un peu plus</c:v>
                </c:pt>
              </c:strCache>
            </c:strRef>
          </c:tx>
          <c:spPr>
            <a:solidFill>
              <a:srgbClr val="FCD5B5"/>
            </a:solidFill>
            <a:ln w="28575">
              <a:solidFill>
                <a:srgbClr val="FFFFFF"/>
              </a:solidFill>
            </a:ln>
            <a:effectLst/>
          </c:spPr>
          <c:invertIfNegative val="0"/>
          <c:dPt>
            <c:idx val="4"/>
            <c:invertIfNegative val="0"/>
            <c:bubble3D val="0"/>
            <c:spPr>
              <a:solidFill>
                <a:srgbClr val="FCD5B5"/>
              </a:solidFill>
              <a:ln w="28575">
                <a:solidFill>
                  <a:srgbClr val="FFFFFF"/>
                </a:solidFill>
              </a:ln>
              <a:effectLst/>
            </c:spPr>
            <c:extLst>
              <c:ext xmlns:c16="http://schemas.microsoft.com/office/drawing/2014/chart" uri="{C3380CC4-5D6E-409C-BE32-E72D297353CC}">
                <c16:uniqueId val="{00000007-C3C3-4EA3-B49E-5F46F27295E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numCache>
            </c:numRef>
          </c:cat>
          <c:val>
            <c:numRef>
              <c:f>Feuil1!$C$2:$C$3</c:f>
              <c:numCache>
                <c:formatCode>General</c:formatCode>
                <c:ptCount val="2"/>
                <c:pt idx="0">
                  <c:v>34</c:v>
                </c:pt>
                <c:pt idx="1">
                  <c:v>29</c:v>
                </c:pt>
              </c:numCache>
            </c:numRef>
          </c:val>
          <c:extLst>
            <c:ext xmlns:c16="http://schemas.microsoft.com/office/drawing/2014/chart" uri="{C3380CC4-5D6E-409C-BE32-E72D297353CC}">
              <c16:uniqueId val="{00000001-C3C3-4EA3-B49E-5F46F27295E1}"/>
            </c:ext>
          </c:extLst>
        </c:ser>
        <c:ser>
          <c:idx val="2"/>
          <c:order val="2"/>
          <c:tx>
            <c:strRef>
              <c:f>Feuil1!$D$1</c:f>
              <c:strCache>
                <c:ptCount val="1"/>
                <c:pt idx="0">
                  <c:v>TOTAL OUI</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9D866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numCache>
            </c:numRef>
          </c:cat>
          <c:val>
            <c:numRef>
              <c:f>Feuil1!$D$2:$D$3</c:f>
              <c:numCache>
                <c:formatCode>General</c:formatCode>
                <c:ptCount val="2"/>
                <c:pt idx="0">
                  <c:v>47</c:v>
                </c:pt>
                <c:pt idx="1">
                  <c:v>36</c:v>
                </c:pt>
              </c:numCache>
            </c:numRef>
          </c:val>
          <c:extLst>
            <c:ext xmlns:c16="http://schemas.microsoft.com/office/drawing/2014/chart" uri="{C3380CC4-5D6E-409C-BE32-E72D297353CC}">
              <c16:uniqueId val="{0000000C-30FF-4205-A5F1-40358FC60949}"/>
            </c:ext>
          </c:extLst>
        </c:ser>
        <c:dLbls>
          <c:showLegendKey val="0"/>
          <c:showVal val="0"/>
          <c:showCatName val="0"/>
          <c:showSerName val="0"/>
          <c:showPercent val="0"/>
          <c:showBubbleSize val="0"/>
        </c:dLbls>
        <c:gapWidth val="500"/>
        <c:overlap val="100"/>
        <c:axId val="755180479"/>
        <c:axId val="755177599"/>
      </c:barChart>
      <c:catAx>
        <c:axId val="755180479"/>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55177599"/>
        <c:crosses val="autoZero"/>
        <c:auto val="1"/>
        <c:lblAlgn val="ctr"/>
        <c:lblOffset val="100"/>
        <c:noMultiLvlLbl val="0"/>
      </c:catAx>
      <c:valAx>
        <c:axId val="755177599"/>
        <c:scaling>
          <c:orientation val="minMax"/>
        </c:scaling>
        <c:delete val="1"/>
        <c:axPos val="b"/>
        <c:numFmt formatCode="General" sourceLinked="1"/>
        <c:majorTickMark val="out"/>
        <c:minorTickMark val="none"/>
        <c:tickLblPos val="nextTo"/>
        <c:crossAx val="75518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31</c:v>
                </c:pt>
                <c:pt idx="1">
                  <c:v>49</c:v>
                </c:pt>
                <c:pt idx="2">
                  <c:v>51</c:v>
                </c:pt>
                <c:pt idx="3">
                  <c:v>44</c:v>
                </c:pt>
                <c:pt idx="4">
                  <c:v>43</c:v>
                </c:pt>
                <c:pt idx="6">
                  <c:v>42</c:v>
                </c:pt>
                <c:pt idx="7">
                  <c:v>51</c:v>
                </c:pt>
                <c:pt idx="9">
                  <c:v>50</c:v>
                </c:pt>
                <c:pt idx="10">
                  <c:v>43</c:v>
                </c:pt>
                <c:pt idx="12">
                  <c:v>50</c:v>
                </c:pt>
                <c:pt idx="13">
                  <c:v>44</c:v>
                </c:pt>
                <c:pt idx="15">
                  <c:v>47</c:v>
                </c:pt>
                <c:pt idx="16">
                  <c:v>50</c:v>
                </c:pt>
                <c:pt idx="17">
                  <c:v>43</c:v>
                </c:pt>
                <c:pt idx="19">
                  <c:v>46</c:v>
                </c:pt>
                <c:pt idx="20">
                  <c:v>43</c:v>
                </c:pt>
                <c:pt idx="21">
                  <c:v>46</c:v>
                </c:pt>
              </c:numCache>
            </c:numRef>
          </c:val>
          <c:extLst>
            <c:ext xmlns:c16="http://schemas.microsoft.com/office/drawing/2014/chart" uri="{C3380CC4-5D6E-409C-BE32-E72D297353CC}">
              <c16:uniqueId val="{00000015-45E3-46E5-812F-D255F4E9F7A0}"/>
            </c:ext>
          </c:extLst>
        </c:ser>
        <c:ser>
          <c:idx val="1"/>
          <c:order val="1"/>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A215-4F66-852B-4478BF962BA0}"/>
                </c:ext>
              </c:extLst>
            </c:dLbl>
            <c:dLbl>
              <c:idx val="8"/>
              <c:delete val="1"/>
              <c:extLst>
                <c:ext xmlns:c15="http://schemas.microsoft.com/office/drawing/2012/chart" uri="{CE6537A1-D6FC-4f65-9D91-7224C49458BB}"/>
                <c:ext xmlns:c16="http://schemas.microsoft.com/office/drawing/2014/chart" uri="{C3380CC4-5D6E-409C-BE32-E72D297353CC}">
                  <c16:uniqueId val="{00000003-A215-4F66-852B-4478BF962BA0}"/>
                </c:ext>
              </c:extLst>
            </c:dLbl>
            <c:dLbl>
              <c:idx val="11"/>
              <c:delete val="1"/>
              <c:extLst>
                <c:ext xmlns:c15="http://schemas.microsoft.com/office/drawing/2012/chart" uri="{CE6537A1-D6FC-4f65-9D91-7224C49458BB}"/>
                <c:ext xmlns:c16="http://schemas.microsoft.com/office/drawing/2014/chart" uri="{C3380CC4-5D6E-409C-BE32-E72D297353CC}">
                  <c16:uniqueId val="{00000004-A215-4F66-852B-4478BF962BA0}"/>
                </c:ext>
              </c:extLst>
            </c:dLbl>
            <c:dLbl>
              <c:idx val="14"/>
              <c:delete val="1"/>
              <c:extLst>
                <c:ext xmlns:c15="http://schemas.microsoft.com/office/drawing/2012/chart" uri="{CE6537A1-D6FC-4f65-9D91-7224C49458BB}"/>
                <c:ext xmlns:c16="http://schemas.microsoft.com/office/drawing/2014/chart" uri="{C3380CC4-5D6E-409C-BE32-E72D297353CC}">
                  <c16:uniqueId val="{00000005-A215-4F66-852B-4478BF962BA0}"/>
                </c:ext>
              </c:extLst>
            </c:dLbl>
            <c:dLbl>
              <c:idx val="18"/>
              <c:delete val="1"/>
              <c:extLst>
                <c:ext xmlns:c15="http://schemas.microsoft.com/office/drawing/2012/chart" uri="{CE6537A1-D6FC-4f65-9D91-7224C49458BB}"/>
                <c:ext xmlns:c16="http://schemas.microsoft.com/office/drawing/2014/chart" uri="{C3380CC4-5D6E-409C-BE32-E72D297353CC}">
                  <c16:uniqueId val="{00000006-A215-4F66-852B-4478BF962BA0}"/>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31</c:v>
                </c:pt>
                <c:pt idx="1">
                  <c:v>49</c:v>
                </c:pt>
                <c:pt idx="2">
                  <c:v>51</c:v>
                </c:pt>
                <c:pt idx="3">
                  <c:v>44</c:v>
                </c:pt>
                <c:pt idx="4">
                  <c:v>43</c:v>
                </c:pt>
                <c:pt idx="6">
                  <c:v>42</c:v>
                </c:pt>
                <c:pt idx="7">
                  <c:v>51</c:v>
                </c:pt>
                <c:pt idx="9">
                  <c:v>50</c:v>
                </c:pt>
                <c:pt idx="10">
                  <c:v>43</c:v>
                </c:pt>
                <c:pt idx="12">
                  <c:v>50</c:v>
                </c:pt>
                <c:pt idx="13">
                  <c:v>44</c:v>
                </c:pt>
                <c:pt idx="15">
                  <c:v>47</c:v>
                </c:pt>
                <c:pt idx="16">
                  <c:v>50</c:v>
                </c:pt>
                <c:pt idx="17">
                  <c:v>43</c:v>
                </c:pt>
                <c:pt idx="19">
                  <c:v>46</c:v>
                </c:pt>
                <c:pt idx="20">
                  <c:v>43</c:v>
                </c:pt>
                <c:pt idx="21">
                  <c:v>46</c:v>
                </c:pt>
              </c:numCache>
            </c:numRef>
          </c:val>
          <c:extLst>
            <c:ext xmlns:c16="http://schemas.microsoft.com/office/drawing/2014/chart" uri="{C3380CC4-5D6E-409C-BE32-E72D297353CC}">
              <c16:uniqueId val="{00000001-A215-4F66-852B-4478BF962BA0}"/>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47</c:v>
                </c:pt>
                <c:pt idx="1">
                  <c:v>46</c:v>
                </c:pt>
                <c:pt idx="2">
                  <c:v>40</c:v>
                </c:pt>
                <c:pt idx="3">
                  <c:v>57</c:v>
                </c:pt>
                <c:pt idx="4">
                  <c:v>35</c:v>
                </c:pt>
                <c:pt idx="5">
                  <c:v>39</c:v>
                </c:pt>
                <c:pt idx="7">
                  <c:v>45</c:v>
                </c:pt>
                <c:pt idx="8">
                  <c:v>36</c:v>
                </c:pt>
                <c:pt idx="10">
                  <c:v>53</c:v>
                </c:pt>
                <c:pt idx="11">
                  <c:v>36</c:v>
                </c:pt>
                <c:pt idx="13">
                  <c:v>19</c:v>
                </c:pt>
                <c:pt idx="14">
                  <c:v>51</c:v>
                </c:pt>
                <c:pt idx="15">
                  <c:v>46</c:v>
                </c:pt>
                <c:pt idx="16">
                  <c:v>46</c:v>
                </c:pt>
                <c:pt idx="17">
                  <c:v>39</c:v>
                </c:pt>
                <c:pt idx="18">
                  <c:v>40</c:v>
                </c:pt>
                <c:pt idx="20">
                  <c:v>47</c:v>
                </c:pt>
                <c:pt idx="21">
                  <c:v>47</c:v>
                </c:pt>
                <c:pt idx="22">
                  <c:v>46</c:v>
                </c:pt>
                <c:pt idx="23">
                  <c:v>29</c:v>
                </c:pt>
              </c:numCache>
            </c:numRef>
          </c:val>
          <c:extLst>
            <c:ext xmlns:c16="http://schemas.microsoft.com/office/drawing/2014/chart" uri="{C3380CC4-5D6E-409C-BE32-E72D297353CC}">
              <c16:uniqueId val="{00000014-010B-44DA-8ABC-6D0F4E4ABDBA}"/>
            </c:ext>
          </c:extLst>
        </c:ser>
        <c:ser>
          <c:idx val="1"/>
          <c:order val="1"/>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9241-49A0-8CD1-1C7C6A7231E0}"/>
                </c:ext>
              </c:extLst>
            </c:dLbl>
            <c:dLbl>
              <c:idx val="9"/>
              <c:delete val="1"/>
              <c:extLst>
                <c:ext xmlns:c15="http://schemas.microsoft.com/office/drawing/2012/chart" uri="{CE6537A1-D6FC-4f65-9D91-7224C49458BB}"/>
                <c:ext xmlns:c16="http://schemas.microsoft.com/office/drawing/2014/chart" uri="{C3380CC4-5D6E-409C-BE32-E72D297353CC}">
                  <c16:uniqueId val="{00000003-9241-49A0-8CD1-1C7C6A7231E0}"/>
                </c:ext>
              </c:extLst>
            </c:dLbl>
            <c:dLbl>
              <c:idx val="12"/>
              <c:delete val="1"/>
              <c:extLst>
                <c:ext xmlns:c15="http://schemas.microsoft.com/office/drawing/2012/chart" uri="{CE6537A1-D6FC-4f65-9D91-7224C49458BB}"/>
                <c:ext xmlns:c16="http://schemas.microsoft.com/office/drawing/2014/chart" uri="{C3380CC4-5D6E-409C-BE32-E72D297353CC}">
                  <c16:uniqueId val="{00000004-9241-49A0-8CD1-1C7C6A7231E0}"/>
                </c:ext>
              </c:extLst>
            </c:dLbl>
            <c:dLbl>
              <c:idx val="19"/>
              <c:delete val="1"/>
              <c:extLst>
                <c:ext xmlns:c15="http://schemas.microsoft.com/office/drawing/2012/chart" uri="{CE6537A1-D6FC-4f65-9D91-7224C49458BB}"/>
                <c:ext xmlns:c16="http://schemas.microsoft.com/office/drawing/2014/chart" uri="{C3380CC4-5D6E-409C-BE32-E72D297353CC}">
                  <c16:uniqueId val="{00000005-9241-49A0-8CD1-1C7C6A7231E0}"/>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47</c:v>
                </c:pt>
                <c:pt idx="1">
                  <c:v>46</c:v>
                </c:pt>
                <c:pt idx="2">
                  <c:v>40</c:v>
                </c:pt>
                <c:pt idx="3">
                  <c:v>57</c:v>
                </c:pt>
                <c:pt idx="4">
                  <c:v>35</c:v>
                </c:pt>
                <c:pt idx="5">
                  <c:v>39</c:v>
                </c:pt>
                <c:pt idx="7">
                  <c:v>45</c:v>
                </c:pt>
                <c:pt idx="8">
                  <c:v>36</c:v>
                </c:pt>
                <c:pt idx="10">
                  <c:v>53</c:v>
                </c:pt>
                <c:pt idx="11">
                  <c:v>36</c:v>
                </c:pt>
                <c:pt idx="13">
                  <c:v>19</c:v>
                </c:pt>
                <c:pt idx="14">
                  <c:v>51</c:v>
                </c:pt>
                <c:pt idx="15">
                  <c:v>46</c:v>
                </c:pt>
                <c:pt idx="16">
                  <c:v>46</c:v>
                </c:pt>
                <c:pt idx="17">
                  <c:v>39</c:v>
                </c:pt>
                <c:pt idx="18">
                  <c:v>40</c:v>
                </c:pt>
                <c:pt idx="20">
                  <c:v>47</c:v>
                </c:pt>
                <c:pt idx="21">
                  <c:v>47</c:v>
                </c:pt>
                <c:pt idx="22">
                  <c:v>46</c:v>
                </c:pt>
                <c:pt idx="23">
                  <c:v>29</c:v>
                </c:pt>
              </c:numCache>
            </c:numRef>
          </c:val>
          <c:extLst>
            <c:ext xmlns:c16="http://schemas.microsoft.com/office/drawing/2014/chart" uri="{C3380CC4-5D6E-409C-BE32-E72D297353CC}">
              <c16:uniqueId val="{00000001-9241-49A0-8CD1-1C7C6A7231E0}"/>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5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45</c:v>
                </c:pt>
                <c:pt idx="2">
                  <c:v>45</c:v>
                </c:pt>
                <c:pt idx="3">
                  <c:v>52</c:v>
                </c:pt>
                <c:pt idx="4">
                  <c:v>53</c:v>
                </c:pt>
                <c:pt idx="5">
                  <c:v>39</c:v>
                </c:pt>
                <c:pt idx="6">
                  <c:v>42</c:v>
                </c:pt>
                <c:pt idx="8">
                  <c:v>43</c:v>
                </c:pt>
                <c:pt idx="9">
                  <c:v>47</c:v>
                </c:pt>
                <c:pt idx="10">
                  <c:v>49</c:v>
                </c:pt>
                <c:pt idx="11">
                  <c:v>40</c:v>
                </c:pt>
                <c:pt idx="13">
                  <c:v>37</c:v>
                </c:pt>
                <c:pt idx="14">
                  <c:v>52</c:v>
                </c:pt>
                <c:pt idx="15">
                  <c:v>46</c:v>
                </c:pt>
                <c:pt idx="16">
                  <c:v>48</c:v>
                </c:pt>
                <c:pt idx="18">
                  <c:v>51</c:v>
                </c:pt>
                <c:pt idx="19">
                  <c:v>45</c:v>
                </c:pt>
                <c:pt idx="21">
                  <c:v>48</c:v>
                </c:pt>
                <c:pt idx="22">
                  <c:v>47</c:v>
                </c:pt>
                <c:pt idx="23">
                  <c:v>37</c:v>
                </c:pt>
                <c:pt idx="24">
                  <c:v>53</c:v>
                </c:pt>
                <c:pt idx="25">
                  <c:v>53</c:v>
                </c:pt>
              </c:numCache>
            </c:numRef>
          </c:val>
          <c:extLst>
            <c:ext xmlns:c16="http://schemas.microsoft.com/office/drawing/2014/chart" uri="{C3380CC4-5D6E-409C-BE32-E72D297353CC}">
              <c16:uniqueId val="{00000008-AA4D-4EB9-AEDC-FF765A6B6CED}"/>
            </c:ext>
          </c:extLst>
        </c:ser>
        <c:ser>
          <c:idx val="1"/>
          <c:order val="1"/>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2615-45A2-99A9-4DDEA1DD77B8}"/>
                </c:ext>
              </c:extLst>
            </c:dLbl>
            <c:dLbl>
              <c:idx val="7"/>
              <c:delete val="1"/>
              <c:extLst>
                <c:ext xmlns:c15="http://schemas.microsoft.com/office/drawing/2012/chart" uri="{CE6537A1-D6FC-4f65-9D91-7224C49458BB}"/>
                <c:ext xmlns:c16="http://schemas.microsoft.com/office/drawing/2014/chart" uri="{C3380CC4-5D6E-409C-BE32-E72D297353CC}">
                  <c16:uniqueId val="{00000002-2615-45A2-99A9-4DDEA1DD77B8}"/>
                </c:ext>
              </c:extLst>
            </c:dLbl>
            <c:dLbl>
              <c:idx val="12"/>
              <c:delete val="1"/>
              <c:extLst>
                <c:ext xmlns:c15="http://schemas.microsoft.com/office/drawing/2012/chart" uri="{CE6537A1-D6FC-4f65-9D91-7224C49458BB}"/>
                <c:ext xmlns:c16="http://schemas.microsoft.com/office/drawing/2014/chart" uri="{C3380CC4-5D6E-409C-BE32-E72D297353CC}">
                  <c16:uniqueId val="{00000004-2615-45A2-99A9-4DDEA1DD77B8}"/>
                </c:ext>
              </c:extLst>
            </c:dLbl>
            <c:dLbl>
              <c:idx val="17"/>
              <c:delete val="1"/>
              <c:extLst>
                <c:ext xmlns:c15="http://schemas.microsoft.com/office/drawing/2012/chart" uri="{CE6537A1-D6FC-4f65-9D91-7224C49458BB}"/>
                <c:ext xmlns:c16="http://schemas.microsoft.com/office/drawing/2014/chart" uri="{C3380CC4-5D6E-409C-BE32-E72D297353CC}">
                  <c16:uniqueId val="{00000005-2615-45A2-99A9-4DDEA1DD77B8}"/>
                </c:ext>
              </c:extLst>
            </c:dLbl>
            <c:dLbl>
              <c:idx val="20"/>
              <c:delete val="1"/>
              <c:extLst>
                <c:ext xmlns:c15="http://schemas.microsoft.com/office/drawing/2012/chart" uri="{CE6537A1-D6FC-4f65-9D91-7224C49458BB}"/>
                <c:ext xmlns:c16="http://schemas.microsoft.com/office/drawing/2014/chart" uri="{C3380CC4-5D6E-409C-BE32-E72D297353CC}">
                  <c16:uniqueId val="{00000006-2615-45A2-99A9-4DDEA1DD77B8}"/>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45</c:v>
                </c:pt>
                <c:pt idx="2">
                  <c:v>45</c:v>
                </c:pt>
                <c:pt idx="3">
                  <c:v>52</c:v>
                </c:pt>
                <c:pt idx="4">
                  <c:v>53</c:v>
                </c:pt>
                <c:pt idx="5">
                  <c:v>39</c:v>
                </c:pt>
                <c:pt idx="6">
                  <c:v>42</c:v>
                </c:pt>
                <c:pt idx="8">
                  <c:v>43</c:v>
                </c:pt>
                <c:pt idx="9">
                  <c:v>47</c:v>
                </c:pt>
                <c:pt idx="10">
                  <c:v>49</c:v>
                </c:pt>
                <c:pt idx="11">
                  <c:v>40</c:v>
                </c:pt>
                <c:pt idx="13">
                  <c:v>37</c:v>
                </c:pt>
                <c:pt idx="14">
                  <c:v>52</c:v>
                </c:pt>
                <c:pt idx="15">
                  <c:v>46</c:v>
                </c:pt>
                <c:pt idx="16">
                  <c:v>48</c:v>
                </c:pt>
                <c:pt idx="18">
                  <c:v>51</c:v>
                </c:pt>
                <c:pt idx="19">
                  <c:v>45</c:v>
                </c:pt>
                <c:pt idx="21">
                  <c:v>48</c:v>
                </c:pt>
                <c:pt idx="22">
                  <c:v>47</c:v>
                </c:pt>
                <c:pt idx="23">
                  <c:v>37</c:v>
                </c:pt>
                <c:pt idx="24">
                  <c:v>53</c:v>
                </c:pt>
                <c:pt idx="25">
                  <c:v>53</c:v>
                </c:pt>
              </c:numCache>
            </c:numRef>
          </c:val>
          <c:extLst>
            <c:ext xmlns:c16="http://schemas.microsoft.com/office/drawing/2014/chart" uri="{C3380CC4-5D6E-409C-BE32-E72D297353CC}">
              <c16:uniqueId val="{00000001-2615-45A2-99A9-4DDEA1DD77B8}"/>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35</c:v>
                </c:pt>
                <c:pt idx="1">
                  <c:v>47</c:v>
                </c:pt>
                <c:pt idx="2">
                  <c:v>64</c:v>
                </c:pt>
                <c:pt idx="3">
                  <c:v>54</c:v>
                </c:pt>
                <c:pt idx="4">
                  <c:v>53</c:v>
                </c:pt>
                <c:pt idx="6">
                  <c:v>53</c:v>
                </c:pt>
                <c:pt idx="7">
                  <c:v>57</c:v>
                </c:pt>
                <c:pt idx="9">
                  <c:v>57</c:v>
                </c:pt>
                <c:pt idx="10">
                  <c:v>54</c:v>
                </c:pt>
                <c:pt idx="12">
                  <c:v>57</c:v>
                </c:pt>
                <c:pt idx="13">
                  <c:v>55</c:v>
                </c:pt>
                <c:pt idx="15">
                  <c:v>44</c:v>
                </c:pt>
                <c:pt idx="16">
                  <c:v>55</c:v>
                </c:pt>
                <c:pt idx="17">
                  <c:v>57</c:v>
                </c:pt>
                <c:pt idx="19">
                  <c:v>51</c:v>
                </c:pt>
                <c:pt idx="20">
                  <c:v>57</c:v>
                </c:pt>
                <c:pt idx="21">
                  <c:v>56</c:v>
                </c:pt>
              </c:numCache>
            </c:numRef>
          </c:val>
          <c:extLst>
            <c:ext xmlns:c16="http://schemas.microsoft.com/office/drawing/2014/chart" uri="{C3380CC4-5D6E-409C-BE32-E72D297353CC}">
              <c16:uniqueId val="{00000015-45E3-46E5-812F-D255F4E9F7A0}"/>
            </c:ext>
          </c:extLst>
        </c:ser>
        <c:ser>
          <c:idx val="1"/>
          <c:order val="1"/>
          <c:spPr>
            <a:no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67C6-45CE-AB94-ABEA7EF4B6CD}"/>
                </c:ext>
              </c:extLst>
            </c:dLbl>
            <c:dLbl>
              <c:idx val="8"/>
              <c:delete val="1"/>
              <c:extLst>
                <c:ext xmlns:c15="http://schemas.microsoft.com/office/drawing/2012/chart" uri="{CE6537A1-D6FC-4f65-9D91-7224C49458BB}"/>
                <c:ext xmlns:c16="http://schemas.microsoft.com/office/drawing/2014/chart" uri="{C3380CC4-5D6E-409C-BE32-E72D297353CC}">
                  <c16:uniqueId val="{00000003-67C6-45CE-AB94-ABEA7EF4B6CD}"/>
                </c:ext>
              </c:extLst>
            </c:dLbl>
            <c:dLbl>
              <c:idx val="11"/>
              <c:delete val="1"/>
              <c:extLst>
                <c:ext xmlns:c15="http://schemas.microsoft.com/office/drawing/2012/chart" uri="{CE6537A1-D6FC-4f65-9D91-7224C49458BB}"/>
                <c:ext xmlns:c16="http://schemas.microsoft.com/office/drawing/2014/chart" uri="{C3380CC4-5D6E-409C-BE32-E72D297353CC}">
                  <c16:uniqueId val="{00000004-67C6-45CE-AB94-ABEA7EF4B6CD}"/>
                </c:ext>
              </c:extLst>
            </c:dLbl>
            <c:dLbl>
              <c:idx val="14"/>
              <c:delete val="1"/>
              <c:extLst>
                <c:ext xmlns:c15="http://schemas.microsoft.com/office/drawing/2012/chart" uri="{CE6537A1-D6FC-4f65-9D91-7224C49458BB}"/>
                <c:ext xmlns:c16="http://schemas.microsoft.com/office/drawing/2014/chart" uri="{C3380CC4-5D6E-409C-BE32-E72D297353CC}">
                  <c16:uniqueId val="{00000005-67C6-45CE-AB94-ABEA7EF4B6CD}"/>
                </c:ext>
              </c:extLst>
            </c:dLbl>
            <c:dLbl>
              <c:idx val="18"/>
              <c:delete val="1"/>
              <c:extLst>
                <c:ext xmlns:c15="http://schemas.microsoft.com/office/drawing/2012/chart" uri="{CE6537A1-D6FC-4f65-9D91-7224C49458BB}"/>
                <c:ext xmlns:c16="http://schemas.microsoft.com/office/drawing/2014/chart" uri="{C3380CC4-5D6E-409C-BE32-E72D297353CC}">
                  <c16:uniqueId val="{00000006-67C6-45CE-AB94-ABEA7EF4B6CD}"/>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35</c:v>
                </c:pt>
                <c:pt idx="1">
                  <c:v>47</c:v>
                </c:pt>
                <c:pt idx="2">
                  <c:v>64</c:v>
                </c:pt>
                <c:pt idx="3">
                  <c:v>54</c:v>
                </c:pt>
                <c:pt idx="4">
                  <c:v>53</c:v>
                </c:pt>
                <c:pt idx="6">
                  <c:v>53</c:v>
                </c:pt>
                <c:pt idx="7">
                  <c:v>57</c:v>
                </c:pt>
                <c:pt idx="9">
                  <c:v>57</c:v>
                </c:pt>
                <c:pt idx="10">
                  <c:v>54</c:v>
                </c:pt>
                <c:pt idx="12">
                  <c:v>57</c:v>
                </c:pt>
                <c:pt idx="13">
                  <c:v>55</c:v>
                </c:pt>
                <c:pt idx="15">
                  <c:v>44</c:v>
                </c:pt>
                <c:pt idx="16">
                  <c:v>55</c:v>
                </c:pt>
                <c:pt idx="17">
                  <c:v>57</c:v>
                </c:pt>
                <c:pt idx="19">
                  <c:v>51</c:v>
                </c:pt>
                <c:pt idx="20">
                  <c:v>57</c:v>
                </c:pt>
                <c:pt idx="21">
                  <c:v>56</c:v>
                </c:pt>
              </c:numCache>
            </c:numRef>
          </c:val>
          <c:extLst>
            <c:ext xmlns:c16="http://schemas.microsoft.com/office/drawing/2014/chart" uri="{C3380CC4-5D6E-409C-BE32-E72D297353CC}">
              <c16:uniqueId val="{00000001-67C6-45CE-AB94-ABEA7EF4B6CD}"/>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010B-44DA-8ABC-6D0F4E4ABDBA}"/>
              </c:ext>
            </c:extLst>
          </c:dPt>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Feuil1!$B$4:$B$27</c:f>
              <c:numCache>
                <c:formatCode>General</c:formatCode>
                <c:ptCount val="24"/>
                <c:pt idx="0">
                  <c:v>53</c:v>
                </c:pt>
                <c:pt idx="1">
                  <c:v>58</c:v>
                </c:pt>
                <c:pt idx="2">
                  <c:v>66</c:v>
                </c:pt>
                <c:pt idx="3">
                  <c:v>31</c:v>
                </c:pt>
                <c:pt idx="4">
                  <c:v>29</c:v>
                </c:pt>
                <c:pt idx="5">
                  <c:v>58</c:v>
                </c:pt>
                <c:pt idx="7">
                  <c:v>56</c:v>
                </c:pt>
                <c:pt idx="8">
                  <c:v>29</c:v>
                </c:pt>
                <c:pt idx="10">
                  <c:v>60</c:v>
                </c:pt>
                <c:pt idx="11">
                  <c:v>47</c:v>
                </c:pt>
                <c:pt idx="13">
                  <c:v>30</c:v>
                </c:pt>
                <c:pt idx="14">
                  <c:v>46</c:v>
                </c:pt>
                <c:pt idx="15">
                  <c:v>53</c:v>
                </c:pt>
                <c:pt idx="16">
                  <c:v>62</c:v>
                </c:pt>
                <c:pt idx="17">
                  <c:v>61</c:v>
                </c:pt>
                <c:pt idx="18">
                  <c:v>48</c:v>
                </c:pt>
                <c:pt idx="20">
                  <c:v>46</c:v>
                </c:pt>
                <c:pt idx="21">
                  <c:v>58</c:v>
                </c:pt>
                <c:pt idx="22">
                  <c:v>49</c:v>
                </c:pt>
                <c:pt idx="23">
                  <c:v>55</c:v>
                </c:pt>
              </c:numCache>
            </c:numRef>
          </c:val>
          <c:extLst>
            <c:ext xmlns:c16="http://schemas.microsoft.com/office/drawing/2014/chart" uri="{C3380CC4-5D6E-409C-BE32-E72D297353CC}">
              <c16:uniqueId val="{00000014-010B-44DA-8ABC-6D0F4E4ABDBA}"/>
            </c:ext>
          </c:extLst>
        </c:ser>
        <c:ser>
          <c:idx val="1"/>
          <c:order val="1"/>
          <c:spPr>
            <a:no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9519-48AD-B057-5A0B2EF88E1E}"/>
                </c:ext>
              </c:extLst>
            </c:dLbl>
            <c:dLbl>
              <c:idx val="9"/>
              <c:delete val="1"/>
              <c:extLst>
                <c:ext xmlns:c15="http://schemas.microsoft.com/office/drawing/2012/chart" uri="{CE6537A1-D6FC-4f65-9D91-7224C49458BB}"/>
                <c:ext xmlns:c16="http://schemas.microsoft.com/office/drawing/2014/chart" uri="{C3380CC4-5D6E-409C-BE32-E72D297353CC}">
                  <c16:uniqueId val="{00000002-9519-48AD-B057-5A0B2EF88E1E}"/>
                </c:ext>
              </c:extLst>
            </c:dLbl>
            <c:dLbl>
              <c:idx val="12"/>
              <c:delete val="1"/>
              <c:extLst>
                <c:ext xmlns:c15="http://schemas.microsoft.com/office/drawing/2012/chart" uri="{CE6537A1-D6FC-4f65-9D91-7224C49458BB}"/>
                <c:ext xmlns:c16="http://schemas.microsoft.com/office/drawing/2014/chart" uri="{C3380CC4-5D6E-409C-BE32-E72D297353CC}">
                  <c16:uniqueId val="{00000004-9519-48AD-B057-5A0B2EF88E1E}"/>
                </c:ext>
              </c:extLst>
            </c:dLbl>
            <c:dLbl>
              <c:idx val="19"/>
              <c:delete val="1"/>
              <c:extLst>
                <c:ext xmlns:c15="http://schemas.microsoft.com/office/drawing/2012/chart" uri="{CE6537A1-D6FC-4f65-9D91-7224C49458BB}"/>
                <c:ext xmlns:c16="http://schemas.microsoft.com/office/drawing/2014/chart" uri="{C3380CC4-5D6E-409C-BE32-E72D297353CC}">
                  <c16:uniqueId val="{00000005-9519-48AD-B057-5A0B2EF88E1E}"/>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Feuil1!$A$4:$A$27</c:f>
              <c:strCache>
                <c:ptCount val="24"/>
                <c:pt idx="0">
                  <c:v>AGGLO. URBAINES </c:v>
                </c:pt>
                <c:pt idx="1">
                  <c:v>Villes-Centre </c:v>
                </c:pt>
                <c:pt idx="2">
                  <c:v>Banlieues aisées</c:v>
                </c:pt>
                <c:pt idx="3">
                  <c:v>Banlieues populaires</c:v>
                </c:pt>
                <c:pt idx="4">
                  <c:v>Villes isolées </c:v>
                </c:pt>
                <c:pt idx="5">
                  <c:v>COMMUNES RURALES </c:v>
                </c:pt>
                <c:pt idx="7">
                  <c:v>Hétérosexuelles </c:v>
                </c:pt>
                <c:pt idx="8">
                  <c:v>Non-hétérosexuelles </c:v>
                </c:pt>
                <c:pt idx="10">
                  <c:v>En couple</c:v>
                </c:pt>
                <c:pt idx="11">
                  <c:v>Célibataires</c:v>
                </c:pt>
                <c:pt idx="13">
                  <c:v>Extrême-gauche </c:v>
                </c:pt>
                <c:pt idx="14">
                  <c:v>Gauche </c:v>
                </c:pt>
                <c:pt idx="15">
                  <c:v>Centre-gauche </c:v>
                </c:pt>
                <c:pt idx="16">
                  <c:v>Centre-droit </c:v>
                </c:pt>
                <c:pt idx="17">
                  <c:v>Droite </c:v>
                </c:pt>
                <c:pt idx="18">
                  <c:v>Extrême-droite </c:v>
                </c:pt>
                <c:pt idx="20">
                  <c:v>Très féministe </c:v>
                </c:pt>
                <c:pt idx="21">
                  <c:v>Assez féministe </c:v>
                </c:pt>
                <c:pt idx="22">
                  <c:v>Pas vraiment féministe </c:v>
                </c:pt>
                <c:pt idx="23">
                  <c:v>Pas du tout féministe </c:v>
                </c:pt>
              </c:strCache>
            </c:strRef>
          </c:cat>
          <c:val>
            <c:numRef>
              <c:f>Feuil1!$C$4:$C$27</c:f>
              <c:numCache>
                <c:formatCode>General</c:formatCode>
                <c:ptCount val="24"/>
                <c:pt idx="0">
                  <c:v>53</c:v>
                </c:pt>
                <c:pt idx="1">
                  <c:v>58</c:v>
                </c:pt>
                <c:pt idx="2">
                  <c:v>66</c:v>
                </c:pt>
                <c:pt idx="3">
                  <c:v>31</c:v>
                </c:pt>
                <c:pt idx="4">
                  <c:v>29</c:v>
                </c:pt>
                <c:pt idx="5">
                  <c:v>58</c:v>
                </c:pt>
                <c:pt idx="7">
                  <c:v>56</c:v>
                </c:pt>
                <c:pt idx="8">
                  <c:v>29</c:v>
                </c:pt>
                <c:pt idx="10">
                  <c:v>60</c:v>
                </c:pt>
                <c:pt idx="11">
                  <c:v>47</c:v>
                </c:pt>
                <c:pt idx="13">
                  <c:v>30</c:v>
                </c:pt>
                <c:pt idx="14">
                  <c:v>46</c:v>
                </c:pt>
                <c:pt idx="15">
                  <c:v>53</c:v>
                </c:pt>
                <c:pt idx="16">
                  <c:v>62</c:v>
                </c:pt>
                <c:pt idx="17">
                  <c:v>61</c:v>
                </c:pt>
                <c:pt idx="18">
                  <c:v>48</c:v>
                </c:pt>
                <c:pt idx="20">
                  <c:v>46</c:v>
                </c:pt>
                <c:pt idx="21">
                  <c:v>58</c:v>
                </c:pt>
                <c:pt idx="22">
                  <c:v>49</c:v>
                </c:pt>
                <c:pt idx="23">
                  <c:v>55</c:v>
                </c:pt>
              </c:numCache>
            </c:numRef>
          </c:val>
          <c:extLst>
            <c:ext xmlns:c16="http://schemas.microsoft.com/office/drawing/2014/chart" uri="{C3380CC4-5D6E-409C-BE32-E72D297353CC}">
              <c16:uniqueId val="{00000001-9519-48AD-B057-5A0B2EF88E1E}"/>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5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63259362286868E-2"/>
          <c:y val="0.12412124585238833"/>
          <c:w val="0.9200720210021206"/>
          <c:h val="0.67459666828051412"/>
        </c:manualLayout>
      </c:layout>
      <c:barChart>
        <c:barDir val="col"/>
        <c:grouping val="clustered"/>
        <c:varyColors val="0"/>
        <c:ser>
          <c:idx val="0"/>
          <c:order val="0"/>
          <c:tx>
            <c:strRef>
              <c:f>Feuil1!$B$1</c:f>
              <c:strCache>
                <c:ptCount val="1"/>
                <c:pt idx="0">
                  <c:v>Série 1</c:v>
                </c:pt>
              </c:strCache>
            </c:strRef>
          </c:tx>
          <c:spPr>
            <a:solidFill>
              <a:srgbClr val="AA5E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AA5E51"/>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18-24 ans</c:v>
                </c:pt>
                <c:pt idx="1">
                  <c:v>25-34 ans</c:v>
                </c:pt>
                <c:pt idx="2">
                  <c:v>Plus de 35 ans</c:v>
                </c:pt>
                <c:pt idx="4">
                  <c:v>Très féministe</c:v>
                </c:pt>
                <c:pt idx="5">
                  <c:v>Plutôt féministe</c:v>
                </c:pt>
                <c:pt idx="6">
                  <c:v>Pas féministe</c:v>
                </c:pt>
              </c:strCache>
            </c:strRef>
          </c:cat>
          <c:val>
            <c:numRef>
              <c:f>Feuil1!$B$2:$B$8</c:f>
              <c:numCache>
                <c:formatCode>General</c:formatCode>
                <c:ptCount val="7"/>
                <c:pt idx="0">
                  <c:v>64</c:v>
                </c:pt>
                <c:pt idx="1">
                  <c:v>29</c:v>
                </c:pt>
                <c:pt idx="2">
                  <c:v>30</c:v>
                </c:pt>
                <c:pt idx="4">
                  <c:v>54</c:v>
                </c:pt>
                <c:pt idx="5">
                  <c:v>32</c:v>
                </c:pt>
                <c:pt idx="6">
                  <c:v>23</c:v>
                </c:pt>
              </c:numCache>
            </c:numRef>
          </c:val>
          <c:extLst>
            <c:ext xmlns:c16="http://schemas.microsoft.com/office/drawing/2014/chart" uri="{C3380CC4-5D6E-409C-BE32-E72D297353CC}">
              <c16:uniqueId val="{00000000-1532-4FC0-BA47-F38CE53B6CCE}"/>
            </c:ext>
          </c:extLst>
        </c:ser>
        <c:dLbls>
          <c:showLegendKey val="0"/>
          <c:showVal val="0"/>
          <c:showCatName val="0"/>
          <c:showSerName val="0"/>
          <c:showPercent val="0"/>
          <c:showBubbleSize val="0"/>
        </c:dLbls>
        <c:gapWidth val="106"/>
        <c:overlap val="-27"/>
        <c:axId val="1860458287"/>
        <c:axId val="1860456847"/>
      </c:barChart>
      <c:catAx>
        <c:axId val="18604582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bg1">
                    <a:lumMod val="65000"/>
                  </a:schemeClr>
                </a:solidFill>
                <a:latin typeface="Century Gothic" panose="020B0502020202020204" pitchFamily="34" charset="0"/>
                <a:ea typeface="+mn-ea"/>
                <a:cs typeface="+mn-cs"/>
              </a:defRPr>
            </a:pPr>
            <a:endParaRPr lang="fr-FR"/>
          </a:p>
        </c:txPr>
        <c:crossAx val="1860456847"/>
        <c:crosses val="autoZero"/>
        <c:auto val="1"/>
        <c:lblAlgn val="ctr"/>
        <c:lblOffset val="100"/>
        <c:noMultiLvlLbl val="0"/>
      </c:catAx>
      <c:valAx>
        <c:axId val="1860456847"/>
        <c:scaling>
          <c:orientation val="minMax"/>
        </c:scaling>
        <c:delete val="1"/>
        <c:axPos val="l"/>
        <c:numFmt formatCode="General" sourceLinked="1"/>
        <c:majorTickMark val="none"/>
        <c:minorTickMark val="none"/>
        <c:tickLblPos val="nextTo"/>
        <c:crossAx val="18604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FAC090"/>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54</c:v>
                </c:pt>
                <c:pt idx="2">
                  <c:v>38</c:v>
                </c:pt>
                <c:pt idx="3">
                  <c:v>53</c:v>
                </c:pt>
                <c:pt idx="4">
                  <c:v>47</c:v>
                </c:pt>
                <c:pt idx="5">
                  <c:v>54</c:v>
                </c:pt>
                <c:pt idx="6">
                  <c:v>66</c:v>
                </c:pt>
                <c:pt idx="8">
                  <c:v>54</c:v>
                </c:pt>
                <c:pt idx="9">
                  <c:v>55</c:v>
                </c:pt>
                <c:pt idx="10">
                  <c:v>56</c:v>
                </c:pt>
                <c:pt idx="11">
                  <c:v>51</c:v>
                </c:pt>
                <c:pt idx="13">
                  <c:v>54</c:v>
                </c:pt>
                <c:pt idx="14">
                  <c:v>55</c:v>
                </c:pt>
                <c:pt idx="15">
                  <c:v>45</c:v>
                </c:pt>
                <c:pt idx="16">
                  <c:v>42</c:v>
                </c:pt>
                <c:pt idx="18">
                  <c:v>51</c:v>
                </c:pt>
                <c:pt idx="19">
                  <c:v>55</c:v>
                </c:pt>
                <c:pt idx="21">
                  <c:v>63</c:v>
                </c:pt>
                <c:pt idx="22">
                  <c:v>60</c:v>
                </c:pt>
                <c:pt idx="23">
                  <c:v>56</c:v>
                </c:pt>
                <c:pt idx="24">
                  <c:v>57</c:v>
                </c:pt>
                <c:pt idx="25">
                  <c:v>40</c:v>
                </c:pt>
              </c:numCache>
            </c:numRef>
          </c:val>
          <c:extLst>
            <c:ext xmlns:c16="http://schemas.microsoft.com/office/drawing/2014/chart" uri="{C3380CC4-5D6E-409C-BE32-E72D297353CC}">
              <c16:uniqueId val="{00000008-AA4D-4EB9-AEDC-FF765A6B6CED}"/>
            </c:ext>
          </c:extLst>
        </c:ser>
        <c:ser>
          <c:idx val="1"/>
          <c:order val="1"/>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2D3D-414B-A225-B914F2C8FB99}"/>
                </c:ext>
              </c:extLst>
            </c:dLbl>
            <c:dLbl>
              <c:idx val="7"/>
              <c:delete val="1"/>
              <c:extLst>
                <c:ext xmlns:c15="http://schemas.microsoft.com/office/drawing/2012/chart" uri="{CE6537A1-D6FC-4f65-9D91-7224C49458BB}"/>
                <c:ext xmlns:c16="http://schemas.microsoft.com/office/drawing/2014/chart" uri="{C3380CC4-5D6E-409C-BE32-E72D297353CC}">
                  <c16:uniqueId val="{00000002-2D3D-414B-A225-B914F2C8FB99}"/>
                </c:ext>
              </c:extLst>
            </c:dLbl>
            <c:dLbl>
              <c:idx val="12"/>
              <c:delete val="1"/>
              <c:extLst>
                <c:ext xmlns:c15="http://schemas.microsoft.com/office/drawing/2012/chart" uri="{CE6537A1-D6FC-4f65-9D91-7224C49458BB}"/>
                <c:ext xmlns:c16="http://schemas.microsoft.com/office/drawing/2014/chart" uri="{C3380CC4-5D6E-409C-BE32-E72D297353CC}">
                  <c16:uniqueId val="{00000004-2D3D-414B-A225-B914F2C8FB99}"/>
                </c:ext>
              </c:extLst>
            </c:dLbl>
            <c:dLbl>
              <c:idx val="17"/>
              <c:delete val="1"/>
              <c:extLst>
                <c:ext xmlns:c15="http://schemas.microsoft.com/office/drawing/2012/chart" uri="{CE6537A1-D6FC-4f65-9D91-7224C49458BB}"/>
                <c:ext xmlns:c16="http://schemas.microsoft.com/office/drawing/2014/chart" uri="{C3380CC4-5D6E-409C-BE32-E72D297353CC}">
                  <c16:uniqueId val="{00000005-2D3D-414B-A225-B914F2C8FB99}"/>
                </c:ext>
              </c:extLst>
            </c:dLbl>
            <c:dLbl>
              <c:idx val="20"/>
              <c:delete val="1"/>
              <c:extLst>
                <c:ext xmlns:c15="http://schemas.microsoft.com/office/drawing/2012/chart" uri="{CE6537A1-D6FC-4f65-9D91-7224C49458BB}"/>
                <c:ext xmlns:c16="http://schemas.microsoft.com/office/drawing/2014/chart" uri="{C3380CC4-5D6E-409C-BE32-E72D297353CC}">
                  <c16:uniqueId val="{00000006-2D3D-414B-A225-B914F2C8FB99}"/>
                </c:ext>
              </c:extLst>
            </c:dLbl>
            <c:spPr>
              <a:noFill/>
              <a:ln>
                <a:noFill/>
              </a:ln>
              <a:effectLst/>
            </c:spPr>
            <c:txPr>
              <a:bodyPr wrap="square" lIns="38100" tIns="19050" rIns="38100" bIns="19050" anchor="ctr">
                <a:spAutoFit/>
              </a:bodyPr>
              <a:lstStyle/>
              <a:p>
                <a:pPr>
                  <a:defRPr b="1">
                    <a:solidFill>
                      <a:srgbClr val="E37045"/>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54</c:v>
                </c:pt>
                <c:pt idx="2">
                  <c:v>38</c:v>
                </c:pt>
                <c:pt idx="3">
                  <c:v>53</c:v>
                </c:pt>
                <c:pt idx="4">
                  <c:v>47</c:v>
                </c:pt>
                <c:pt idx="5">
                  <c:v>54</c:v>
                </c:pt>
                <c:pt idx="6">
                  <c:v>66</c:v>
                </c:pt>
                <c:pt idx="8">
                  <c:v>54</c:v>
                </c:pt>
                <c:pt idx="9">
                  <c:v>55</c:v>
                </c:pt>
                <c:pt idx="10">
                  <c:v>56</c:v>
                </c:pt>
                <c:pt idx="11">
                  <c:v>51</c:v>
                </c:pt>
                <c:pt idx="13">
                  <c:v>54</c:v>
                </c:pt>
                <c:pt idx="14">
                  <c:v>55</c:v>
                </c:pt>
                <c:pt idx="15">
                  <c:v>45</c:v>
                </c:pt>
                <c:pt idx="16">
                  <c:v>42</c:v>
                </c:pt>
                <c:pt idx="18">
                  <c:v>51</c:v>
                </c:pt>
                <c:pt idx="19">
                  <c:v>55</c:v>
                </c:pt>
                <c:pt idx="21">
                  <c:v>63</c:v>
                </c:pt>
                <c:pt idx="22">
                  <c:v>60</c:v>
                </c:pt>
                <c:pt idx="23">
                  <c:v>56</c:v>
                </c:pt>
                <c:pt idx="24">
                  <c:v>57</c:v>
                </c:pt>
                <c:pt idx="25">
                  <c:v>40</c:v>
                </c:pt>
              </c:numCache>
            </c:numRef>
          </c:val>
          <c:extLst>
            <c:ext xmlns:c16="http://schemas.microsoft.com/office/drawing/2014/chart" uri="{C3380CC4-5D6E-409C-BE32-E72D297353CC}">
              <c16:uniqueId val="{00000001-2D3D-414B-A225-B914F2C8FB99}"/>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50427733331989"/>
          <c:y val="1.335996486438944E-2"/>
          <c:w val="0.41522744543515899"/>
          <c:h val="0.97005175928137699"/>
        </c:manualLayout>
      </c:layout>
      <c:barChart>
        <c:barDir val="bar"/>
        <c:grouping val="stacked"/>
        <c:varyColors val="0"/>
        <c:ser>
          <c:idx val="0"/>
          <c:order val="0"/>
          <c:spPr>
            <a:solidFill>
              <a:srgbClr val="AA5E51"/>
            </a:solidFill>
            <a:ln w="19050">
              <a:noFill/>
            </a:ln>
          </c:spPr>
          <c:invertIfNegative val="0"/>
          <c:dPt>
            <c:idx val="0"/>
            <c:invertIfNegative val="0"/>
            <c:bubble3D val="0"/>
            <c:extLst>
              <c:ext xmlns:c16="http://schemas.microsoft.com/office/drawing/2014/chart" uri="{C3380CC4-5D6E-409C-BE32-E72D297353CC}">
                <c16:uniqueId val="{00000000-45E3-46E5-812F-D255F4E9F7A0}"/>
              </c:ext>
            </c:extLst>
          </c:dPt>
          <c:dLbls>
            <c:dLbl>
              <c:idx val="0"/>
              <c:tx>
                <c:rich>
                  <a:bodyPr/>
                  <a:lstStyle/>
                  <a:p>
                    <a:fld id="{DC949A00-A86F-45D1-90AF-F40F95EAE1FB}" type="VALUE">
                      <a:rPr lang="en-US" sz="1100">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E3-46E5-812F-D255F4E9F7A0}"/>
                </c:ext>
              </c:extLst>
            </c:dLbl>
            <c:dLbl>
              <c:idx val="5"/>
              <c:delete val="1"/>
              <c:extLst>
                <c:ext xmlns:c15="http://schemas.microsoft.com/office/drawing/2012/chart" uri="{CE6537A1-D6FC-4f65-9D91-7224C49458BB}"/>
                <c:ext xmlns:c16="http://schemas.microsoft.com/office/drawing/2014/chart" uri="{C3380CC4-5D6E-409C-BE32-E72D297353CC}">
                  <c16:uniqueId val="{00000005-45E3-46E5-812F-D255F4E9F7A0}"/>
                </c:ext>
              </c:extLst>
            </c:dLbl>
            <c:dLbl>
              <c:idx val="7"/>
              <c:layout>
                <c:manualLayout>
                  <c:x val="-2.6711643184608373E-3"/>
                  <c:y val="4.4043601901621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79-4BE0-A795-4068F3864581}"/>
                </c:ext>
              </c:extLst>
            </c:dLbl>
            <c:dLbl>
              <c:idx val="24"/>
              <c:delete val="1"/>
              <c:extLst>
                <c:ext xmlns:c15="http://schemas.microsoft.com/office/drawing/2012/chart" uri="{CE6537A1-D6FC-4f65-9D91-7224C49458BB}"/>
                <c:ext xmlns:c16="http://schemas.microsoft.com/office/drawing/2014/chart" uri="{C3380CC4-5D6E-409C-BE32-E72D297353CC}">
                  <c16:uniqueId val="{00000011-45E3-46E5-812F-D255F4E9F7A0}"/>
                </c:ext>
              </c:extLst>
            </c:dLbl>
            <c:dLbl>
              <c:idx val="27"/>
              <c:delete val="1"/>
              <c:extLst>
                <c:ext xmlns:c15="http://schemas.microsoft.com/office/drawing/2012/chart" uri="{CE6537A1-D6FC-4f65-9D91-7224C49458BB}"/>
                <c:ext xmlns:c16="http://schemas.microsoft.com/office/drawing/2014/chart" uri="{C3380CC4-5D6E-409C-BE32-E72D297353CC}">
                  <c16:uniqueId val="{00000014-45E3-46E5-812F-D255F4E9F7A0}"/>
                </c:ext>
              </c:extLst>
            </c:dLbl>
            <c:spPr>
              <a:noFill/>
              <a:ln>
                <a:noFill/>
              </a:ln>
              <a:effectLst/>
            </c:spPr>
            <c:txPr>
              <a:bodyPr/>
              <a:lstStyle/>
              <a:p>
                <a:pPr algn="ct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Feuil1!$B$2:$B$23</c:f>
              <c:numCache>
                <c:formatCode>General</c:formatCode>
                <c:ptCount val="22"/>
                <c:pt idx="0">
                  <c:v>0</c:v>
                </c:pt>
                <c:pt idx="1">
                  <c:v>3</c:v>
                </c:pt>
                <c:pt idx="2">
                  <c:v>3</c:v>
                </c:pt>
                <c:pt idx="3">
                  <c:v>9</c:v>
                </c:pt>
                <c:pt idx="4">
                  <c:v>8</c:v>
                </c:pt>
                <c:pt idx="6">
                  <c:v>3</c:v>
                </c:pt>
                <c:pt idx="7">
                  <c:v>6</c:v>
                </c:pt>
                <c:pt idx="9">
                  <c:v>5</c:v>
                </c:pt>
                <c:pt idx="10">
                  <c:v>4</c:v>
                </c:pt>
                <c:pt idx="12">
                  <c:v>6</c:v>
                </c:pt>
                <c:pt idx="13">
                  <c:v>4</c:v>
                </c:pt>
                <c:pt idx="15">
                  <c:v>100</c:v>
                </c:pt>
                <c:pt idx="16">
                  <c:v>0</c:v>
                </c:pt>
                <c:pt idx="17">
                  <c:v>0</c:v>
                </c:pt>
                <c:pt idx="19">
                  <c:v>27</c:v>
                </c:pt>
                <c:pt idx="20">
                  <c:v>4</c:v>
                </c:pt>
                <c:pt idx="21">
                  <c:v>1</c:v>
                </c:pt>
              </c:numCache>
            </c:numRef>
          </c:val>
          <c:extLst>
            <c:ext xmlns:c16="http://schemas.microsoft.com/office/drawing/2014/chart" uri="{C3380CC4-5D6E-409C-BE32-E72D297353CC}">
              <c16:uniqueId val="{00000015-45E3-46E5-812F-D255F4E9F7A0}"/>
            </c:ext>
          </c:extLst>
        </c:ser>
        <c:ser>
          <c:idx val="1"/>
          <c:order val="1"/>
          <c:spPr>
            <a:solidFill>
              <a:srgbClr val="AA5E51">
                <a:alpha val="66000"/>
              </a:srgbClr>
            </a:solidFill>
          </c:spPr>
          <c:invertIfNegative val="0"/>
          <c:dLbls>
            <c:spPr>
              <a:noFill/>
              <a:ln>
                <a:noFill/>
              </a:ln>
              <a:effectLst/>
            </c:spPr>
            <c:txPr>
              <a:bodyPr wrap="square" lIns="38100" tIns="19050" rIns="38100" bIns="19050" anchor="ctr">
                <a:spAutoFit/>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Feuil1!$C$2:$C$23</c:f>
              <c:numCache>
                <c:formatCode>General</c:formatCode>
                <c:ptCount val="22"/>
                <c:pt idx="0">
                  <c:v>52</c:v>
                </c:pt>
                <c:pt idx="1">
                  <c:v>28</c:v>
                </c:pt>
                <c:pt idx="2">
                  <c:v>25</c:v>
                </c:pt>
                <c:pt idx="3">
                  <c:v>35</c:v>
                </c:pt>
                <c:pt idx="4">
                  <c:v>25</c:v>
                </c:pt>
                <c:pt idx="6">
                  <c:v>25</c:v>
                </c:pt>
                <c:pt idx="7">
                  <c:v>32</c:v>
                </c:pt>
                <c:pt idx="9">
                  <c:v>33</c:v>
                </c:pt>
                <c:pt idx="10">
                  <c:v>20</c:v>
                </c:pt>
                <c:pt idx="12">
                  <c:v>32</c:v>
                </c:pt>
                <c:pt idx="13">
                  <c:v>18</c:v>
                </c:pt>
                <c:pt idx="15">
                  <c:v>0</c:v>
                </c:pt>
                <c:pt idx="16">
                  <c:v>100</c:v>
                </c:pt>
                <c:pt idx="17">
                  <c:v>0</c:v>
                </c:pt>
                <c:pt idx="19">
                  <c:v>18</c:v>
                </c:pt>
                <c:pt idx="20">
                  <c:v>47</c:v>
                </c:pt>
                <c:pt idx="21">
                  <c:v>17</c:v>
                </c:pt>
              </c:numCache>
            </c:numRef>
          </c:val>
          <c:extLst>
            <c:ext xmlns:c16="http://schemas.microsoft.com/office/drawing/2014/chart" uri="{C3380CC4-5D6E-409C-BE32-E72D297353CC}">
              <c16:uniqueId val="{00000001-8379-4BE0-A795-4068F3864581}"/>
            </c:ext>
          </c:extLst>
        </c:ser>
        <c:ser>
          <c:idx val="2"/>
          <c:order val="2"/>
          <c:spPr>
            <a:noFill/>
          </c:spPr>
          <c:invertIfNegative val="0"/>
          <c:dLbls>
            <c:dLbl>
              <c:idx val="0"/>
              <c:layout>
                <c:manualLayout>
                  <c:x val="-4.0067464776912656E-2"/>
                  <c:y val="4.52147004027668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BC-4EB8-A1E4-62362353895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79-4BE0-A795-4068F3864581}"/>
                </c:ext>
              </c:extLst>
            </c:dLbl>
            <c:dLbl>
              <c:idx val="5"/>
              <c:delete val="1"/>
              <c:extLst>
                <c:ext xmlns:c15="http://schemas.microsoft.com/office/drawing/2012/chart" uri="{CE6537A1-D6FC-4f65-9D91-7224C49458BB}"/>
                <c:ext xmlns:c16="http://schemas.microsoft.com/office/drawing/2014/chart" uri="{C3380CC4-5D6E-409C-BE32-E72D297353CC}">
                  <c16:uniqueId val="{00000004-8379-4BE0-A795-4068F3864581}"/>
                </c:ext>
              </c:extLst>
            </c:dLbl>
            <c:dLbl>
              <c:idx val="8"/>
              <c:delete val="1"/>
              <c:extLst>
                <c:ext xmlns:c15="http://schemas.microsoft.com/office/drawing/2012/chart" uri="{CE6537A1-D6FC-4f65-9D91-7224C49458BB}"/>
                <c:ext xmlns:c16="http://schemas.microsoft.com/office/drawing/2014/chart" uri="{C3380CC4-5D6E-409C-BE32-E72D297353CC}">
                  <c16:uniqueId val="{00000006-8379-4BE0-A795-4068F3864581}"/>
                </c:ext>
              </c:extLst>
            </c:dLbl>
            <c:dLbl>
              <c:idx val="11"/>
              <c:delete val="1"/>
              <c:extLst>
                <c:ext xmlns:c15="http://schemas.microsoft.com/office/drawing/2012/chart" uri="{CE6537A1-D6FC-4f65-9D91-7224C49458BB}"/>
                <c:ext xmlns:c16="http://schemas.microsoft.com/office/drawing/2014/chart" uri="{C3380CC4-5D6E-409C-BE32-E72D297353CC}">
                  <c16:uniqueId val="{00000007-8379-4BE0-A795-4068F3864581}"/>
                </c:ext>
              </c:extLst>
            </c:dLbl>
            <c:dLbl>
              <c:idx val="14"/>
              <c:delete val="1"/>
              <c:extLst>
                <c:ext xmlns:c15="http://schemas.microsoft.com/office/drawing/2012/chart" uri="{CE6537A1-D6FC-4f65-9D91-7224C49458BB}"/>
                <c:ext xmlns:c16="http://schemas.microsoft.com/office/drawing/2014/chart" uri="{C3380CC4-5D6E-409C-BE32-E72D297353CC}">
                  <c16:uniqueId val="{00000001-11E8-4AD6-8304-D0BA60CCA3CC}"/>
                </c:ext>
              </c:extLst>
            </c:dLbl>
            <c:dLbl>
              <c:idx val="15"/>
              <c:delete val="1"/>
              <c:extLst>
                <c:ext xmlns:c15="http://schemas.microsoft.com/office/drawing/2012/chart" uri="{CE6537A1-D6FC-4f65-9D91-7224C49458BB}"/>
                <c:ext xmlns:c16="http://schemas.microsoft.com/office/drawing/2014/chart" uri="{C3380CC4-5D6E-409C-BE32-E72D297353CC}">
                  <c16:uniqueId val="{00000008-8379-4BE0-A795-4068F3864581}"/>
                </c:ext>
              </c:extLst>
            </c:dLbl>
            <c:dLbl>
              <c:idx val="18"/>
              <c:delete val="1"/>
              <c:extLst>
                <c:ext xmlns:c15="http://schemas.microsoft.com/office/drawing/2012/chart" uri="{CE6537A1-D6FC-4f65-9D91-7224C49458BB}"/>
                <c:ext xmlns:c16="http://schemas.microsoft.com/office/drawing/2014/chart" uri="{C3380CC4-5D6E-409C-BE32-E72D297353CC}">
                  <c16:uniqueId val="{00000002-11E8-4AD6-8304-D0BA60CCA3CC}"/>
                </c:ext>
              </c:extLst>
            </c:dLbl>
            <c:spPr>
              <a:noFill/>
              <a:ln>
                <a:noFill/>
              </a:ln>
              <a:effectLst/>
            </c:spPr>
            <c:txPr>
              <a:bodyPr wrap="square" lIns="38100" tIns="19050" rIns="38100" bIns="19050" anchor="ctr">
                <a:spAutoFit/>
              </a:bodyPr>
              <a:lstStyle/>
              <a:p>
                <a:pPr>
                  <a:defRPr sz="1050" b="1">
                    <a:solidFill>
                      <a:srgbClr val="AA5E5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Feuil1!$A$2:$A$23</c:f>
              <c:strCache>
                <c:ptCount val="22"/>
                <c:pt idx="0">
                  <c:v>Aucun </c:v>
                </c:pt>
                <c:pt idx="1">
                  <c:v>Un partenaire </c:v>
                </c:pt>
                <c:pt idx="2">
                  <c:v>2 a 5 partenaires </c:v>
                </c:pt>
                <c:pt idx="3">
                  <c:v>6 a 10 partenaires </c:v>
                </c:pt>
                <c:pt idx="4">
                  <c:v>Plus de 10 partenaires </c:v>
                </c:pt>
                <c:pt idx="6">
                  <c:v>Aucun </c:v>
                </c:pt>
                <c:pt idx="7">
                  <c:v>Au moins un </c:v>
                </c:pt>
                <c:pt idx="9">
                  <c:v>Satisfait </c:v>
                </c:pt>
                <c:pt idx="10">
                  <c:v>Pas satisfait </c:v>
                </c:pt>
                <c:pt idx="12">
                  <c:v>Satisfait </c:v>
                </c:pt>
                <c:pt idx="13">
                  <c:v>Pas satisfait </c:v>
                </c:pt>
                <c:pt idx="15">
                  <c:v>Le souhaite beaucoup </c:v>
                </c:pt>
                <c:pt idx="16">
                  <c:v>Le souhaite plutôt </c:v>
                </c:pt>
                <c:pt idx="17">
                  <c:v>Ne le souhaite pas </c:v>
                </c:pt>
                <c:pt idx="19">
                  <c:v>Déterminant </c:v>
                </c:pt>
                <c:pt idx="20">
                  <c:v>Important mais pas déterminant </c:v>
                </c:pt>
                <c:pt idx="21">
                  <c:v>Secondaire / Pas un critère </c:v>
                </c:pt>
              </c:strCache>
            </c:strRef>
          </c:cat>
          <c:val>
            <c:numRef>
              <c:f>Feuil1!$D$2:$D$23</c:f>
              <c:numCache>
                <c:formatCode>General</c:formatCode>
                <c:ptCount val="22"/>
                <c:pt idx="0">
                  <c:v>52</c:v>
                </c:pt>
                <c:pt idx="1">
                  <c:v>31</c:v>
                </c:pt>
                <c:pt idx="2">
                  <c:v>28</c:v>
                </c:pt>
                <c:pt idx="3">
                  <c:v>44</c:v>
                </c:pt>
                <c:pt idx="4">
                  <c:v>33</c:v>
                </c:pt>
                <c:pt idx="6">
                  <c:v>28</c:v>
                </c:pt>
                <c:pt idx="7">
                  <c:v>38</c:v>
                </c:pt>
                <c:pt idx="9">
                  <c:v>38</c:v>
                </c:pt>
                <c:pt idx="10">
                  <c:v>24</c:v>
                </c:pt>
                <c:pt idx="12">
                  <c:v>38</c:v>
                </c:pt>
                <c:pt idx="13">
                  <c:v>22</c:v>
                </c:pt>
                <c:pt idx="15">
                  <c:v>0</c:v>
                </c:pt>
                <c:pt idx="16">
                  <c:v>0</c:v>
                </c:pt>
                <c:pt idx="17">
                  <c:v>0</c:v>
                </c:pt>
                <c:pt idx="19">
                  <c:v>45</c:v>
                </c:pt>
                <c:pt idx="20">
                  <c:v>51</c:v>
                </c:pt>
                <c:pt idx="21">
                  <c:v>18</c:v>
                </c:pt>
              </c:numCache>
            </c:numRef>
          </c:val>
          <c:extLst>
            <c:ext xmlns:c16="http://schemas.microsoft.com/office/drawing/2014/chart" uri="{C3380CC4-5D6E-409C-BE32-E72D297353CC}">
              <c16:uniqueId val="{00000002-8379-4BE0-A795-4068F3864581}"/>
            </c:ext>
          </c:extLst>
        </c:ser>
        <c:dLbls>
          <c:showLegendKey val="0"/>
          <c:showVal val="0"/>
          <c:showCatName val="0"/>
          <c:showSerName val="0"/>
          <c:showPercent val="0"/>
          <c:showBubbleSize val="0"/>
        </c:dLbls>
        <c:gapWidth val="100"/>
        <c:overlap val="100"/>
        <c:axId val="2128866360"/>
        <c:axId val="2128863368"/>
      </c:barChart>
      <c:valAx>
        <c:axId val="2128863368"/>
        <c:scaling>
          <c:orientation val="minMax"/>
          <c:max val="120"/>
          <c:min val="0"/>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128863368"/>
        <c:crosses val="autoZero"/>
        <c:auto val="1"/>
        <c:lblAlgn val="ctr"/>
        <c:lblOffset val="100"/>
        <c:noMultiLvlLbl val="0"/>
      </c:catAx>
      <c:spPr>
        <a:noFill/>
        <a:ln w="25400">
          <a:noFill/>
        </a:ln>
      </c:spPr>
    </c:plotArea>
    <c:plotVisOnly val="1"/>
    <c:dispBlanksAs val="zero"/>
    <c:showDLblsOverMax val="0"/>
  </c:chart>
  <c:txPr>
    <a:bodyPr/>
    <a:lstStyle/>
    <a:p>
      <a:pPr>
        <a:defRPr sz="9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7726858202252"/>
          <c:y val="1.2322075412589676E-2"/>
          <c:w val="0.43125442073841802"/>
          <c:h val="0.97005175928137699"/>
        </c:manualLayout>
      </c:layout>
      <c:barChart>
        <c:barDir val="bar"/>
        <c:grouping val="stacked"/>
        <c:varyColors val="0"/>
        <c:ser>
          <c:idx val="0"/>
          <c:order val="0"/>
          <c:spPr>
            <a:solidFill>
              <a:srgbClr val="AA5E51"/>
            </a:solidFill>
            <a:ln w="19050">
              <a:noFill/>
            </a:ln>
          </c:spPr>
          <c:invertIfNegative val="0"/>
          <c:dPt>
            <c:idx val="0"/>
            <c:invertIfNegative val="0"/>
            <c:bubble3D val="0"/>
            <c:extLst>
              <c:ext xmlns:c16="http://schemas.microsoft.com/office/drawing/2014/chart" uri="{C3380CC4-5D6E-409C-BE32-E72D297353CC}">
                <c16:uniqueId val="{00000000-AA4D-4EB9-AEDC-FF765A6B6CED}"/>
              </c:ext>
            </c:extLst>
          </c:dPt>
          <c:dLbls>
            <c:dLbl>
              <c:idx val="0"/>
              <c:tx>
                <c:rich>
                  <a:bodyPr/>
                  <a:lstStyle/>
                  <a:p>
                    <a:fld id="{DC949A00-A86F-45D1-90AF-F40F95EAE1FB}" type="VALUE">
                      <a:rPr lang="en-US" sz="800">
                        <a:solidFill>
                          <a:schemeClr val="bg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D-4EB9-AEDC-FF765A6B6CED}"/>
                </c:ext>
              </c:extLst>
            </c:dLbl>
            <c:dLbl>
              <c:idx val="1"/>
              <c:delete val="1"/>
              <c:extLst>
                <c:ext xmlns:c15="http://schemas.microsoft.com/office/drawing/2012/chart" uri="{CE6537A1-D6FC-4f65-9D91-7224C49458BB}"/>
                <c:ext xmlns:c16="http://schemas.microsoft.com/office/drawing/2014/chart" uri="{C3380CC4-5D6E-409C-BE32-E72D297353CC}">
                  <c16:uniqueId val="{00000001-AA4D-4EB9-AEDC-FF765A6B6CE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D-4EB9-AEDC-FF765A6B6CED}"/>
                </c:ext>
              </c:extLst>
            </c:dLbl>
            <c:dLbl>
              <c:idx val="7"/>
              <c:delete val="1"/>
              <c:extLst>
                <c:ext xmlns:c15="http://schemas.microsoft.com/office/drawing/2012/chart" uri="{CE6537A1-D6FC-4f65-9D91-7224C49458BB}"/>
                <c:ext xmlns:c16="http://schemas.microsoft.com/office/drawing/2014/chart" uri="{C3380CC4-5D6E-409C-BE32-E72D297353CC}">
                  <c16:uniqueId val="{00000008-2ACC-40FE-8F49-811BD02DEB2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4D-4EB9-AEDC-FF765A6B6CED}"/>
                </c:ext>
              </c:extLst>
            </c:dLbl>
            <c:dLbl>
              <c:idx val="11"/>
              <c:layout>
                <c:manualLayout>
                  <c:x val="0"/>
                  <c:y val="3.642987249544626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A-2ACC-40FE-8F49-811BD02DEB2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D-4EB9-AEDC-FF765A6B6CED}"/>
                </c:ext>
              </c:extLst>
            </c:dLbl>
            <c:dLbl>
              <c:idx val="17"/>
              <c:delete val="1"/>
              <c:extLst>
                <c:ext xmlns:c15="http://schemas.microsoft.com/office/drawing/2012/chart" uri="{CE6537A1-D6FC-4f65-9D91-7224C49458BB}"/>
                <c:ext xmlns:c16="http://schemas.microsoft.com/office/drawing/2014/chart" uri="{C3380CC4-5D6E-409C-BE32-E72D297353CC}">
                  <c16:uniqueId val="{0000000C-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5-AA4D-4EB9-AEDC-FF765A6B6CED}"/>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D-4EB9-AEDC-FF765A6B6CED}"/>
                </c:ext>
              </c:extLst>
            </c:dLbl>
            <c:dLbl>
              <c:idx val="27"/>
              <c:delete val="1"/>
              <c:extLst>
                <c:ext xmlns:c15="http://schemas.microsoft.com/office/drawing/2012/chart" uri="{CE6537A1-D6FC-4f65-9D91-7224C49458BB}"/>
                <c:ext xmlns:c16="http://schemas.microsoft.com/office/drawing/2014/chart" uri="{C3380CC4-5D6E-409C-BE32-E72D297353CC}">
                  <c16:uniqueId val="{00000007-AA4D-4EB9-AEDC-FF765A6B6CED}"/>
                </c:ext>
              </c:extLst>
            </c:dLbl>
            <c:spPr>
              <a:noFill/>
              <a:ln>
                <a:noFill/>
              </a:ln>
              <a:effectLst/>
            </c:spPr>
            <c:txPr>
              <a:bodyPr/>
              <a:lstStyle/>
              <a:p>
                <a:pPr algn="ctr">
                  <a:defRPr sz="10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Feuil1!$B$4:$B$29</c:f>
              <c:numCache>
                <c:formatCode>General</c:formatCode>
                <c:ptCount val="26"/>
                <c:pt idx="0">
                  <c:v>5</c:v>
                </c:pt>
                <c:pt idx="2">
                  <c:v>7</c:v>
                </c:pt>
                <c:pt idx="3">
                  <c:v>9</c:v>
                </c:pt>
                <c:pt idx="4">
                  <c:v>2</c:v>
                </c:pt>
                <c:pt idx="5">
                  <c:v>8</c:v>
                </c:pt>
                <c:pt idx="6">
                  <c:v>2</c:v>
                </c:pt>
                <c:pt idx="8">
                  <c:v>8</c:v>
                </c:pt>
                <c:pt idx="9">
                  <c:v>5</c:v>
                </c:pt>
                <c:pt idx="10">
                  <c:v>5</c:v>
                </c:pt>
                <c:pt idx="11">
                  <c:v>1</c:v>
                </c:pt>
                <c:pt idx="13">
                  <c:v>7</c:v>
                </c:pt>
                <c:pt idx="14">
                  <c:v>9</c:v>
                </c:pt>
                <c:pt idx="15">
                  <c:v>3</c:v>
                </c:pt>
                <c:pt idx="16">
                  <c:v>3</c:v>
                </c:pt>
                <c:pt idx="18">
                  <c:v>2</c:v>
                </c:pt>
                <c:pt idx="19">
                  <c:v>5</c:v>
                </c:pt>
                <c:pt idx="21">
                  <c:v>5</c:v>
                </c:pt>
                <c:pt idx="22">
                  <c:v>7</c:v>
                </c:pt>
                <c:pt idx="23">
                  <c:v>3</c:v>
                </c:pt>
                <c:pt idx="24">
                  <c:v>5</c:v>
                </c:pt>
                <c:pt idx="25">
                  <c:v>5</c:v>
                </c:pt>
              </c:numCache>
            </c:numRef>
          </c:val>
          <c:extLst>
            <c:ext xmlns:c16="http://schemas.microsoft.com/office/drawing/2014/chart" uri="{C3380CC4-5D6E-409C-BE32-E72D297353CC}">
              <c16:uniqueId val="{00000008-AA4D-4EB9-AEDC-FF765A6B6CED}"/>
            </c:ext>
          </c:extLst>
        </c:ser>
        <c:ser>
          <c:idx val="1"/>
          <c:order val="1"/>
          <c:spPr>
            <a:solidFill>
              <a:srgbClr val="AA5E51">
                <a:alpha val="66000"/>
              </a:srgbClr>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9-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B-2ACC-40FE-8F49-811BD02DEB25}"/>
                </c:ext>
              </c:extLst>
            </c:dLbl>
            <c:spPr>
              <a:noFill/>
              <a:ln>
                <a:noFill/>
              </a:ln>
              <a:effectLst/>
            </c:spPr>
            <c:txPr>
              <a:bodyPr wrap="square" lIns="38100" tIns="19050" rIns="38100" bIns="19050" anchor="ctr">
                <a:spAutoFit/>
              </a:bodyPr>
              <a:lstStyle/>
              <a:p>
                <a:pPr>
                  <a:defRPr sz="1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Feuil1!$C$4:$C$29</c:f>
              <c:numCache>
                <c:formatCode>General</c:formatCode>
                <c:ptCount val="26"/>
                <c:pt idx="0">
                  <c:v>28</c:v>
                </c:pt>
                <c:pt idx="2">
                  <c:v>57</c:v>
                </c:pt>
                <c:pt idx="3">
                  <c:v>20</c:v>
                </c:pt>
                <c:pt idx="4">
                  <c:v>35</c:v>
                </c:pt>
                <c:pt idx="5">
                  <c:v>22</c:v>
                </c:pt>
                <c:pt idx="6">
                  <c:v>22</c:v>
                </c:pt>
                <c:pt idx="8">
                  <c:v>28</c:v>
                </c:pt>
                <c:pt idx="9">
                  <c:v>31</c:v>
                </c:pt>
                <c:pt idx="10">
                  <c:v>29</c:v>
                </c:pt>
                <c:pt idx="11">
                  <c:v>21</c:v>
                </c:pt>
                <c:pt idx="13">
                  <c:v>30</c:v>
                </c:pt>
                <c:pt idx="14">
                  <c:v>32</c:v>
                </c:pt>
                <c:pt idx="15">
                  <c:v>21</c:v>
                </c:pt>
                <c:pt idx="16">
                  <c:v>21</c:v>
                </c:pt>
                <c:pt idx="18">
                  <c:v>31</c:v>
                </c:pt>
                <c:pt idx="19">
                  <c:v>27</c:v>
                </c:pt>
                <c:pt idx="21">
                  <c:v>29</c:v>
                </c:pt>
                <c:pt idx="22">
                  <c:v>34</c:v>
                </c:pt>
                <c:pt idx="23">
                  <c:v>23</c:v>
                </c:pt>
                <c:pt idx="24">
                  <c:v>27</c:v>
                </c:pt>
                <c:pt idx="25">
                  <c:v>30</c:v>
                </c:pt>
              </c:numCache>
            </c:numRef>
          </c:val>
          <c:extLst>
            <c:ext xmlns:c16="http://schemas.microsoft.com/office/drawing/2014/chart" uri="{C3380CC4-5D6E-409C-BE32-E72D297353CC}">
              <c16:uniqueId val="{00000001-2ACC-40FE-8F49-811BD02DEB25}"/>
            </c:ext>
          </c:extLst>
        </c:ser>
        <c:ser>
          <c:idx val="2"/>
          <c:order val="2"/>
          <c:spPr>
            <a:no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ACC-40FE-8F49-811BD02DEB25}"/>
                </c:ext>
              </c:extLst>
            </c:dLbl>
            <c:dLbl>
              <c:idx val="7"/>
              <c:delete val="1"/>
              <c:extLst>
                <c:ext xmlns:c15="http://schemas.microsoft.com/office/drawing/2012/chart" uri="{CE6537A1-D6FC-4f65-9D91-7224C49458BB}"/>
                <c:ext xmlns:c16="http://schemas.microsoft.com/office/drawing/2014/chart" uri="{C3380CC4-5D6E-409C-BE32-E72D297353CC}">
                  <c16:uniqueId val="{00000003-2ACC-40FE-8F49-811BD02DEB25}"/>
                </c:ext>
              </c:extLst>
            </c:dLbl>
            <c:dLbl>
              <c:idx val="12"/>
              <c:delete val="1"/>
              <c:extLst>
                <c:ext xmlns:c15="http://schemas.microsoft.com/office/drawing/2012/chart" uri="{CE6537A1-D6FC-4f65-9D91-7224C49458BB}"/>
                <c:ext xmlns:c16="http://schemas.microsoft.com/office/drawing/2014/chart" uri="{C3380CC4-5D6E-409C-BE32-E72D297353CC}">
                  <c16:uniqueId val="{00000004-2ACC-40FE-8F49-811BD02DEB25}"/>
                </c:ext>
              </c:extLst>
            </c:dLbl>
            <c:dLbl>
              <c:idx val="17"/>
              <c:delete val="1"/>
              <c:extLst>
                <c:ext xmlns:c15="http://schemas.microsoft.com/office/drawing/2012/chart" uri="{CE6537A1-D6FC-4f65-9D91-7224C49458BB}"/>
                <c:ext xmlns:c16="http://schemas.microsoft.com/office/drawing/2014/chart" uri="{C3380CC4-5D6E-409C-BE32-E72D297353CC}">
                  <c16:uniqueId val="{00000005-2ACC-40FE-8F49-811BD02DEB25}"/>
                </c:ext>
              </c:extLst>
            </c:dLbl>
            <c:dLbl>
              <c:idx val="20"/>
              <c:delete val="1"/>
              <c:extLst>
                <c:ext xmlns:c15="http://schemas.microsoft.com/office/drawing/2012/chart" uri="{CE6537A1-D6FC-4f65-9D91-7224C49458BB}"/>
                <c:ext xmlns:c16="http://schemas.microsoft.com/office/drawing/2014/chart" uri="{C3380CC4-5D6E-409C-BE32-E72D297353CC}">
                  <c16:uniqueId val="{0000000F-2ACC-40FE-8F49-811BD02DEB25}"/>
                </c:ext>
              </c:extLst>
            </c:dLbl>
            <c:spPr>
              <a:noFill/>
              <a:ln>
                <a:noFill/>
              </a:ln>
              <a:effectLst/>
            </c:spPr>
            <c:txPr>
              <a:bodyPr wrap="square" lIns="38100" tIns="19050" rIns="38100" bIns="19050" anchor="ctr">
                <a:spAutoFit/>
              </a:bodyPr>
              <a:lstStyle/>
              <a:p>
                <a:pPr>
                  <a:defRPr sz="1050" b="1">
                    <a:solidFill>
                      <a:srgbClr val="AA5E5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Feuil1!$A$4:$A$29</c:f>
              <c:strCache>
                <c:ptCount val="26"/>
                <c:pt idx="0">
                  <c:v>ENSEMBLE</c:v>
                </c:pt>
                <c:pt idx="2">
                  <c:v>18-24 ans </c:v>
                </c:pt>
                <c:pt idx="3">
                  <c:v>25-34 ans </c:v>
                </c:pt>
                <c:pt idx="4">
                  <c:v>35-49 ans </c:v>
                </c:pt>
                <c:pt idx="5">
                  <c:v>50-64 ans </c:v>
                </c:pt>
                <c:pt idx="6">
                  <c:v>65 ans et plus </c:v>
                </c:pt>
                <c:pt idx="8">
                  <c:v>Sup. au bac (2e &amp; 3e cycle)</c:v>
                </c:pt>
                <c:pt idx="9">
                  <c:v>Sup. au bac (1e cycle)</c:v>
                </c:pt>
                <c:pt idx="10">
                  <c:v>Bac</c:v>
                </c:pt>
                <c:pt idx="11">
                  <c:v>Inf. au bac</c:v>
                </c:pt>
                <c:pt idx="13">
                  <c:v>Cadres et prof. int. sup. </c:v>
                </c:pt>
                <c:pt idx="14">
                  <c:v>Professions intermédiaires </c:v>
                </c:pt>
                <c:pt idx="15">
                  <c:v>Employés </c:v>
                </c:pt>
                <c:pt idx="16">
                  <c:v>Ouvriers </c:v>
                </c:pt>
                <c:pt idx="18">
                  <c:v>Île-de-France </c:v>
                </c:pt>
                <c:pt idx="19">
                  <c:v>Province </c:v>
                </c:pt>
                <c:pt idx="21">
                  <c:v>Cat. aisée (plus de 2 500 €) </c:v>
                </c:pt>
                <c:pt idx="22">
                  <c:v>Classe moyenne sup. (1 900 à 2 500 €) </c:v>
                </c:pt>
                <c:pt idx="23">
                  <c:v>Classe moyenne inf. (1 300 à 1 900 €) </c:v>
                </c:pt>
                <c:pt idx="24">
                  <c:v>Cat. modeste (900 à 1 300 €) </c:v>
                </c:pt>
                <c:pt idx="25">
                  <c:v>Cat. pauvre (moins de 900 €) </c:v>
                </c:pt>
              </c:strCache>
            </c:strRef>
          </c:cat>
          <c:val>
            <c:numRef>
              <c:f>Feuil1!$D$4:$D$29</c:f>
              <c:numCache>
                <c:formatCode>General</c:formatCode>
                <c:ptCount val="26"/>
                <c:pt idx="0">
                  <c:v>33</c:v>
                </c:pt>
                <c:pt idx="2">
                  <c:v>64</c:v>
                </c:pt>
                <c:pt idx="3">
                  <c:v>29</c:v>
                </c:pt>
                <c:pt idx="4">
                  <c:v>37</c:v>
                </c:pt>
                <c:pt idx="5">
                  <c:v>30</c:v>
                </c:pt>
                <c:pt idx="6">
                  <c:v>24</c:v>
                </c:pt>
                <c:pt idx="8">
                  <c:v>36</c:v>
                </c:pt>
                <c:pt idx="9">
                  <c:v>36</c:v>
                </c:pt>
                <c:pt idx="10">
                  <c:v>34</c:v>
                </c:pt>
                <c:pt idx="11">
                  <c:v>22</c:v>
                </c:pt>
                <c:pt idx="13">
                  <c:v>37</c:v>
                </c:pt>
                <c:pt idx="14">
                  <c:v>41</c:v>
                </c:pt>
                <c:pt idx="15">
                  <c:v>24</c:v>
                </c:pt>
                <c:pt idx="16">
                  <c:v>24</c:v>
                </c:pt>
                <c:pt idx="18">
                  <c:v>33</c:v>
                </c:pt>
                <c:pt idx="19">
                  <c:v>32</c:v>
                </c:pt>
                <c:pt idx="21">
                  <c:v>34</c:v>
                </c:pt>
                <c:pt idx="22">
                  <c:v>41</c:v>
                </c:pt>
                <c:pt idx="23">
                  <c:v>26</c:v>
                </c:pt>
                <c:pt idx="24">
                  <c:v>32</c:v>
                </c:pt>
                <c:pt idx="25">
                  <c:v>35</c:v>
                </c:pt>
              </c:numCache>
            </c:numRef>
          </c:val>
          <c:extLst>
            <c:ext xmlns:c16="http://schemas.microsoft.com/office/drawing/2014/chart" uri="{C3380CC4-5D6E-409C-BE32-E72D297353CC}">
              <c16:uniqueId val="{00000002-2ACC-40FE-8F49-811BD02DEB25}"/>
            </c:ext>
          </c:extLst>
        </c:ser>
        <c:dLbls>
          <c:showLegendKey val="0"/>
          <c:showVal val="0"/>
          <c:showCatName val="0"/>
          <c:showSerName val="0"/>
          <c:showPercent val="0"/>
          <c:showBubbleSize val="0"/>
        </c:dLbls>
        <c:gapWidth val="41"/>
        <c:overlap val="100"/>
        <c:axId val="2128866360"/>
        <c:axId val="2128863368"/>
      </c:barChart>
      <c:valAx>
        <c:axId val="2128863368"/>
        <c:scaling>
          <c:orientation val="minMax"/>
        </c:scaling>
        <c:delete val="1"/>
        <c:axPos val="t"/>
        <c:numFmt formatCode="General" sourceLinked="1"/>
        <c:majorTickMark val="out"/>
        <c:minorTickMark val="none"/>
        <c:tickLblPos val="nextTo"/>
        <c:crossAx val="2128866360"/>
        <c:crosses val="autoZero"/>
        <c:crossBetween val="between"/>
      </c:valAx>
      <c:catAx>
        <c:axId val="2128866360"/>
        <c:scaling>
          <c:orientation val="maxMin"/>
        </c:scaling>
        <c:delete val="0"/>
        <c:axPos val="l"/>
        <c:numFmt formatCode="General" sourceLinked="1"/>
        <c:majorTickMark val="out"/>
        <c:minorTickMark val="none"/>
        <c:tickLblPos val="nextTo"/>
        <c:spPr>
          <a:noFill/>
          <a:ln>
            <a:noFill/>
          </a:ln>
        </c:spPr>
        <c:crossAx val="2128863368"/>
        <c:crosses val="autoZero"/>
        <c:auto val="1"/>
        <c:lblAlgn val="ctr"/>
        <c:lblOffset val="100"/>
        <c:noMultiLvlLbl val="0"/>
      </c:catAx>
      <c:spPr>
        <a:noFill/>
        <a:ln w="25389">
          <a:noFill/>
        </a:ln>
      </c:spPr>
    </c:plotArea>
    <c:plotVisOnly val="1"/>
    <c:dispBlanksAs val="zero"/>
    <c:showDLblsOverMax val="0"/>
  </c:chart>
  <c:txPr>
    <a:bodyPr/>
    <a:lstStyle/>
    <a:p>
      <a:pPr>
        <a:defRPr sz="9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0.16532</cdr:x>
      <cdr:y>0.7992</cdr:y>
    </cdr:from>
    <cdr:to>
      <cdr:x>0.99852</cdr:x>
      <cdr:y>0.98203</cdr:y>
    </cdr:to>
    <cdr:sp macro="" textlink="">
      <cdr:nvSpPr>
        <cdr:cNvPr id="2" name="Rectangle 1">
          <a:extLst xmlns:a="http://schemas.openxmlformats.org/drawingml/2006/main">
            <a:ext uri="{FF2B5EF4-FFF2-40B4-BE49-F238E27FC236}">
              <a16:creationId xmlns:a16="http://schemas.microsoft.com/office/drawing/2014/main" id="{0BF77FA7-8925-A29A-C3AC-1C035B4AC88B}"/>
            </a:ext>
          </a:extLst>
        </cdr:cNvPr>
        <cdr:cNvSpPr/>
      </cdr:nvSpPr>
      <cdr:spPr bwMode="auto">
        <a:xfrm xmlns:a="http://schemas.openxmlformats.org/drawingml/2006/main">
          <a:off x="785998" y="4489601"/>
          <a:ext cx="3961432" cy="1027071"/>
        </a:xfrm>
        <a:prstGeom xmlns:a="http://schemas.openxmlformats.org/drawingml/2006/main" prst="rect">
          <a:avLst/>
        </a:prstGeom>
        <a:solidFill xmlns:a="http://schemas.openxmlformats.org/drawingml/2006/main">
          <a:schemeClr val="bg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095288" y="9371285"/>
            <a:ext cx="1159125" cy="367133"/>
          </a:xfrm>
          <a:prstGeom prst="rect">
            <a:avLst/>
          </a:prstGeom>
        </p:spPr>
        <p:txBody>
          <a:bodyPr vert="horz" lIns="94549" tIns="47275" rIns="94549" bIns="47275" rtlCol="0" anchor="b"/>
          <a:lstStyle>
            <a:lvl1pPr algn="r">
              <a:defRPr sz="1300"/>
            </a:lvl1pPr>
          </a:lstStyle>
          <a:p>
            <a:endParaRPr lang="en-US" sz="1100" dirty="0">
              <a:latin typeface="Arial" panose="020B0604020202020204" pitchFamily="34" charset="0"/>
            </a:endParaRPr>
          </a:p>
        </p:txBody>
      </p:sp>
      <p:sp>
        <p:nvSpPr>
          <p:cNvPr id="4" name="Footer Placeholder 3"/>
          <p:cNvSpPr>
            <a:spLocks noGrp="1"/>
          </p:cNvSpPr>
          <p:nvPr>
            <p:ph type="ftr" sz="quarter" idx="2"/>
          </p:nvPr>
        </p:nvSpPr>
        <p:spPr>
          <a:xfrm>
            <a:off x="454609" y="9371286"/>
            <a:ext cx="4516739" cy="367133"/>
          </a:xfrm>
          <a:prstGeom prst="rect">
            <a:avLst/>
          </a:prstGeom>
        </p:spPr>
        <p:txBody>
          <a:bodyPr vert="horz" lIns="94549" tIns="47275" rIns="94549" bIns="47275" rtlCol="0" anchor="b"/>
          <a:lstStyle>
            <a:lvl1pPr algn="l">
              <a:defRPr sz="1300"/>
            </a:lvl1pPr>
          </a:lstStyle>
          <a:p>
            <a:endParaRPr lang="en-US" sz="1100" dirty="0">
              <a:latin typeface="Arial" panose="020B0604020202020204" pitchFamily="34" charset="0"/>
            </a:endParaRPr>
          </a:p>
        </p:txBody>
      </p:sp>
    </p:spTree>
    <p:extLst>
      <p:ext uri="{BB962C8B-B14F-4D97-AF65-F5344CB8AC3E}">
        <p14:creationId xmlns:p14="http://schemas.microsoft.com/office/powerpoint/2010/main" val="2679227803"/>
      </p:ext>
    </p:extLst>
  </p:cSld>
  <p:clrMap bg1="dk1" tx1="lt1" bg2="dk2" tx2="lt2" accent1="accent1" accent2="accent2" accent3="accent3" accent4="accent4" accent5="accent5" accent6="accent6" hlink="hlink" folHlink="folHlink"/>
  <p:hf sldNum="0" hdr="0" ftr="0" dt="0"/>
  <p:extLst>
    <p:ext uri="{56416CCD-93CA-4268-BC5B-53C4BB910035}">
      <p15:sldGuideLst xmlns:p15="http://schemas.microsoft.com/office/powerpoint/2012/main">
        <p15:guide id="1" pos="286" userDrawn="1">
          <p15:clr>
            <a:srgbClr val="F26B43"/>
          </p15:clr>
        </p15:guide>
        <p15:guide id="2" pos="39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0963" y="741363"/>
            <a:ext cx="6573837" cy="3698875"/>
          </a:xfrm>
          <a:prstGeom prst="rect">
            <a:avLst/>
          </a:prstGeom>
          <a:noFill/>
          <a:ln w="12700">
            <a:solidFill>
              <a:prstClr val="black"/>
            </a:solidFill>
          </a:ln>
        </p:spPr>
        <p:txBody>
          <a:bodyPr vert="horz" lIns="94549" tIns="47275" rIns="94549" bIns="47275" rtlCol="0" anchor="ctr"/>
          <a:lstStyle/>
          <a:p>
            <a:endParaRPr lang="en-US" dirty="0"/>
          </a:p>
        </p:txBody>
      </p:sp>
      <p:sp>
        <p:nvSpPr>
          <p:cNvPr id="5" name="Notes Placeholder 4"/>
          <p:cNvSpPr>
            <a:spLocks noGrp="1"/>
          </p:cNvSpPr>
          <p:nvPr>
            <p:ph type="body" sz="quarter" idx="3"/>
          </p:nvPr>
        </p:nvSpPr>
        <p:spPr>
          <a:xfrm>
            <a:off x="489519" y="4686499"/>
            <a:ext cx="6113699" cy="4439841"/>
          </a:xfrm>
          <a:prstGeom prst="rect">
            <a:avLst/>
          </a:prstGeom>
        </p:spPr>
        <p:txBody>
          <a:bodyPr vert="horz" lIns="94549" tIns="47275" rIns="94549" bIns="4727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2006" y="9433707"/>
            <a:ext cx="1611212" cy="266095"/>
          </a:xfrm>
          <a:prstGeom prst="rect">
            <a:avLst/>
          </a:prstGeom>
        </p:spPr>
      </p:pic>
      <p:sp>
        <p:nvSpPr>
          <p:cNvPr id="9" name="Footer Placeholder 8"/>
          <p:cNvSpPr>
            <a:spLocks noGrp="1"/>
          </p:cNvSpPr>
          <p:nvPr>
            <p:ph type="ftr" sz="quarter" idx="4"/>
          </p:nvPr>
        </p:nvSpPr>
        <p:spPr>
          <a:xfrm>
            <a:off x="489520" y="9373227"/>
            <a:ext cx="4246002" cy="326575"/>
          </a:xfrm>
          <a:prstGeom prst="rect">
            <a:avLst/>
          </a:prstGeom>
        </p:spPr>
        <p:txBody>
          <a:bodyPr vert="horz" lIns="0" tIns="43644" rIns="87287" bIns="43644" rtlCol="0" anchor="ctr"/>
          <a:lstStyle>
            <a:lvl1pPr algn="l">
              <a:defRPr sz="1100">
                <a:latin typeface="Arial" panose="020B0604020202020204" pitchFamily="34" charset="0"/>
              </a:defRPr>
            </a:lvl1pPr>
          </a:lstStyle>
          <a:p>
            <a:fld id="{3CE30ADD-77C3-4093-96A2-9BD88D3E3E0F}" type="datetime3">
              <a:rPr lang="en-GB" smtClean="0"/>
              <a:pPr/>
              <a:t>16 July, 2024</a:t>
            </a:fld>
            <a:endParaRPr lang="en-GB" dirty="0"/>
          </a:p>
        </p:txBody>
      </p:sp>
    </p:spTree>
    <p:extLst>
      <p:ext uri="{BB962C8B-B14F-4D97-AF65-F5344CB8AC3E}">
        <p14:creationId xmlns:p14="http://schemas.microsoft.com/office/powerpoint/2010/main" val="587102967"/>
      </p:ext>
    </p:extLst>
  </p:cSld>
  <p:clrMap bg1="dk1" tx1="lt1" bg2="dk2" tx2="lt2" accent1="accent1" accent2="accent2" accent3="accent3" accent4="accent4" accent5="accent5" accent6="accent6" hlink="hlink" folHlink="folHlink"/>
  <p:hf sldNum="0" hdr="0" ftr="0" dt="0"/>
  <p:notesStyle>
    <a:lvl1pPr marL="0" indent="0" algn="l" defTabSz="914400" rtl="0" eaLnBrk="1" latinLnBrk="0" hangingPunct="1">
      <a:lnSpc>
        <a:spcPct val="110000"/>
      </a:lnSpc>
      <a:spcBef>
        <a:spcPts val="300"/>
      </a:spcBef>
      <a:buFont typeface="Arial" panose="020B0604020202020204" pitchFamily="34" charset="0"/>
      <a:buNone/>
      <a:defRPr sz="1200" kern="1200">
        <a:solidFill>
          <a:schemeClr val="tx1"/>
        </a:solidFill>
        <a:latin typeface="Arial" panose="020B0604020202020204" pitchFamily="34" charset="0"/>
        <a:ea typeface="+mn-ea"/>
        <a:cs typeface="+mn-cs"/>
      </a:defRPr>
    </a:lvl1pPr>
    <a:lvl2pPr marL="228600" indent="-114300" algn="l" defTabSz="914400" rtl="0" eaLnBrk="1" latinLnBrk="0" hangingPunct="1">
      <a:lnSpc>
        <a:spcPct val="100000"/>
      </a:lnSpc>
      <a:spcBef>
        <a:spcPts val="300"/>
      </a:spcBef>
      <a:spcAft>
        <a:spcPts val="600"/>
      </a:spcAft>
      <a:buFont typeface="Arial" panose="020B0604020202020204" pitchFamily="34" charset="0"/>
      <a:buChar char="•"/>
      <a:defRPr sz="1100" kern="1200">
        <a:solidFill>
          <a:schemeClr val="tx1"/>
        </a:solidFill>
        <a:latin typeface="Arial" panose="020B0604020202020204" pitchFamily="34" charset="0"/>
        <a:ea typeface="+mn-ea"/>
        <a:cs typeface="+mn-cs"/>
      </a:defRPr>
    </a:lvl2pPr>
    <a:lvl3pPr marL="0" indent="0" algn="l" defTabSz="914400" rtl="0" eaLnBrk="1" latinLnBrk="0" hangingPunct="1">
      <a:lnSpc>
        <a:spcPct val="95000"/>
      </a:lnSpc>
      <a:spcBef>
        <a:spcPts val="300"/>
      </a:spcBef>
      <a:buFont typeface="Arial" panose="020B0604020202020204" pitchFamily="34" charset="0"/>
      <a:buNone/>
      <a:defRPr sz="1100" b="1" kern="1200">
        <a:solidFill>
          <a:schemeClr val="tx1"/>
        </a:solidFill>
        <a:latin typeface="Arial" panose="020B0604020202020204" pitchFamily="34" charset="0"/>
        <a:ea typeface="+mn-ea"/>
        <a:cs typeface="+mn-cs"/>
      </a:defRPr>
    </a:lvl3pPr>
    <a:lvl4pPr marL="0" indent="0" algn="l" defTabSz="914400" rtl="0" eaLnBrk="1" latinLnBrk="0" hangingPunct="1">
      <a:lnSpc>
        <a:spcPct val="95000"/>
      </a:lnSpc>
      <a:spcBef>
        <a:spcPts val="300"/>
      </a:spcBef>
      <a:buFont typeface="Arial" panose="020B0604020202020204" pitchFamily="34" charset="0"/>
      <a:buNone/>
      <a:defRPr sz="1100" kern="1200">
        <a:solidFill>
          <a:schemeClr val="accent1"/>
        </a:solidFill>
        <a:latin typeface="Arial" panose="020B0604020202020204" pitchFamily="34" charset="0"/>
        <a:ea typeface="+mn-ea"/>
        <a:cs typeface="+mn-cs"/>
      </a:defRPr>
    </a:lvl4pPr>
    <a:lvl5pPr marL="171450" indent="-17145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0151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6507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6466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0124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74247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8464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9883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65060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846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7926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5546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1573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2889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3982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8120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85273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7149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6357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5CEFB043-7119-4165-894A-4634FA0047F3}"/>
              </a:ext>
            </a:extLst>
          </p:cNvPr>
          <p:cNvSpPr>
            <a:spLocks noGrp="1"/>
          </p:cNvSpPr>
          <p:nvPr>
            <p:ph type="pic" sz="quarter" idx="16" hasCustomPrompt="1"/>
          </p:nvPr>
        </p:nvSpPr>
        <p:spPr>
          <a:xfrm>
            <a:off x="0" y="1221466"/>
            <a:ext cx="6096000" cy="5056671"/>
          </a:xfrm>
          <a:prstGeom prst="rect">
            <a:avLst/>
          </a:prstGeom>
          <a:pattFill prst="pct10">
            <a:fgClr>
              <a:schemeClr val="tx1"/>
            </a:fgClr>
            <a:bgClr>
              <a:schemeClr val="bg1"/>
            </a:bgClr>
          </a:pattFill>
        </p:spPr>
        <p:txBody>
          <a:bodyPr wrap="square" anchor="ctr">
            <a:noAutofit/>
          </a:bodyPr>
          <a:lstStyle>
            <a:lvl1pPr algn="ctr">
              <a:defRPr sz="1600" b="0" i="0">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Insert Image</a:t>
            </a:r>
          </a:p>
        </p:txBody>
      </p:sp>
      <p:sp>
        <p:nvSpPr>
          <p:cNvPr id="3" name="Rectangle 2">
            <a:extLst>
              <a:ext uri="{FF2B5EF4-FFF2-40B4-BE49-F238E27FC236}">
                <a16:creationId xmlns:a16="http://schemas.microsoft.com/office/drawing/2014/main" id="{88FA7DA2-58ED-8774-3B90-B777E8BFF94A}"/>
              </a:ext>
            </a:extLst>
          </p:cNvPr>
          <p:cNvSpPr/>
          <p:nvPr userDrawn="1"/>
        </p:nvSpPr>
        <p:spPr bwMode="auto">
          <a:xfrm>
            <a:off x="6096000" y="1221466"/>
            <a:ext cx="6096000" cy="5056671"/>
          </a:xfrm>
          <a:prstGeom prst="rect">
            <a:avLst/>
          </a:prstGeom>
          <a:solidFill>
            <a:schemeClr val="bg1">
              <a:lumMod val="95000"/>
              <a:alpha val="666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latin typeface="+mn-lt"/>
              <a:cs typeface="+mn-cs"/>
            </a:endParaRPr>
          </a:p>
        </p:txBody>
      </p:sp>
      <p:sp>
        <p:nvSpPr>
          <p:cNvPr id="4" name="Titre 1">
            <a:extLst>
              <a:ext uri="{FF2B5EF4-FFF2-40B4-BE49-F238E27FC236}">
                <a16:creationId xmlns:a16="http://schemas.microsoft.com/office/drawing/2014/main" id="{BC22A1D0-4B85-F099-44A6-F8DAB5DA5623}"/>
              </a:ext>
            </a:extLst>
          </p:cNvPr>
          <p:cNvSpPr txBox="1">
            <a:spLocks/>
          </p:cNvSpPr>
          <p:nvPr userDrawn="1"/>
        </p:nvSpPr>
        <p:spPr bwMode="auto">
          <a:xfrm>
            <a:off x="0" y="1"/>
            <a:ext cx="6096000" cy="1221465"/>
          </a:xfrm>
          <a:prstGeom prst="rect">
            <a:avLst/>
          </a:prstGeom>
          <a:solidFill>
            <a:schemeClr val="bg1">
              <a:lumMod val="95000"/>
            </a:schemeClr>
          </a:solidFill>
          <a:ln>
            <a:noFill/>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2000" cap="all" spc="300" baseline="0">
                <a:solidFill>
                  <a:schemeClr val="tx1"/>
                </a:solidFill>
                <a:latin typeface="+mj-lt"/>
                <a:ea typeface="+mj-ea"/>
                <a:cs typeface="+mj-cs"/>
              </a:defRPr>
            </a:lvl1pPr>
            <a:lvl2pPr algn="l" rtl="0" eaLnBrk="1" fontAlgn="base" hangingPunct="1">
              <a:spcBef>
                <a:spcPct val="0"/>
              </a:spcBef>
              <a:spcAft>
                <a:spcPct val="0"/>
              </a:spcAft>
              <a:defRPr sz="2800">
                <a:solidFill>
                  <a:srgbClr val="DB0029"/>
                </a:solidFill>
                <a:latin typeface="Century Gothic" pitchFamily="34" charset="0"/>
                <a:cs typeface="Arial" charset="0"/>
              </a:defRPr>
            </a:lvl2pPr>
            <a:lvl3pPr algn="l" rtl="0" eaLnBrk="1" fontAlgn="base" hangingPunct="1">
              <a:spcBef>
                <a:spcPct val="0"/>
              </a:spcBef>
              <a:spcAft>
                <a:spcPct val="0"/>
              </a:spcAft>
              <a:defRPr sz="2800">
                <a:solidFill>
                  <a:srgbClr val="DB0029"/>
                </a:solidFill>
                <a:latin typeface="Century Gothic" pitchFamily="34" charset="0"/>
                <a:cs typeface="Arial" charset="0"/>
              </a:defRPr>
            </a:lvl3pPr>
            <a:lvl4pPr algn="l" rtl="0" eaLnBrk="1" fontAlgn="base" hangingPunct="1">
              <a:spcBef>
                <a:spcPct val="0"/>
              </a:spcBef>
              <a:spcAft>
                <a:spcPct val="0"/>
              </a:spcAft>
              <a:defRPr sz="2800">
                <a:solidFill>
                  <a:srgbClr val="DB0029"/>
                </a:solidFill>
                <a:latin typeface="Century Gothic" pitchFamily="34" charset="0"/>
                <a:cs typeface="Arial" charset="0"/>
              </a:defRPr>
            </a:lvl4pPr>
            <a:lvl5pPr algn="l" rtl="0" eaLnBrk="1" fontAlgn="base" hangingPunct="1">
              <a:spcBef>
                <a:spcPct val="0"/>
              </a:spcBef>
              <a:spcAft>
                <a:spcPct val="0"/>
              </a:spcAft>
              <a:defRPr sz="2800">
                <a:solidFill>
                  <a:srgbClr val="DB0029"/>
                </a:solidFill>
                <a:latin typeface="Century Gothic" pitchFamily="34" charset="0"/>
                <a:cs typeface="Arial" charset="0"/>
              </a:defRPr>
            </a:lvl5pPr>
            <a:lvl6pPr marL="457200" algn="l" rtl="0" eaLnBrk="1" fontAlgn="base" hangingPunct="1">
              <a:spcBef>
                <a:spcPct val="0"/>
              </a:spcBef>
              <a:spcAft>
                <a:spcPct val="0"/>
              </a:spcAft>
              <a:defRPr sz="2800">
                <a:solidFill>
                  <a:srgbClr val="DB0029"/>
                </a:solidFill>
                <a:latin typeface="Century Gothic" pitchFamily="34" charset="0"/>
                <a:cs typeface="Arial" charset="0"/>
              </a:defRPr>
            </a:lvl6pPr>
            <a:lvl7pPr marL="914400" algn="l" rtl="0" eaLnBrk="1" fontAlgn="base" hangingPunct="1">
              <a:spcBef>
                <a:spcPct val="0"/>
              </a:spcBef>
              <a:spcAft>
                <a:spcPct val="0"/>
              </a:spcAft>
              <a:defRPr sz="2800">
                <a:solidFill>
                  <a:srgbClr val="DB0029"/>
                </a:solidFill>
                <a:latin typeface="Century Gothic" pitchFamily="34" charset="0"/>
                <a:cs typeface="Arial" charset="0"/>
              </a:defRPr>
            </a:lvl7pPr>
            <a:lvl8pPr marL="1371600" algn="l" rtl="0" eaLnBrk="1" fontAlgn="base" hangingPunct="1">
              <a:spcBef>
                <a:spcPct val="0"/>
              </a:spcBef>
              <a:spcAft>
                <a:spcPct val="0"/>
              </a:spcAft>
              <a:defRPr sz="2800">
                <a:solidFill>
                  <a:srgbClr val="DB0029"/>
                </a:solidFill>
                <a:latin typeface="Century Gothic" pitchFamily="34" charset="0"/>
                <a:cs typeface="Arial" charset="0"/>
              </a:defRPr>
            </a:lvl8pPr>
            <a:lvl9pPr marL="1828800" algn="l" rtl="0" eaLnBrk="1" fontAlgn="base" hangingPunct="1">
              <a:spcBef>
                <a:spcPct val="0"/>
              </a:spcBef>
              <a:spcAft>
                <a:spcPct val="0"/>
              </a:spcAft>
              <a:defRPr sz="2800">
                <a:solidFill>
                  <a:srgbClr val="DB0029"/>
                </a:solidFill>
                <a:latin typeface="Century Gothic"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6600" b="0" i="0" u="none" strike="noStrike" kern="0" cap="all" spc="600" normalizeH="0" baseline="0" noProof="0" dirty="0">
                <a:ln>
                  <a:noFill/>
                </a:ln>
                <a:solidFill>
                  <a:schemeClr val="tx1">
                    <a:lumMod val="50000"/>
                    <a:lumOff val="50000"/>
                  </a:schemeClr>
                </a:solidFill>
                <a:effectLst/>
                <a:uLnTx/>
                <a:uFillTx/>
                <a:latin typeface="Century Gothic" panose="020B0502020202020204" pitchFamily="34" charset="0"/>
                <a:ea typeface="+mj-ea"/>
                <a:cs typeface="Times New Roman" panose="02020603050405020304" pitchFamily="18" charset="0"/>
              </a:rPr>
              <a:t>SOMMAIRE</a:t>
            </a:r>
          </a:p>
        </p:txBody>
      </p:sp>
    </p:spTree>
    <p:extLst>
      <p:ext uri="{BB962C8B-B14F-4D97-AF65-F5344CB8AC3E}">
        <p14:creationId xmlns:p14="http://schemas.microsoft.com/office/powerpoint/2010/main" val="3026473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que à gauche">
    <p:spTree>
      <p:nvGrpSpPr>
        <p:cNvPr id="1" name=""/>
        <p:cNvGrpSpPr/>
        <p:nvPr/>
      </p:nvGrpSpPr>
      <p:grpSpPr>
        <a:xfrm>
          <a:off x="0" y="0"/>
          <a:ext cx="0" cy="0"/>
          <a:chOff x="0" y="0"/>
          <a:chExt cx="0" cy="0"/>
        </a:xfrm>
      </p:grpSpPr>
      <p:sp>
        <p:nvSpPr>
          <p:cNvPr id="4" name="Espace réservé du graphique 3"/>
          <p:cNvSpPr>
            <a:spLocks noGrp="1"/>
          </p:cNvSpPr>
          <p:nvPr>
            <p:ph type="chart" sz="quarter" idx="10"/>
          </p:nvPr>
        </p:nvSpPr>
        <p:spPr>
          <a:xfrm>
            <a:off x="550864" y="2307801"/>
            <a:ext cx="5397354" cy="3686599"/>
          </a:xfrm>
          <a:ln>
            <a:solidFill>
              <a:schemeClr val="tx2"/>
            </a:solidFill>
          </a:ln>
        </p:spPr>
        <p:txBody>
          <a:bodyPr/>
          <a:lstStyle>
            <a:lvl1pPr>
              <a:defRPr/>
            </a:lvl1pPr>
          </a:lstStyle>
          <a:p>
            <a:r>
              <a:rPr lang="fr-FR" dirty="0"/>
              <a:t>Cliquez sur l'icône pour ajouter un graphique</a:t>
            </a:r>
          </a:p>
        </p:txBody>
      </p:sp>
      <p:sp>
        <p:nvSpPr>
          <p:cNvPr id="8" name="Espace réservé du texte 7"/>
          <p:cNvSpPr>
            <a:spLocks noGrp="1"/>
          </p:cNvSpPr>
          <p:nvPr>
            <p:ph type="body" sz="quarter" idx="13"/>
          </p:nvPr>
        </p:nvSpPr>
        <p:spPr>
          <a:xfrm>
            <a:off x="550864" y="1104688"/>
            <a:ext cx="11090275" cy="579205"/>
          </a:xfrm>
        </p:spPr>
        <p:txBody>
          <a:bodyPr anchor="ctr"/>
          <a:lstStyle>
            <a:lvl1pPr marL="0" indent="0" algn="l" defTabSz="779252" rtl="0" eaLnBrk="1" latinLnBrk="0" hangingPunct="1">
              <a:lnSpc>
                <a:spcPts val="1400"/>
              </a:lnSpc>
              <a:spcAft>
                <a:spcPts val="0"/>
              </a:spcAft>
              <a:buNone/>
              <a:defRPr lang="fr-FR" sz="1200" b="1" kern="1200" dirty="0" smtClean="0">
                <a:solidFill>
                  <a:schemeClr val="tx2"/>
                </a:solidFill>
                <a:latin typeface="Arial" panose="020B0604020202020204" pitchFamily="34" charset="0"/>
                <a:ea typeface="+mn-ea"/>
                <a:cs typeface="Arial" pitchFamily="34" charset="0"/>
              </a:defRPr>
            </a:lvl1pPr>
            <a:lvl2pPr algn="l" defTabSz="779252" rtl="0" eaLnBrk="1" latinLnBrk="0" hangingPunct="1">
              <a:lnSpc>
                <a:spcPts val="1400"/>
              </a:lnSpc>
              <a:spcAft>
                <a:spcPts val="0"/>
              </a:spcAft>
              <a:defRPr lang="fr-FR" sz="1400" kern="1200" dirty="0" smtClean="0">
                <a:solidFill>
                  <a:schemeClr val="tx1">
                    <a:lumMod val="85000"/>
                    <a:lumOff val="15000"/>
                  </a:schemeClr>
                </a:solidFill>
                <a:latin typeface="Bahnschrift" panose="020B0502040204020203" pitchFamily="34" charset="0"/>
                <a:ea typeface="+mn-ea"/>
                <a:cs typeface="Arial" pitchFamily="34" charset="0"/>
              </a:defRPr>
            </a:lvl2pPr>
            <a:lvl3pPr marL="534988" indent="0">
              <a:buNone/>
              <a:defRPr/>
            </a:lvl3pPr>
          </a:lstStyle>
          <a:p>
            <a:pPr lvl="0"/>
            <a:r>
              <a:rPr lang="fr-FR" dirty="0"/>
              <a:t>Cliquez pour modifier les styles du texte du masque</a:t>
            </a:r>
          </a:p>
        </p:txBody>
      </p:sp>
      <p:sp>
        <p:nvSpPr>
          <p:cNvPr id="14" name="Espace réservé du texte 4">
            <a:extLst>
              <a:ext uri="{FF2B5EF4-FFF2-40B4-BE49-F238E27FC236}">
                <a16:creationId xmlns:a16="http://schemas.microsoft.com/office/drawing/2014/main" id="{20AE6DEB-78FE-DA8D-2EAC-FA5257D4006D}"/>
              </a:ext>
            </a:extLst>
          </p:cNvPr>
          <p:cNvSpPr>
            <a:spLocks noGrp="1"/>
          </p:cNvSpPr>
          <p:nvPr>
            <p:ph type="body" sz="quarter" idx="15"/>
          </p:nvPr>
        </p:nvSpPr>
        <p:spPr>
          <a:xfrm>
            <a:off x="6907024" y="1817300"/>
            <a:ext cx="4200370" cy="490501"/>
          </a:xfrm>
        </p:spPr>
        <p:txBody>
          <a:bodyPr/>
          <a:lstStyle>
            <a:lvl1pPr marL="0" indent="0" algn="ctr">
              <a:buNone/>
              <a:defRPr sz="1400" b="1" u="sng">
                <a:solidFill>
                  <a:srgbClr val="C00000"/>
                </a:solidFill>
              </a:defRPr>
            </a:lvl1pPr>
          </a:lstStyle>
          <a:p>
            <a:pPr lvl="0"/>
            <a:r>
              <a:rPr lang="fr-FR" dirty="0"/>
              <a:t>Cliquez pour modifier les styles du texte du masque</a:t>
            </a:r>
          </a:p>
        </p:txBody>
      </p:sp>
      <p:sp>
        <p:nvSpPr>
          <p:cNvPr id="3" name="Titre 2">
            <a:extLst>
              <a:ext uri="{FF2B5EF4-FFF2-40B4-BE49-F238E27FC236}">
                <a16:creationId xmlns:a16="http://schemas.microsoft.com/office/drawing/2014/main" id="{FE6FDC1D-4E45-7F16-7EE1-09423392E457}"/>
              </a:ext>
            </a:extLst>
          </p:cNvPr>
          <p:cNvSpPr>
            <a:spLocks noGrp="1"/>
          </p:cNvSpPr>
          <p:nvPr>
            <p:ph type="title"/>
          </p:nvPr>
        </p:nvSpPr>
        <p:spPr/>
        <p:txBody>
          <a:bodyPr/>
          <a:lstStyle/>
          <a:p>
            <a:r>
              <a:rPr lang="fr-FR"/>
              <a:t>Modifiez le style du titre</a:t>
            </a:r>
          </a:p>
        </p:txBody>
      </p:sp>
      <p:pic>
        <p:nvPicPr>
          <p:cNvPr id="2" name="Image 1">
            <a:extLst>
              <a:ext uri="{FF2B5EF4-FFF2-40B4-BE49-F238E27FC236}">
                <a16:creationId xmlns:a16="http://schemas.microsoft.com/office/drawing/2014/main" id="{2EC57051-2473-8398-2CF6-738B7B4B70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526" y="6370923"/>
            <a:ext cx="1511588" cy="450768"/>
          </a:xfrm>
          <a:prstGeom prst="rect">
            <a:avLst/>
          </a:prstGeom>
          <a:noFill/>
        </p:spPr>
      </p:pic>
      <p:sp>
        <p:nvSpPr>
          <p:cNvPr id="5" name="Rectangle 4">
            <a:extLst>
              <a:ext uri="{FF2B5EF4-FFF2-40B4-BE49-F238E27FC236}">
                <a16:creationId xmlns:a16="http://schemas.microsoft.com/office/drawing/2014/main" id="{114827DA-FF7D-EBAB-1DA5-7B376C6099D7}"/>
              </a:ext>
            </a:extLst>
          </p:cNvPr>
          <p:cNvSpPr/>
          <p:nvPr userDrawn="1"/>
        </p:nvSpPr>
        <p:spPr bwMode="auto">
          <a:xfrm>
            <a:off x="773751" y="6263640"/>
            <a:ext cx="1546539" cy="5600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6" name="Picture 5">
            <a:extLst>
              <a:ext uri="{FF2B5EF4-FFF2-40B4-BE49-F238E27FC236}">
                <a16:creationId xmlns:a16="http://schemas.microsoft.com/office/drawing/2014/main" id="{C7F46EEE-670D-5314-1679-18140A1DA5E1}"/>
              </a:ext>
            </a:extLst>
          </p:cNvPr>
          <p:cNvPicPr>
            <a:picLocks noChangeAspect="1"/>
          </p:cNvPicPr>
          <p:nvPr userDrawn="1"/>
        </p:nvPicPr>
        <p:blipFill>
          <a:blip r:embed="rId3"/>
          <a:stretch>
            <a:fillRect/>
          </a:stretch>
        </p:blipFill>
        <p:spPr>
          <a:xfrm>
            <a:off x="773751" y="6397226"/>
            <a:ext cx="1227659" cy="386526"/>
          </a:xfrm>
          <a:prstGeom prst="rect">
            <a:avLst/>
          </a:prstGeom>
        </p:spPr>
      </p:pic>
    </p:spTree>
    <p:extLst>
      <p:ext uri="{BB962C8B-B14F-4D97-AF65-F5344CB8AC3E}">
        <p14:creationId xmlns:p14="http://schemas.microsoft.com/office/powerpoint/2010/main" val="3157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texte 7">
            <a:extLst>
              <a:ext uri="{FF2B5EF4-FFF2-40B4-BE49-F238E27FC236}">
                <a16:creationId xmlns:a16="http://schemas.microsoft.com/office/drawing/2014/main" id="{CBCF3BF7-3132-E574-17DF-61888E6FEEA3}"/>
              </a:ext>
            </a:extLst>
          </p:cNvPr>
          <p:cNvSpPr>
            <a:spLocks noGrp="1"/>
          </p:cNvSpPr>
          <p:nvPr>
            <p:ph type="body" sz="quarter" idx="13"/>
          </p:nvPr>
        </p:nvSpPr>
        <p:spPr>
          <a:xfrm>
            <a:off x="624418" y="1595438"/>
            <a:ext cx="10656158" cy="320873"/>
          </a:xfrm>
        </p:spPr>
        <p:txBody>
          <a:bodyPr/>
          <a:lstStyle>
            <a:lvl1pPr marL="0" indent="0">
              <a:buNone/>
              <a:defRPr sz="1200" b="1">
                <a:solidFill>
                  <a:schemeClr val="tx2"/>
                </a:solidFill>
              </a:defRPr>
            </a:lvl1pPr>
          </a:lstStyle>
          <a:p>
            <a:pPr lvl="0"/>
            <a:r>
              <a:rPr lang="fr-FR"/>
              <a:t>Cliquez pour modifier les styles du texte du masque</a:t>
            </a:r>
          </a:p>
        </p:txBody>
      </p:sp>
      <p:pic>
        <p:nvPicPr>
          <p:cNvPr id="4" name="Image 3">
            <a:extLst>
              <a:ext uri="{FF2B5EF4-FFF2-40B4-BE49-F238E27FC236}">
                <a16:creationId xmlns:a16="http://schemas.microsoft.com/office/drawing/2014/main" id="{E44A0144-4EC0-1758-CE74-C34F40B839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526" y="6370923"/>
            <a:ext cx="1511588" cy="450768"/>
          </a:xfrm>
          <a:prstGeom prst="rect">
            <a:avLst/>
          </a:prstGeom>
          <a:noFill/>
        </p:spPr>
      </p:pic>
      <p:sp>
        <p:nvSpPr>
          <p:cNvPr id="5" name="Rectangle 4">
            <a:extLst>
              <a:ext uri="{FF2B5EF4-FFF2-40B4-BE49-F238E27FC236}">
                <a16:creationId xmlns:a16="http://schemas.microsoft.com/office/drawing/2014/main" id="{50F641F0-F297-D7F4-B09C-693995AD4BCC}"/>
              </a:ext>
            </a:extLst>
          </p:cNvPr>
          <p:cNvSpPr/>
          <p:nvPr userDrawn="1"/>
        </p:nvSpPr>
        <p:spPr bwMode="auto">
          <a:xfrm>
            <a:off x="773751" y="6263640"/>
            <a:ext cx="1546539" cy="5600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7" name="Picture 4" descr="VoyageAvecNous | Le blog voyage qui vous aide à voyager !">
            <a:extLst>
              <a:ext uri="{FF2B5EF4-FFF2-40B4-BE49-F238E27FC236}">
                <a16:creationId xmlns:a16="http://schemas.microsoft.com/office/drawing/2014/main" id="{5B25CE53-C00A-850B-BA12-8CC3803EDE77}"/>
              </a:ext>
            </a:extLst>
          </p:cNvPr>
          <p:cNvPicPr>
            <a:picLocks noChangeAspect="1" noChangeArrowheads="1"/>
          </p:cNvPicPr>
          <p:nvPr userDrawn="1"/>
        </p:nvPicPr>
        <p:blipFill>
          <a:blip r:embed="rId3" cstate="print">
            <a:duotone>
              <a:prstClr val="black"/>
              <a:srgbClr val="C3763A">
                <a:tint val="45000"/>
                <a:satMod val="400000"/>
              </a:srgbClr>
            </a:duotone>
            <a:extLst>
              <a:ext uri="{28A0092B-C50C-407E-A947-70E740481C1C}">
                <a14:useLocalDpi xmlns:a14="http://schemas.microsoft.com/office/drawing/2010/main" val="0"/>
              </a:ext>
            </a:extLst>
          </a:blip>
          <a:srcRect/>
          <a:stretch>
            <a:fillRect/>
          </a:stretch>
        </p:blipFill>
        <p:spPr bwMode="auto">
          <a:xfrm>
            <a:off x="816903" y="6394127"/>
            <a:ext cx="1673215" cy="4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504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re, texte et imag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2A40168-CE62-9D74-470B-F2A734EC93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526" y="6370923"/>
            <a:ext cx="1511588" cy="450768"/>
          </a:xfrm>
          <a:prstGeom prst="rect">
            <a:avLst/>
          </a:prstGeom>
          <a:noFill/>
        </p:spPr>
      </p:pic>
      <p:sp>
        <p:nvSpPr>
          <p:cNvPr id="2" name="Titre 1"/>
          <p:cNvSpPr>
            <a:spLocks noGrp="1"/>
          </p:cNvSpPr>
          <p:nvPr>
            <p:ph type="title"/>
          </p:nvPr>
        </p:nvSpPr>
        <p:spPr/>
        <p:txBody>
          <a:bodyPr/>
          <a:lstStyle>
            <a:lvl1pPr>
              <a:defRPr lang="fr-FR" sz="2000" spc="300" dirty="0">
                <a:solidFill>
                  <a:schemeClr val="tx1"/>
                </a:solidFill>
                <a:latin typeface="+mj-lt"/>
                <a:ea typeface="+mj-ea"/>
                <a:cs typeface="+mj-cs"/>
              </a:defRPr>
            </a:lvl1pPr>
          </a:lstStyle>
          <a:p>
            <a:r>
              <a:rPr lang="fr-FR"/>
              <a:t>Modifiez le style du titre</a:t>
            </a:r>
            <a:endParaRPr lang="fr-FR" dirty="0"/>
          </a:p>
        </p:txBody>
      </p:sp>
      <p:sp>
        <p:nvSpPr>
          <p:cNvPr id="6" name="Espace réservé du texte 5">
            <a:extLst>
              <a:ext uri="{FF2B5EF4-FFF2-40B4-BE49-F238E27FC236}">
                <a16:creationId xmlns:a16="http://schemas.microsoft.com/office/drawing/2014/main" id="{9F19A93E-D89A-442E-81DC-2534EB4519A8}"/>
              </a:ext>
            </a:extLst>
          </p:cNvPr>
          <p:cNvSpPr>
            <a:spLocks noGrp="1"/>
          </p:cNvSpPr>
          <p:nvPr>
            <p:ph type="body" sz="quarter" idx="11"/>
          </p:nvPr>
        </p:nvSpPr>
        <p:spPr>
          <a:xfrm>
            <a:off x="624418" y="2080652"/>
            <a:ext cx="4537075" cy="4032294"/>
          </a:xfrm>
        </p:spPr>
        <p:txBody>
          <a:bodyPr/>
          <a:lstStyle>
            <a:lvl1pPr marL="0" indent="0">
              <a:lnSpc>
                <a:spcPts val="2100"/>
              </a:lnSpc>
              <a:spcBef>
                <a:spcPts val="1200"/>
              </a:spcBef>
              <a:buNone/>
              <a:defRPr sz="1200" i="1">
                <a:solidFill>
                  <a:schemeClr val="tx1">
                    <a:lumMod val="65000"/>
                    <a:lumOff val="35000"/>
                  </a:schemeClr>
                </a:solidFill>
              </a:defRPr>
            </a:lvl1pPr>
          </a:lstStyle>
          <a:p>
            <a:pPr lvl="0"/>
            <a:r>
              <a:rPr lang="fr-FR"/>
              <a:t>Cliquez pour modifier les styles du texte du masque</a:t>
            </a:r>
          </a:p>
        </p:txBody>
      </p:sp>
      <p:sp>
        <p:nvSpPr>
          <p:cNvPr id="7" name="Espace réservé du texte 7">
            <a:extLst>
              <a:ext uri="{FF2B5EF4-FFF2-40B4-BE49-F238E27FC236}">
                <a16:creationId xmlns:a16="http://schemas.microsoft.com/office/drawing/2014/main" id="{99939BDC-1AB0-489A-B0B6-CB732F4E7E85}"/>
              </a:ext>
            </a:extLst>
          </p:cNvPr>
          <p:cNvSpPr>
            <a:spLocks noGrp="1"/>
          </p:cNvSpPr>
          <p:nvPr>
            <p:ph type="body" sz="quarter" idx="13"/>
          </p:nvPr>
        </p:nvSpPr>
        <p:spPr>
          <a:xfrm>
            <a:off x="624418" y="1595438"/>
            <a:ext cx="10656158" cy="320873"/>
          </a:xfrm>
        </p:spPr>
        <p:txBody>
          <a:bodyPr/>
          <a:lstStyle>
            <a:lvl1pPr marL="0" indent="0">
              <a:buNone/>
              <a:defRPr sz="1200" b="1">
                <a:solidFill>
                  <a:schemeClr val="tx2"/>
                </a:solidFill>
              </a:defRPr>
            </a:lvl1pPr>
          </a:lstStyle>
          <a:p>
            <a:pPr lvl="0"/>
            <a:r>
              <a:rPr lang="fr-FR"/>
              <a:t>Cliquez pour modifier les styles du texte du masque</a:t>
            </a:r>
          </a:p>
        </p:txBody>
      </p:sp>
      <p:sp>
        <p:nvSpPr>
          <p:cNvPr id="9" name="Espace réservé pour une image  3">
            <a:extLst>
              <a:ext uri="{FF2B5EF4-FFF2-40B4-BE49-F238E27FC236}">
                <a16:creationId xmlns:a16="http://schemas.microsoft.com/office/drawing/2014/main" id="{F4AC9452-6509-4A42-B024-FFCAA8D7238E}"/>
              </a:ext>
            </a:extLst>
          </p:cNvPr>
          <p:cNvSpPr>
            <a:spLocks noGrp="1"/>
          </p:cNvSpPr>
          <p:nvPr>
            <p:ph type="pic" sz="quarter" idx="10"/>
          </p:nvPr>
        </p:nvSpPr>
        <p:spPr>
          <a:xfrm>
            <a:off x="6268753" y="2420888"/>
            <a:ext cx="5328097" cy="2592288"/>
          </a:xfrm>
        </p:spPr>
        <p:txBody>
          <a:bodyPr/>
          <a:lstStyle>
            <a:lvl1pPr marL="0" indent="0">
              <a:buNone/>
              <a:defRPr/>
            </a:lvl1pPr>
          </a:lstStyle>
          <a:p>
            <a:r>
              <a:rPr lang="fr-FR"/>
              <a:t>Cliquez sur l'icône pour ajouter une image</a:t>
            </a:r>
            <a:endParaRPr lang="fr-FR" dirty="0"/>
          </a:p>
        </p:txBody>
      </p:sp>
      <p:sp>
        <p:nvSpPr>
          <p:cNvPr id="11" name="Espace réservé du texte 7">
            <a:extLst>
              <a:ext uri="{FF2B5EF4-FFF2-40B4-BE49-F238E27FC236}">
                <a16:creationId xmlns:a16="http://schemas.microsoft.com/office/drawing/2014/main" id="{B3B163A1-95A4-4AD9-9F00-3A6B289D1C2D}"/>
              </a:ext>
            </a:extLst>
          </p:cNvPr>
          <p:cNvSpPr>
            <a:spLocks noGrp="1"/>
          </p:cNvSpPr>
          <p:nvPr>
            <p:ph type="body" sz="quarter" idx="12"/>
          </p:nvPr>
        </p:nvSpPr>
        <p:spPr>
          <a:xfrm>
            <a:off x="6224464" y="5157192"/>
            <a:ext cx="5416674" cy="1223962"/>
          </a:xfrm>
        </p:spPr>
        <p:txBody>
          <a:bodyPr/>
          <a:lstStyle>
            <a:lvl1pPr marL="0" indent="0">
              <a:buNone/>
              <a:defRPr sz="1100"/>
            </a:lvl1pPr>
          </a:lstStyle>
          <a:p>
            <a:pPr lvl="0"/>
            <a:r>
              <a:rPr lang="fr-FR"/>
              <a:t>Cliquez pour modifier les styles du texte du masque</a:t>
            </a:r>
          </a:p>
        </p:txBody>
      </p:sp>
      <p:sp>
        <p:nvSpPr>
          <p:cNvPr id="4" name="Rectangle 3">
            <a:extLst>
              <a:ext uri="{FF2B5EF4-FFF2-40B4-BE49-F238E27FC236}">
                <a16:creationId xmlns:a16="http://schemas.microsoft.com/office/drawing/2014/main" id="{146D7452-4F6F-44A8-4AC1-AAF248B4C481}"/>
              </a:ext>
            </a:extLst>
          </p:cNvPr>
          <p:cNvSpPr/>
          <p:nvPr userDrawn="1"/>
        </p:nvSpPr>
        <p:spPr bwMode="auto">
          <a:xfrm>
            <a:off x="773751" y="6263640"/>
            <a:ext cx="1546539" cy="5600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8" name="Picture 4" descr="VoyageAvecNous | Le blog voyage qui vous aide à voyager !">
            <a:extLst>
              <a:ext uri="{FF2B5EF4-FFF2-40B4-BE49-F238E27FC236}">
                <a16:creationId xmlns:a16="http://schemas.microsoft.com/office/drawing/2014/main" id="{4AE7CCE7-FA52-4867-FA14-B39913CDFE10}"/>
              </a:ext>
            </a:extLst>
          </p:cNvPr>
          <p:cNvPicPr>
            <a:picLocks noChangeAspect="1" noChangeArrowheads="1"/>
          </p:cNvPicPr>
          <p:nvPr userDrawn="1"/>
        </p:nvPicPr>
        <p:blipFill>
          <a:blip r:embed="rId3" cstate="print">
            <a:duotone>
              <a:prstClr val="black"/>
              <a:srgbClr val="C3763A">
                <a:tint val="45000"/>
                <a:satMod val="400000"/>
              </a:srgbClr>
            </a:duotone>
            <a:extLst>
              <a:ext uri="{28A0092B-C50C-407E-A947-70E740481C1C}">
                <a14:useLocalDpi xmlns:a14="http://schemas.microsoft.com/office/drawing/2010/main" val="0"/>
              </a:ext>
            </a:extLst>
          </a:blip>
          <a:srcRect/>
          <a:stretch>
            <a:fillRect/>
          </a:stretch>
        </p:blipFill>
        <p:spPr bwMode="auto">
          <a:xfrm>
            <a:off x="816903" y="6394127"/>
            <a:ext cx="1673215" cy="4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80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graphique">
    <p:spTree>
      <p:nvGrpSpPr>
        <p:cNvPr id="1" name=""/>
        <p:cNvGrpSpPr/>
        <p:nvPr/>
      </p:nvGrpSpPr>
      <p:grpSpPr>
        <a:xfrm>
          <a:off x="0" y="0"/>
          <a:ext cx="0" cy="0"/>
          <a:chOff x="0" y="0"/>
          <a:chExt cx="0" cy="0"/>
        </a:xfrm>
      </p:grpSpPr>
      <p:sp>
        <p:nvSpPr>
          <p:cNvPr id="2" name="Titre 1"/>
          <p:cNvSpPr>
            <a:spLocks noGrp="1"/>
          </p:cNvSpPr>
          <p:nvPr>
            <p:ph type="title"/>
          </p:nvPr>
        </p:nvSpPr>
        <p:spPr>
          <a:xfrm>
            <a:off x="420107" y="188641"/>
            <a:ext cx="11103027" cy="1296144"/>
          </a:xfrm>
        </p:spPr>
        <p:txBody>
          <a:bodyPr anchor="ctr"/>
          <a:lstStyle>
            <a:lvl1pPr>
              <a:defRPr/>
            </a:lvl1pPr>
          </a:lstStyle>
          <a:p>
            <a:r>
              <a:rPr lang="fr-FR"/>
              <a:t>Modifiez le style du titre</a:t>
            </a:r>
            <a:endParaRPr lang="fr-FR" dirty="0"/>
          </a:p>
        </p:txBody>
      </p:sp>
      <p:sp>
        <p:nvSpPr>
          <p:cNvPr id="4" name="Espace réservé du graphique 3"/>
          <p:cNvSpPr>
            <a:spLocks noGrp="1"/>
          </p:cNvSpPr>
          <p:nvPr>
            <p:ph type="chart" sz="quarter" idx="10"/>
          </p:nvPr>
        </p:nvSpPr>
        <p:spPr>
          <a:xfrm>
            <a:off x="3943892" y="3033520"/>
            <a:ext cx="7263084" cy="2776537"/>
          </a:xfrm>
          <a:ln>
            <a:solidFill>
              <a:schemeClr val="tx2"/>
            </a:solidFill>
          </a:ln>
        </p:spPr>
        <p:txBody>
          <a:bodyPr/>
          <a:lstStyle>
            <a:lvl1pPr>
              <a:defRPr/>
            </a:lvl1pPr>
          </a:lstStyle>
          <a:p>
            <a:r>
              <a:rPr lang="fr-FR"/>
              <a:t>Cliquez sur l'icône pour ajouter un graphique</a:t>
            </a:r>
            <a:endParaRPr lang="fr-FR" dirty="0"/>
          </a:p>
        </p:txBody>
      </p:sp>
      <p:sp>
        <p:nvSpPr>
          <p:cNvPr id="8" name="Espace réservé du texte 7"/>
          <p:cNvSpPr>
            <a:spLocks noGrp="1"/>
          </p:cNvSpPr>
          <p:nvPr>
            <p:ph type="body" sz="quarter" idx="13"/>
          </p:nvPr>
        </p:nvSpPr>
        <p:spPr>
          <a:xfrm>
            <a:off x="3943892" y="2208470"/>
            <a:ext cx="7263084" cy="579205"/>
          </a:xfrm>
        </p:spPr>
        <p:txBody>
          <a:bodyPr anchor="ctr"/>
          <a:lstStyle>
            <a:lvl1pPr marL="0" indent="0" algn="l" defTabSz="779252" rtl="0" eaLnBrk="1" latinLnBrk="0" hangingPunct="1">
              <a:lnSpc>
                <a:spcPts val="1400"/>
              </a:lnSpc>
              <a:spcAft>
                <a:spcPts val="0"/>
              </a:spcAft>
              <a:buNone/>
              <a:defRPr lang="fr-FR" sz="1200" b="1" kern="1200" dirty="0" smtClean="0">
                <a:solidFill>
                  <a:schemeClr val="tx1">
                    <a:lumMod val="85000"/>
                    <a:lumOff val="15000"/>
                  </a:schemeClr>
                </a:solidFill>
                <a:latin typeface="Arial" panose="020B0604020202020204" pitchFamily="34" charset="0"/>
                <a:ea typeface="+mn-ea"/>
                <a:cs typeface="Arial" pitchFamily="34" charset="0"/>
              </a:defRPr>
            </a:lvl1pPr>
            <a:lvl2pPr algn="l" defTabSz="779252" rtl="0" eaLnBrk="1" latinLnBrk="0" hangingPunct="1">
              <a:lnSpc>
                <a:spcPts val="1400"/>
              </a:lnSpc>
              <a:spcAft>
                <a:spcPts val="0"/>
              </a:spcAft>
              <a:defRPr lang="fr-FR" sz="1400" kern="1200" dirty="0" smtClean="0">
                <a:solidFill>
                  <a:schemeClr val="tx1">
                    <a:lumMod val="85000"/>
                    <a:lumOff val="15000"/>
                  </a:schemeClr>
                </a:solidFill>
                <a:latin typeface="Bahnschrift" panose="020B0502040204020203" pitchFamily="34" charset="0"/>
                <a:ea typeface="+mn-ea"/>
                <a:cs typeface="Arial" pitchFamily="34" charset="0"/>
              </a:defRPr>
            </a:lvl2pPr>
            <a:lvl3pPr marL="534988" indent="0">
              <a:buNone/>
              <a:defRPr/>
            </a:lvl3pPr>
          </a:lstStyle>
          <a:p>
            <a:pPr lvl="0"/>
            <a:r>
              <a:rPr lang="fr-FR"/>
              <a:t>Cliquez pour modifier les styles du texte du masque</a:t>
            </a:r>
          </a:p>
        </p:txBody>
      </p:sp>
      <p:sp>
        <p:nvSpPr>
          <p:cNvPr id="7" name="Espace réservé du texte 6"/>
          <p:cNvSpPr>
            <a:spLocks noGrp="1"/>
          </p:cNvSpPr>
          <p:nvPr>
            <p:ph type="body" sz="quarter" idx="14"/>
          </p:nvPr>
        </p:nvSpPr>
        <p:spPr>
          <a:xfrm>
            <a:off x="420107" y="2151683"/>
            <a:ext cx="3003550" cy="3670300"/>
          </a:xfrm>
          <a:solidFill>
            <a:schemeClr val="bg1">
              <a:lumMod val="95000"/>
            </a:schemeClr>
          </a:solidFill>
        </p:spPr>
        <p:txBody>
          <a:bodyPr anchor="ctr"/>
          <a:lstStyle/>
          <a:p>
            <a:pPr lvl="0"/>
            <a:r>
              <a:rPr lang="fr-FR"/>
              <a:t>Cliquez pour modifier les styles du texte du masque</a:t>
            </a:r>
          </a:p>
          <a:p>
            <a:pPr lvl="1"/>
            <a:r>
              <a:rPr lang="fr-FR"/>
              <a:t>Deuxième niveau</a:t>
            </a:r>
          </a:p>
          <a:p>
            <a:pPr lvl="2"/>
            <a:r>
              <a:rPr lang="fr-FR"/>
              <a:t>Troisième niveau</a:t>
            </a:r>
          </a:p>
        </p:txBody>
      </p:sp>
      <p:sp>
        <p:nvSpPr>
          <p:cNvPr id="9" name="SubTitle"/>
          <p:cNvSpPr>
            <a:spLocks noGrp="1"/>
          </p:cNvSpPr>
          <p:nvPr>
            <p:ph type="body" sz="quarter" idx="20" hasCustomPrompt="1"/>
          </p:nvPr>
        </p:nvSpPr>
        <p:spPr>
          <a:xfrm>
            <a:off x="420107" y="1382173"/>
            <a:ext cx="11090275" cy="696913"/>
          </a:xfrm>
        </p:spPr>
        <p:txBody>
          <a:bodyPr anchor="ctr"/>
          <a:lstStyle>
            <a:lvl1pPr marL="0" indent="0">
              <a:spcBef>
                <a:spcPts val="0"/>
              </a:spcBef>
              <a:spcAft>
                <a:spcPts val="0"/>
              </a:spcAft>
              <a:buNone/>
              <a:defRPr b="1" cap="none" baseline="0">
                <a:solidFill>
                  <a:srgbClr val="C00000"/>
                </a:solidFill>
                <a:latin typeface="Arial" panose="020B0604020202020204" pitchFamily="34" charset="0"/>
              </a:defRPr>
            </a:lvl1pPr>
          </a:lstStyle>
          <a:p>
            <a:pPr lvl="0"/>
            <a:r>
              <a:rPr lang="en-US" dirty="0"/>
              <a:t>Edit master text styles</a:t>
            </a:r>
          </a:p>
        </p:txBody>
      </p:sp>
      <p:sp>
        <p:nvSpPr>
          <p:cNvPr id="6" name="Espace réservé du texte 5"/>
          <p:cNvSpPr>
            <a:spLocks noGrp="1"/>
          </p:cNvSpPr>
          <p:nvPr>
            <p:ph type="body" sz="quarter" idx="21"/>
          </p:nvPr>
        </p:nvSpPr>
        <p:spPr>
          <a:xfrm>
            <a:off x="3943350" y="6065838"/>
            <a:ext cx="7264400" cy="352425"/>
          </a:xfrm>
          <a:solidFill>
            <a:schemeClr val="bg1">
              <a:lumMod val="95000"/>
            </a:schemeClr>
          </a:solidFill>
        </p:spPr>
        <p:txBody>
          <a:bodyPr anchor="ctr"/>
          <a:lstStyle>
            <a:lvl1pPr marL="0" indent="0">
              <a:buNone/>
              <a:defRPr sz="1000"/>
            </a:lvl1pPr>
          </a:lstStyle>
          <a:p>
            <a:pPr lvl="0"/>
            <a:r>
              <a:rPr lang="fr-FR"/>
              <a:t>Cliquez pour modifier les styles du texte du masque</a:t>
            </a:r>
          </a:p>
        </p:txBody>
      </p:sp>
      <p:pic>
        <p:nvPicPr>
          <p:cNvPr id="3" name="Image 2">
            <a:extLst>
              <a:ext uri="{FF2B5EF4-FFF2-40B4-BE49-F238E27FC236}">
                <a16:creationId xmlns:a16="http://schemas.microsoft.com/office/drawing/2014/main" id="{D9F32D54-9E43-9CD4-F9F0-19B0ACD7EB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526" y="6370923"/>
            <a:ext cx="1511588" cy="450768"/>
          </a:xfrm>
          <a:prstGeom prst="rect">
            <a:avLst/>
          </a:prstGeom>
          <a:noFill/>
        </p:spPr>
      </p:pic>
      <p:sp>
        <p:nvSpPr>
          <p:cNvPr id="5" name="Rectangle 4">
            <a:extLst>
              <a:ext uri="{FF2B5EF4-FFF2-40B4-BE49-F238E27FC236}">
                <a16:creationId xmlns:a16="http://schemas.microsoft.com/office/drawing/2014/main" id="{21A04603-2857-7BC5-D2EB-EC10141208F7}"/>
              </a:ext>
            </a:extLst>
          </p:cNvPr>
          <p:cNvSpPr/>
          <p:nvPr userDrawn="1"/>
        </p:nvSpPr>
        <p:spPr bwMode="auto">
          <a:xfrm>
            <a:off x="773751" y="6263640"/>
            <a:ext cx="1546539" cy="5600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11" name="Picture 4" descr="VoyageAvecNous | Le blog voyage qui vous aide à voyager !">
            <a:extLst>
              <a:ext uri="{FF2B5EF4-FFF2-40B4-BE49-F238E27FC236}">
                <a16:creationId xmlns:a16="http://schemas.microsoft.com/office/drawing/2014/main" id="{9EEEC0A3-88FA-A4FF-B5A4-CEBF3BA5F9D5}"/>
              </a:ext>
            </a:extLst>
          </p:cNvPr>
          <p:cNvPicPr>
            <a:picLocks noChangeAspect="1" noChangeArrowheads="1"/>
          </p:cNvPicPr>
          <p:nvPr userDrawn="1"/>
        </p:nvPicPr>
        <p:blipFill>
          <a:blip r:embed="rId3" cstate="print">
            <a:duotone>
              <a:prstClr val="black"/>
              <a:srgbClr val="C3763A">
                <a:tint val="45000"/>
                <a:satMod val="400000"/>
              </a:srgbClr>
            </a:duotone>
            <a:extLst>
              <a:ext uri="{28A0092B-C50C-407E-A947-70E740481C1C}">
                <a14:useLocalDpi xmlns:a14="http://schemas.microsoft.com/office/drawing/2010/main" val="0"/>
              </a:ext>
            </a:extLst>
          </a:blip>
          <a:srcRect/>
          <a:stretch>
            <a:fillRect/>
          </a:stretch>
        </p:blipFill>
        <p:spPr bwMode="auto">
          <a:xfrm>
            <a:off x="816903" y="6394127"/>
            <a:ext cx="1673215" cy="4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0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Partie">
    <p:spTree>
      <p:nvGrpSpPr>
        <p:cNvPr id="1" name=""/>
        <p:cNvGrpSpPr/>
        <p:nvPr/>
      </p:nvGrpSpPr>
      <p:grpSpPr>
        <a:xfrm>
          <a:off x="0" y="0"/>
          <a:ext cx="0" cy="0"/>
          <a:chOff x="0" y="0"/>
          <a:chExt cx="0" cy="0"/>
        </a:xfrm>
      </p:grpSpPr>
      <p:sp>
        <p:nvSpPr>
          <p:cNvPr id="5" name="Espace réservé pour une image  4"/>
          <p:cNvSpPr>
            <a:spLocks noGrp="1"/>
          </p:cNvSpPr>
          <p:nvPr>
            <p:ph type="pic" sz="quarter" idx="23"/>
          </p:nvPr>
        </p:nvSpPr>
        <p:spPr>
          <a:xfrm>
            <a:off x="0" y="0"/>
            <a:ext cx="12192000" cy="6217920"/>
          </a:xfrm>
        </p:spPr>
        <p:txBody>
          <a:bodyPr/>
          <a:lstStyle/>
          <a:p>
            <a:r>
              <a:rPr lang="fr-FR"/>
              <a:t>Cliquez sur l'icône pour ajouter une image</a:t>
            </a:r>
          </a:p>
        </p:txBody>
      </p:sp>
      <p:sp>
        <p:nvSpPr>
          <p:cNvPr id="3" name="Title"/>
          <p:cNvSpPr>
            <a:spLocks noGrp="1"/>
          </p:cNvSpPr>
          <p:nvPr>
            <p:ph type="title" hasCustomPrompt="1"/>
          </p:nvPr>
        </p:nvSpPr>
        <p:spPr>
          <a:xfrm>
            <a:off x="4748988" y="3997182"/>
            <a:ext cx="6947215" cy="862735"/>
          </a:xfrm>
          <a:solidFill>
            <a:srgbClr val="C00000"/>
          </a:solidFill>
        </p:spPr>
        <p:txBody>
          <a:bodyPr lIns="108000" rIns="108000" anchor="ctr">
            <a:noAutofit/>
          </a:bodyPr>
          <a:lstStyle>
            <a:lvl1pPr algn="l">
              <a:lnSpc>
                <a:spcPct val="80000"/>
              </a:lnSpc>
              <a:defRPr sz="2800">
                <a:solidFill>
                  <a:schemeClr val="bg1"/>
                </a:solidFill>
                <a:latin typeface="+mj-lt"/>
              </a:defRPr>
            </a:lvl1pPr>
          </a:lstStyle>
          <a:p>
            <a:r>
              <a:rPr lang="fr-FR" dirty="0"/>
              <a:t>MODIFIEZ LE STYLE DU TITRE</a:t>
            </a:r>
            <a:endParaRPr lang="en-GB" dirty="0"/>
          </a:p>
        </p:txBody>
      </p:sp>
      <p:sp>
        <p:nvSpPr>
          <p:cNvPr id="2" name="Rectangle 1">
            <a:extLst>
              <a:ext uri="{FF2B5EF4-FFF2-40B4-BE49-F238E27FC236}">
                <a16:creationId xmlns:a16="http://schemas.microsoft.com/office/drawing/2014/main" id="{BBE4BF9F-3C48-49CF-AA08-780C59950812}"/>
              </a:ext>
            </a:extLst>
          </p:cNvPr>
          <p:cNvSpPr/>
          <p:nvPr userDrawn="1"/>
        </p:nvSpPr>
        <p:spPr bwMode="auto">
          <a:xfrm>
            <a:off x="0" y="0"/>
            <a:ext cx="478438" cy="167489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7" name="Rectangle 6">
            <a:extLst>
              <a:ext uri="{FF2B5EF4-FFF2-40B4-BE49-F238E27FC236}">
                <a16:creationId xmlns:a16="http://schemas.microsoft.com/office/drawing/2014/main" id="{B47D5A74-B394-B66C-2374-DCD98CABD748}"/>
              </a:ext>
            </a:extLst>
          </p:cNvPr>
          <p:cNvSpPr/>
          <p:nvPr userDrawn="1"/>
        </p:nvSpPr>
        <p:spPr bwMode="auto">
          <a:xfrm>
            <a:off x="773751" y="6263640"/>
            <a:ext cx="1546539" cy="5600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6" name="Picture 5">
            <a:extLst>
              <a:ext uri="{FF2B5EF4-FFF2-40B4-BE49-F238E27FC236}">
                <a16:creationId xmlns:a16="http://schemas.microsoft.com/office/drawing/2014/main" id="{67C12A02-7CC8-C46F-7AA9-1F90F628708C}"/>
              </a:ext>
            </a:extLst>
          </p:cNvPr>
          <p:cNvPicPr>
            <a:picLocks noChangeAspect="1"/>
          </p:cNvPicPr>
          <p:nvPr userDrawn="1"/>
        </p:nvPicPr>
        <p:blipFill>
          <a:blip r:embed="rId2"/>
          <a:stretch>
            <a:fillRect/>
          </a:stretch>
        </p:blipFill>
        <p:spPr>
          <a:xfrm>
            <a:off x="773751" y="6403424"/>
            <a:ext cx="1334883" cy="420286"/>
          </a:xfrm>
          <a:prstGeom prst="rect">
            <a:avLst/>
          </a:prstGeom>
        </p:spPr>
      </p:pic>
    </p:spTree>
    <p:extLst>
      <p:ext uri="{BB962C8B-B14F-4D97-AF65-F5344CB8AC3E}">
        <p14:creationId xmlns:p14="http://schemas.microsoft.com/office/powerpoint/2010/main" val="99625966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lang="fr-FR" sz="2000" spc="300" dirty="0">
                <a:solidFill>
                  <a:schemeClr val="tx1"/>
                </a:solidFill>
                <a:latin typeface="+mj-lt"/>
                <a:ea typeface="+mj-ea"/>
                <a:cs typeface="+mj-cs"/>
              </a:defRPr>
            </a:lvl1pPr>
          </a:lstStyle>
          <a:p>
            <a:endParaRPr lang="fr-FR" dirty="0"/>
          </a:p>
        </p:txBody>
      </p:sp>
      <p:pic>
        <p:nvPicPr>
          <p:cNvPr id="10" name="Image 9">
            <a:extLst>
              <a:ext uri="{FF2B5EF4-FFF2-40B4-BE49-F238E27FC236}">
                <a16:creationId xmlns:a16="http://schemas.microsoft.com/office/drawing/2014/main" id="{0C7BC2A1-E71E-8611-8D62-A12174941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72" y="6352534"/>
            <a:ext cx="650748" cy="509016"/>
          </a:xfrm>
          <a:prstGeom prst="rect">
            <a:avLst/>
          </a:prstGeom>
        </p:spPr>
      </p:pic>
      <p:pic>
        <p:nvPicPr>
          <p:cNvPr id="3" name="Image 2">
            <a:extLst>
              <a:ext uri="{FF2B5EF4-FFF2-40B4-BE49-F238E27FC236}">
                <a16:creationId xmlns:a16="http://schemas.microsoft.com/office/drawing/2014/main" id="{431355F6-F3B2-A1D4-8371-B6A7DE8904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6526" y="6352534"/>
            <a:ext cx="1511588" cy="450768"/>
          </a:xfrm>
          <a:prstGeom prst="rect">
            <a:avLst/>
          </a:prstGeom>
          <a:noFill/>
        </p:spPr>
      </p:pic>
      <p:sp>
        <p:nvSpPr>
          <p:cNvPr id="4" name="Rectangle 3">
            <a:extLst>
              <a:ext uri="{FF2B5EF4-FFF2-40B4-BE49-F238E27FC236}">
                <a16:creationId xmlns:a16="http://schemas.microsoft.com/office/drawing/2014/main" id="{2046363F-A4B5-3853-0F3C-D2D1D583DDA8}"/>
              </a:ext>
            </a:extLst>
          </p:cNvPr>
          <p:cNvSpPr/>
          <p:nvPr userDrawn="1"/>
        </p:nvSpPr>
        <p:spPr bwMode="auto">
          <a:xfrm>
            <a:off x="773751" y="6263640"/>
            <a:ext cx="1546539" cy="5600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5" name="Picture 4">
            <a:extLst>
              <a:ext uri="{FF2B5EF4-FFF2-40B4-BE49-F238E27FC236}">
                <a16:creationId xmlns:a16="http://schemas.microsoft.com/office/drawing/2014/main" id="{689554D1-3AB1-5BFF-3E20-444705CA5E7D}"/>
              </a:ext>
            </a:extLst>
          </p:cNvPr>
          <p:cNvPicPr>
            <a:picLocks noChangeAspect="1"/>
          </p:cNvPicPr>
          <p:nvPr userDrawn="1"/>
        </p:nvPicPr>
        <p:blipFill>
          <a:blip r:embed="rId4"/>
          <a:stretch>
            <a:fillRect/>
          </a:stretch>
        </p:blipFill>
        <p:spPr>
          <a:xfrm>
            <a:off x="773751" y="6415319"/>
            <a:ext cx="1217872" cy="383445"/>
          </a:xfrm>
          <a:prstGeom prst="rect">
            <a:avLst/>
          </a:prstGeom>
        </p:spPr>
      </p:pic>
    </p:spTree>
    <p:extLst>
      <p:ext uri="{BB962C8B-B14F-4D97-AF65-F5344CB8AC3E}">
        <p14:creationId xmlns:p14="http://schemas.microsoft.com/office/powerpoint/2010/main" val="21956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xte et Objectifs">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CF906098-AE0E-4186-B0DD-B29854185778}"/>
              </a:ext>
            </a:extLst>
          </p:cNvPr>
          <p:cNvSpPr txBox="1"/>
          <p:nvPr userDrawn="1"/>
        </p:nvSpPr>
        <p:spPr>
          <a:xfrm>
            <a:off x="11772131" y="6649989"/>
            <a:ext cx="419869" cy="20801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a:lstStyle>
          <a:p>
            <a:pPr algn="ctr"/>
            <a:fld id="{2F3AD17D-DE08-4CB7-AAC5-BAB9ACF46444}" type="slidenum">
              <a:rPr lang="fr-FR" sz="700" b="1" smtClean="0">
                <a:solidFill>
                  <a:schemeClr val="bg1"/>
                </a:solidFill>
                <a:latin typeface="Arial" panose="020B0604020202020204" pitchFamily="34" charset="0"/>
              </a:rPr>
              <a:pPr algn="ctr"/>
              <a:t>‹N°›</a:t>
            </a:fld>
            <a:endParaRPr lang="fr-FR" sz="700" b="1" dirty="0">
              <a:solidFill>
                <a:schemeClr val="bg1"/>
              </a:solidFill>
              <a:latin typeface="Arial" panose="020B0604020202020204" pitchFamily="34" charset="0"/>
            </a:endParaRPr>
          </a:p>
        </p:txBody>
      </p:sp>
      <p:sp>
        <p:nvSpPr>
          <p:cNvPr id="8" name="Text Box 10">
            <a:extLst>
              <a:ext uri="{FF2B5EF4-FFF2-40B4-BE49-F238E27FC236}">
                <a16:creationId xmlns:a16="http://schemas.microsoft.com/office/drawing/2014/main" id="{3AF4B64E-73E3-48A8-93A9-4383274153AC}"/>
              </a:ext>
            </a:extLst>
          </p:cNvPr>
          <p:cNvSpPr txBox="1">
            <a:spLocks noChangeArrowheads="1"/>
          </p:cNvSpPr>
          <p:nvPr userDrawn="1"/>
        </p:nvSpPr>
        <p:spPr>
          <a:xfrm>
            <a:off x="10239796" y="6649070"/>
            <a:ext cx="1584161" cy="215262"/>
          </a:xfrm>
          <a:prstGeom prst="rect">
            <a:avLst/>
          </a:prstGeom>
          <a:noFill/>
          <a:ln w="9525">
            <a:noFill/>
            <a:miter lim="800000"/>
          </a:ln>
          <a:effectLst/>
        </p:spPr>
        <p:txBody>
          <a:bodyPr wrap="square" lIns="91284" tIns="45630" rIns="91284" bIns="45630">
            <a:spAutoFit/>
          </a:bodyPr>
          <a:lstStyle>
            <a:defPPr>
              <a:defRPr lang="fr-FR"/>
            </a:defPPr>
            <a:lvl1pPr algn="l" rtl="0" fontAlgn="base">
              <a:spcBef>
                <a:spcPct val="0"/>
              </a:spcBef>
              <a:spcAft>
                <a:spcPct val="0"/>
              </a:spcAft>
              <a:defRPr sz="1400" kern="1200">
                <a:solidFill>
                  <a:schemeClr val="tx1"/>
                </a:solidFill>
                <a:latin typeface="Century Gothic" pitchFamily="34" charset="0"/>
                <a:ea typeface="+mn-ea"/>
                <a:cs typeface="Arial" charset="0"/>
              </a:defRPr>
            </a:lvl1pPr>
            <a:lvl2pPr marL="457200" algn="l" rtl="0" fontAlgn="base">
              <a:spcBef>
                <a:spcPct val="0"/>
              </a:spcBef>
              <a:spcAft>
                <a:spcPct val="0"/>
              </a:spcAft>
              <a:defRPr sz="1400" kern="1200">
                <a:solidFill>
                  <a:schemeClr val="tx1"/>
                </a:solidFill>
                <a:latin typeface="Century Gothic" pitchFamily="34" charset="0"/>
                <a:ea typeface="+mn-ea"/>
                <a:cs typeface="Arial" charset="0"/>
              </a:defRPr>
            </a:lvl2pPr>
            <a:lvl3pPr marL="914400" algn="l" rtl="0" fontAlgn="base">
              <a:spcBef>
                <a:spcPct val="0"/>
              </a:spcBef>
              <a:spcAft>
                <a:spcPct val="0"/>
              </a:spcAft>
              <a:defRPr sz="1400" kern="1200">
                <a:solidFill>
                  <a:schemeClr val="tx1"/>
                </a:solidFill>
                <a:latin typeface="Century Gothic" pitchFamily="34" charset="0"/>
                <a:ea typeface="+mn-ea"/>
                <a:cs typeface="Arial" charset="0"/>
              </a:defRPr>
            </a:lvl3pPr>
            <a:lvl4pPr marL="1371600" algn="l" rtl="0" fontAlgn="base">
              <a:spcBef>
                <a:spcPct val="0"/>
              </a:spcBef>
              <a:spcAft>
                <a:spcPct val="0"/>
              </a:spcAft>
              <a:defRPr sz="1400" kern="1200">
                <a:solidFill>
                  <a:schemeClr val="tx1"/>
                </a:solidFill>
                <a:latin typeface="Century Gothic" pitchFamily="34" charset="0"/>
                <a:ea typeface="+mn-ea"/>
                <a:cs typeface="Arial" charset="0"/>
              </a:defRPr>
            </a:lvl4pPr>
            <a:lvl5pPr marL="1828800" algn="l" rtl="0" fontAlgn="base">
              <a:spcBef>
                <a:spcPct val="0"/>
              </a:spcBef>
              <a:spcAft>
                <a:spcPct val="0"/>
              </a:spcAft>
              <a:defRPr sz="1400" kern="1200">
                <a:solidFill>
                  <a:schemeClr val="tx1"/>
                </a:solidFill>
                <a:latin typeface="Century Gothic" pitchFamily="34" charset="0"/>
                <a:ea typeface="+mn-ea"/>
                <a:cs typeface="Arial" charset="0"/>
              </a:defRPr>
            </a:lvl5pPr>
            <a:lvl6pPr marL="2286000" algn="l" defTabSz="914400" rtl="0" eaLnBrk="1" latinLnBrk="0" hangingPunct="1">
              <a:defRPr sz="1400" kern="1200">
                <a:solidFill>
                  <a:schemeClr val="tx1"/>
                </a:solidFill>
                <a:latin typeface="Century Gothic" pitchFamily="34" charset="0"/>
                <a:ea typeface="+mn-ea"/>
                <a:cs typeface="Arial" charset="0"/>
              </a:defRPr>
            </a:lvl6pPr>
            <a:lvl7pPr marL="2743200" algn="l" defTabSz="914400" rtl="0" eaLnBrk="1" latinLnBrk="0" hangingPunct="1">
              <a:defRPr sz="1400" kern="1200">
                <a:solidFill>
                  <a:schemeClr val="tx1"/>
                </a:solidFill>
                <a:latin typeface="Century Gothic" pitchFamily="34" charset="0"/>
                <a:ea typeface="+mn-ea"/>
                <a:cs typeface="Arial" charset="0"/>
              </a:defRPr>
            </a:lvl7pPr>
            <a:lvl8pPr marL="3200400" algn="l" defTabSz="914400" rtl="0" eaLnBrk="1" latinLnBrk="0" hangingPunct="1">
              <a:defRPr sz="1400" kern="1200">
                <a:solidFill>
                  <a:schemeClr val="tx1"/>
                </a:solidFill>
                <a:latin typeface="Century Gothic" pitchFamily="34" charset="0"/>
                <a:ea typeface="+mn-ea"/>
                <a:cs typeface="Arial" charset="0"/>
              </a:defRPr>
            </a:lvl8pPr>
            <a:lvl9pPr marL="3657600" algn="l" defTabSz="914400" rtl="0" eaLnBrk="1" latinLnBrk="0" hangingPunct="1">
              <a:defRPr sz="1400" kern="1200">
                <a:solidFill>
                  <a:schemeClr val="tx1"/>
                </a:solidFill>
                <a:latin typeface="Century Gothic" pitchFamily="34" charset="0"/>
                <a:ea typeface="+mn-ea"/>
                <a:cs typeface="Arial" charset="0"/>
              </a:defRPr>
            </a:lvl9pPr>
          </a:lstStyle>
          <a:p>
            <a:pPr algn="r">
              <a:defRPr/>
            </a:pPr>
            <a:r>
              <a:rPr lang="en-US" sz="800" b="1" dirty="0">
                <a:solidFill>
                  <a:schemeClr val="bg1"/>
                </a:solidFill>
                <a:latin typeface="Arial" panose="020B0604020202020204" pitchFamily="34" charset="0"/>
              </a:rPr>
              <a:t>© SOCIOVISION 2020</a:t>
            </a:r>
          </a:p>
        </p:txBody>
      </p:sp>
      <p:cxnSp>
        <p:nvCxnSpPr>
          <p:cNvPr id="9" name="Connecteur droit 8">
            <a:extLst>
              <a:ext uri="{FF2B5EF4-FFF2-40B4-BE49-F238E27FC236}">
                <a16:creationId xmlns:a16="http://schemas.microsoft.com/office/drawing/2014/main" id="{94319CA4-534A-4559-921A-AA055E884B3F}"/>
              </a:ext>
            </a:extLst>
          </p:cNvPr>
          <p:cNvCxnSpPr/>
          <p:nvPr userDrawn="1"/>
        </p:nvCxnSpPr>
        <p:spPr bwMode="auto">
          <a:xfrm>
            <a:off x="11823957" y="6649988"/>
            <a:ext cx="0" cy="208012"/>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66906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éthodologie">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F2F4E06-96BC-DEBC-EBF6-CEC8A208213E}"/>
              </a:ext>
            </a:extLst>
          </p:cNvPr>
          <p:cNvSpPr txBox="1"/>
          <p:nvPr userDrawn="1"/>
        </p:nvSpPr>
        <p:spPr>
          <a:xfrm>
            <a:off x="11062096" y="6607042"/>
            <a:ext cx="658593" cy="215436"/>
          </a:xfrm>
          <a:prstGeom prst="rect">
            <a:avLst/>
          </a:prstGeom>
          <a:noFill/>
        </p:spPr>
        <p:txBody>
          <a:bodyPr wrap="square" lIns="91432" tIns="45716" rIns="91432" bIns="45716" rtlCol="0">
            <a:spAutoFit/>
          </a:bodyPr>
          <a:lstStyle/>
          <a:p>
            <a:pPr algn="ctr" defTabSz="914324"/>
            <a:fld id="{EB4F3BBD-0DB5-40C1-BCD4-0C1429F62FEA}" type="slidenum">
              <a:rPr lang="fr-FR" sz="800" smtClean="0">
                <a:solidFill>
                  <a:srgbClr val="73879B"/>
                </a:solidFill>
              </a:rPr>
              <a:pPr algn="ctr" defTabSz="914324"/>
              <a:t>‹N°›</a:t>
            </a:fld>
            <a:endParaRPr lang="fr-FR" sz="800" dirty="0">
              <a:solidFill>
                <a:srgbClr val="73879B"/>
              </a:solidFill>
            </a:endParaRPr>
          </a:p>
        </p:txBody>
      </p:sp>
      <p:sp>
        <p:nvSpPr>
          <p:cNvPr id="2" name="ZoneTexte 1">
            <a:extLst>
              <a:ext uri="{FF2B5EF4-FFF2-40B4-BE49-F238E27FC236}">
                <a16:creationId xmlns:a16="http://schemas.microsoft.com/office/drawing/2014/main" id="{8052A740-E189-54E5-DED7-7622A60F4929}"/>
              </a:ext>
            </a:extLst>
          </p:cNvPr>
          <p:cNvSpPr txBox="1"/>
          <p:nvPr userDrawn="1"/>
        </p:nvSpPr>
        <p:spPr>
          <a:xfrm>
            <a:off x="95693" y="6349495"/>
            <a:ext cx="11982893" cy="494249"/>
          </a:xfrm>
          <a:prstGeom prst="rect">
            <a:avLst/>
          </a:prstGeom>
          <a:solidFill>
            <a:schemeClr val="bg1"/>
          </a:solidFill>
        </p:spPr>
        <p:txBody>
          <a:bodyPr wrap="square" rtlCol="0">
            <a:spAutoFit/>
          </a:bodyPr>
          <a:lstStyle/>
          <a:p>
            <a:endParaRPr lang="fr-FR" dirty="0"/>
          </a:p>
        </p:txBody>
      </p:sp>
      <p:sp>
        <p:nvSpPr>
          <p:cNvPr id="3" name="Rectangle 2">
            <a:extLst>
              <a:ext uri="{FF2B5EF4-FFF2-40B4-BE49-F238E27FC236}">
                <a16:creationId xmlns:a16="http://schemas.microsoft.com/office/drawing/2014/main" id="{80D6858E-64A2-2973-A9AF-17009E49CD74}"/>
              </a:ext>
            </a:extLst>
          </p:cNvPr>
          <p:cNvSpPr/>
          <p:nvPr userDrawn="1"/>
        </p:nvSpPr>
        <p:spPr bwMode="auto">
          <a:xfrm>
            <a:off x="0" y="120316"/>
            <a:ext cx="336884" cy="11069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Tree>
    <p:extLst>
      <p:ext uri="{BB962C8B-B14F-4D97-AF65-F5344CB8AC3E}">
        <p14:creationId xmlns:p14="http://schemas.microsoft.com/office/powerpoint/2010/main" val="321187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0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AEC7D-9A6F-2B6B-5790-F6E770530CFA}"/>
              </a:ext>
            </a:extLst>
          </p:cNvPr>
          <p:cNvSpPr/>
          <p:nvPr userDrawn="1"/>
        </p:nvSpPr>
        <p:spPr bwMode="auto">
          <a:xfrm>
            <a:off x="0" y="0"/>
            <a:ext cx="12191999" cy="6010507"/>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1853445" name="Rectangle 5"/>
          <p:cNvSpPr>
            <a:spLocks noGrp="1" noChangeArrowheads="1"/>
          </p:cNvSpPr>
          <p:nvPr>
            <p:ph type="ctrTitle" hasCustomPrompt="1"/>
          </p:nvPr>
        </p:nvSpPr>
        <p:spPr>
          <a:xfrm>
            <a:off x="3130055" y="3866017"/>
            <a:ext cx="8630479" cy="986601"/>
          </a:xfr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45720" rIns="108000" bIns="45720" numCol="1" anchor="ctr" anchorCtr="0" compatLnSpc="1">
            <a:prstTxWarp prst="textNoShape">
              <a:avLst/>
            </a:prstTxWarp>
            <a:noAutofit/>
          </a:bodyPr>
          <a:lstStyle>
            <a:lvl1pPr>
              <a:defRPr lang="fr-FR" sz="2800" b="0" noProof="0" dirty="0">
                <a:solidFill>
                  <a:schemeClr val="bg1"/>
                </a:solidFill>
              </a:defRPr>
            </a:lvl1pPr>
          </a:lstStyle>
          <a:p>
            <a:pPr lvl="0">
              <a:lnSpc>
                <a:spcPct val="80000"/>
              </a:lnSpc>
            </a:pPr>
            <a:r>
              <a:rPr lang="fr-FR" noProof="0" dirty="0"/>
              <a:t>MODIFIEZ LE STYLE DU TITRE</a:t>
            </a:r>
          </a:p>
        </p:txBody>
      </p:sp>
    </p:spTree>
    <p:extLst>
      <p:ext uri="{BB962C8B-B14F-4D97-AF65-F5344CB8AC3E}">
        <p14:creationId xmlns:p14="http://schemas.microsoft.com/office/powerpoint/2010/main" val="2485514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0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A7007E-8521-80DD-4DAE-5E28AD316A08}"/>
              </a:ext>
            </a:extLst>
          </p:cNvPr>
          <p:cNvSpPr/>
          <p:nvPr userDrawn="1"/>
        </p:nvSpPr>
        <p:spPr bwMode="auto">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grpSp>
        <p:nvGrpSpPr>
          <p:cNvPr id="2" name="Groupe 1">
            <a:extLst>
              <a:ext uri="{FF2B5EF4-FFF2-40B4-BE49-F238E27FC236}">
                <a16:creationId xmlns:a16="http://schemas.microsoft.com/office/drawing/2014/main" id="{ED3A97E3-F7AF-1D88-B28E-96CC9F2EDD18}"/>
              </a:ext>
            </a:extLst>
          </p:cNvPr>
          <p:cNvGrpSpPr/>
          <p:nvPr userDrawn="1"/>
        </p:nvGrpSpPr>
        <p:grpSpPr>
          <a:xfrm>
            <a:off x="1" y="2069735"/>
            <a:ext cx="12192000" cy="2448000"/>
            <a:chOff x="1" y="2069735"/>
            <a:chExt cx="12192000" cy="2448000"/>
          </a:xfrm>
        </p:grpSpPr>
        <p:sp>
          <p:nvSpPr>
            <p:cNvPr id="6" name="Rectangle 5">
              <a:extLst>
                <a:ext uri="{FF2B5EF4-FFF2-40B4-BE49-F238E27FC236}">
                  <a16:creationId xmlns:a16="http://schemas.microsoft.com/office/drawing/2014/main" id="{2BD5F43E-B0FE-1F7C-6BD2-1F8D7FD05869}"/>
                </a:ext>
              </a:extLst>
            </p:cNvPr>
            <p:cNvSpPr/>
            <p:nvPr userDrawn="1"/>
          </p:nvSpPr>
          <p:spPr>
            <a:xfrm>
              <a:off x="1" y="2069735"/>
              <a:ext cx="12192000" cy="2448000"/>
            </a:xfrm>
            <a:prstGeom prst="rect">
              <a:avLst/>
            </a:pr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7" name="TextBox 25">
              <a:extLst>
                <a:ext uri="{FF2B5EF4-FFF2-40B4-BE49-F238E27FC236}">
                  <a16:creationId xmlns:a16="http://schemas.microsoft.com/office/drawing/2014/main" id="{785A7AE3-9710-DB68-4537-E97CEA8A25B8}"/>
                </a:ext>
              </a:extLst>
            </p:cNvPr>
            <p:cNvSpPr txBox="1"/>
            <p:nvPr userDrawn="1"/>
          </p:nvSpPr>
          <p:spPr>
            <a:xfrm>
              <a:off x="398403" y="2237513"/>
              <a:ext cx="1473226" cy="1181862"/>
            </a:xfrm>
            <a:prstGeom prst="rect">
              <a:avLst/>
            </a:prstGeom>
            <a:noFill/>
          </p:spPr>
          <p:txBody>
            <a:bodyPr wrap="square" lIns="0" tIns="0" rIns="0" bIns="0" rtlCol="0">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sz="9600" i="0" u="none" strike="noStrike" kern="1200" cap="none" spc="0" normalizeH="0" baseline="0" noProof="0" dirty="0">
                  <a:ln>
                    <a:noFill/>
                  </a:ln>
                  <a:solidFill>
                    <a:schemeClr val="bg1"/>
                  </a:solidFill>
                  <a:effectLst/>
                  <a:uLnTx/>
                  <a:uFillTx/>
                  <a:latin typeface="Century Gothic" panose="020B0502020202020204" pitchFamily="34" charset="0"/>
                  <a:ea typeface="Titillium Light" charset="0"/>
                  <a:cs typeface="Titillium Light" charset="0"/>
                </a:rPr>
                <a:t>02</a:t>
              </a:r>
            </a:p>
          </p:txBody>
        </p:sp>
        <p:cxnSp>
          <p:nvCxnSpPr>
            <p:cNvPr id="8" name="Connecteur droit 7">
              <a:extLst>
                <a:ext uri="{FF2B5EF4-FFF2-40B4-BE49-F238E27FC236}">
                  <a16:creationId xmlns:a16="http://schemas.microsoft.com/office/drawing/2014/main" id="{7EA7BCD1-ABBB-470F-96A9-19E870ED3CE4}"/>
                </a:ext>
              </a:extLst>
            </p:cNvPr>
            <p:cNvCxnSpPr/>
            <p:nvPr userDrawn="1"/>
          </p:nvCxnSpPr>
          <p:spPr bwMode="auto">
            <a:xfrm flipV="1">
              <a:off x="1798977" y="2382747"/>
              <a:ext cx="0" cy="864096"/>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53445" name="Rectangle 5"/>
          <p:cNvSpPr>
            <a:spLocks noGrp="1" noChangeArrowheads="1"/>
          </p:cNvSpPr>
          <p:nvPr>
            <p:ph type="ctrTitle" hasCustomPrompt="1"/>
          </p:nvPr>
        </p:nvSpPr>
        <p:spPr>
          <a:xfrm>
            <a:off x="1970328" y="2260242"/>
            <a:ext cx="8630479" cy="986601"/>
          </a:xfrm>
        </p:spPr>
        <p:txBody>
          <a:bodyPr lIns="0" anchor="b"/>
          <a:lstStyle>
            <a:lvl1pPr algn="l">
              <a:defRPr sz="3200">
                <a:solidFill>
                  <a:schemeClr val="bg1"/>
                </a:solidFill>
              </a:defRPr>
            </a:lvl1pPr>
          </a:lstStyle>
          <a:p>
            <a:pPr lvl="0"/>
            <a:r>
              <a:rPr lang="fr-FR" noProof="0" dirty="0"/>
              <a:t>MODIFIEZ LE STYLE DU TITRE</a:t>
            </a:r>
          </a:p>
        </p:txBody>
      </p:sp>
      <p:sp>
        <p:nvSpPr>
          <p:cNvPr id="1853446" name="Rectangle 6"/>
          <p:cNvSpPr>
            <a:spLocks noGrp="1" noChangeArrowheads="1"/>
          </p:cNvSpPr>
          <p:nvPr>
            <p:ph type="subTitle" idx="1"/>
          </p:nvPr>
        </p:nvSpPr>
        <p:spPr>
          <a:xfrm>
            <a:off x="1970329" y="3273624"/>
            <a:ext cx="8630478" cy="1095555"/>
          </a:xfrm>
        </p:spPr>
        <p:txBody>
          <a:bodyPr lIns="0" anchor="ctr"/>
          <a:lstStyle>
            <a:lvl1pPr marL="0" indent="0" algn="l">
              <a:buFont typeface="Wingdings 2" pitchFamily="18" charset="2"/>
              <a:buNone/>
              <a:defRPr>
                <a:solidFill>
                  <a:schemeClr val="bg1"/>
                </a:solidFill>
              </a:defRPr>
            </a:lvl1pPr>
          </a:lstStyle>
          <a:p>
            <a:pPr lvl="0"/>
            <a:r>
              <a:rPr lang="fr-FR" noProof="0"/>
              <a:t>Modifiez le style des sous-titres du masque</a:t>
            </a:r>
            <a:endParaRPr lang="fr-FR" noProof="0" dirty="0"/>
          </a:p>
        </p:txBody>
      </p:sp>
    </p:spTree>
    <p:extLst>
      <p:ext uri="{BB962C8B-B14F-4D97-AF65-F5344CB8AC3E}">
        <p14:creationId xmlns:p14="http://schemas.microsoft.com/office/powerpoint/2010/main" val="412805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0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17881A-E7EC-0446-E5B8-BE707F16C561}"/>
              </a:ext>
            </a:extLst>
          </p:cNvPr>
          <p:cNvSpPr/>
          <p:nvPr userDrawn="1"/>
        </p:nvSpPr>
        <p:spPr bwMode="auto">
          <a:xfrm>
            <a:off x="0" y="0"/>
            <a:ext cx="12192000" cy="685800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grpSp>
        <p:nvGrpSpPr>
          <p:cNvPr id="2" name="Groupe 1">
            <a:extLst>
              <a:ext uri="{FF2B5EF4-FFF2-40B4-BE49-F238E27FC236}">
                <a16:creationId xmlns:a16="http://schemas.microsoft.com/office/drawing/2014/main" id="{ED3A97E3-F7AF-1D88-B28E-96CC9F2EDD18}"/>
              </a:ext>
            </a:extLst>
          </p:cNvPr>
          <p:cNvGrpSpPr/>
          <p:nvPr userDrawn="1"/>
        </p:nvGrpSpPr>
        <p:grpSpPr>
          <a:xfrm>
            <a:off x="1" y="2069735"/>
            <a:ext cx="12192000" cy="2448000"/>
            <a:chOff x="1" y="2069735"/>
            <a:chExt cx="12192000" cy="2448000"/>
          </a:xfrm>
        </p:grpSpPr>
        <p:sp>
          <p:nvSpPr>
            <p:cNvPr id="6" name="Rectangle 5">
              <a:extLst>
                <a:ext uri="{FF2B5EF4-FFF2-40B4-BE49-F238E27FC236}">
                  <a16:creationId xmlns:a16="http://schemas.microsoft.com/office/drawing/2014/main" id="{2BD5F43E-B0FE-1F7C-6BD2-1F8D7FD05869}"/>
                </a:ext>
              </a:extLst>
            </p:cNvPr>
            <p:cNvSpPr/>
            <p:nvPr userDrawn="1"/>
          </p:nvSpPr>
          <p:spPr>
            <a:xfrm>
              <a:off x="1" y="2069735"/>
              <a:ext cx="12192000" cy="2448000"/>
            </a:xfrm>
            <a:prstGeom prst="rect">
              <a:avLst/>
            </a:pr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7" name="TextBox 25">
              <a:extLst>
                <a:ext uri="{FF2B5EF4-FFF2-40B4-BE49-F238E27FC236}">
                  <a16:creationId xmlns:a16="http://schemas.microsoft.com/office/drawing/2014/main" id="{785A7AE3-9710-DB68-4537-E97CEA8A25B8}"/>
                </a:ext>
              </a:extLst>
            </p:cNvPr>
            <p:cNvSpPr txBox="1"/>
            <p:nvPr userDrawn="1"/>
          </p:nvSpPr>
          <p:spPr>
            <a:xfrm>
              <a:off x="398403" y="2237513"/>
              <a:ext cx="1473226" cy="1181862"/>
            </a:xfrm>
            <a:prstGeom prst="rect">
              <a:avLst/>
            </a:prstGeom>
            <a:noFill/>
          </p:spPr>
          <p:txBody>
            <a:bodyPr wrap="square" lIns="0" tIns="0" rIns="0" bIns="0" rtlCol="0">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sz="9600" i="0" u="none" strike="noStrike" kern="1200" cap="none" spc="0" normalizeH="0" baseline="0" noProof="0" dirty="0">
                  <a:ln>
                    <a:noFill/>
                  </a:ln>
                  <a:solidFill>
                    <a:schemeClr val="bg1"/>
                  </a:solidFill>
                  <a:effectLst/>
                  <a:uLnTx/>
                  <a:uFillTx/>
                  <a:latin typeface="Century Gothic" panose="020B0502020202020204" pitchFamily="34" charset="0"/>
                  <a:ea typeface="Titillium Light" charset="0"/>
                  <a:cs typeface="Titillium Light" charset="0"/>
                </a:rPr>
                <a:t>03</a:t>
              </a:r>
            </a:p>
          </p:txBody>
        </p:sp>
        <p:cxnSp>
          <p:nvCxnSpPr>
            <p:cNvPr id="8" name="Connecteur droit 7">
              <a:extLst>
                <a:ext uri="{FF2B5EF4-FFF2-40B4-BE49-F238E27FC236}">
                  <a16:creationId xmlns:a16="http://schemas.microsoft.com/office/drawing/2014/main" id="{7EA7BCD1-ABBB-470F-96A9-19E870ED3CE4}"/>
                </a:ext>
              </a:extLst>
            </p:cNvPr>
            <p:cNvCxnSpPr/>
            <p:nvPr userDrawn="1"/>
          </p:nvCxnSpPr>
          <p:spPr bwMode="auto">
            <a:xfrm flipV="1">
              <a:off x="1798977" y="2382747"/>
              <a:ext cx="0" cy="864096"/>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53445" name="Rectangle 5"/>
          <p:cNvSpPr>
            <a:spLocks noGrp="1" noChangeArrowheads="1"/>
          </p:cNvSpPr>
          <p:nvPr>
            <p:ph type="ctrTitle" hasCustomPrompt="1"/>
          </p:nvPr>
        </p:nvSpPr>
        <p:spPr>
          <a:xfrm>
            <a:off x="1970328" y="2260242"/>
            <a:ext cx="8630479" cy="986601"/>
          </a:xfrm>
        </p:spPr>
        <p:txBody>
          <a:bodyPr lIns="0" anchor="b"/>
          <a:lstStyle>
            <a:lvl1pPr algn="l">
              <a:defRPr sz="3200">
                <a:solidFill>
                  <a:schemeClr val="bg1"/>
                </a:solidFill>
              </a:defRPr>
            </a:lvl1pPr>
          </a:lstStyle>
          <a:p>
            <a:pPr lvl="0"/>
            <a:r>
              <a:rPr lang="fr-FR" noProof="0" dirty="0"/>
              <a:t>MODIFIEZ LE STYLE DU TITRE</a:t>
            </a:r>
          </a:p>
        </p:txBody>
      </p:sp>
      <p:sp>
        <p:nvSpPr>
          <p:cNvPr id="1853446" name="Rectangle 6"/>
          <p:cNvSpPr>
            <a:spLocks noGrp="1" noChangeArrowheads="1"/>
          </p:cNvSpPr>
          <p:nvPr>
            <p:ph type="subTitle" idx="1"/>
          </p:nvPr>
        </p:nvSpPr>
        <p:spPr>
          <a:xfrm>
            <a:off x="1970329" y="3273624"/>
            <a:ext cx="8630478" cy="1095555"/>
          </a:xfrm>
        </p:spPr>
        <p:txBody>
          <a:bodyPr lIns="0" anchor="ctr"/>
          <a:lstStyle>
            <a:lvl1pPr marL="0" indent="0" algn="l">
              <a:buFont typeface="Wingdings 2" pitchFamily="18" charset="2"/>
              <a:buNone/>
              <a:defRPr>
                <a:solidFill>
                  <a:schemeClr val="bg1"/>
                </a:solidFill>
              </a:defRPr>
            </a:lvl1pPr>
          </a:lstStyle>
          <a:p>
            <a:pPr lvl="0"/>
            <a:r>
              <a:rPr lang="fr-FR" noProof="0"/>
              <a:t>Modifiez le style des sous-titres du masque</a:t>
            </a:r>
            <a:endParaRPr lang="fr-FR" noProof="0" dirty="0"/>
          </a:p>
        </p:txBody>
      </p:sp>
    </p:spTree>
    <p:extLst>
      <p:ext uri="{BB962C8B-B14F-4D97-AF65-F5344CB8AC3E}">
        <p14:creationId xmlns:p14="http://schemas.microsoft.com/office/powerpoint/2010/main" val="1719781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04">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2F9F3DF3-743B-4E26-AF3B-9B4043AF952E}"/>
              </a:ext>
            </a:extLst>
          </p:cNvPr>
          <p:cNvSpPr>
            <a:spLocks noGrp="1"/>
          </p:cNvSpPr>
          <p:nvPr>
            <p:ph type="pic" sz="quarter" idx="10"/>
          </p:nvPr>
        </p:nvSpPr>
        <p:spPr>
          <a:xfrm>
            <a:off x="0" y="0"/>
            <a:ext cx="12192000" cy="6858000"/>
          </a:xfrm>
        </p:spPr>
        <p:txBody>
          <a:bodyPr/>
          <a:lstStyle/>
          <a:p>
            <a:r>
              <a:rPr lang="fr-FR"/>
              <a:t>Cliquez sur l'icône pour ajouter une image</a:t>
            </a:r>
            <a:endParaRPr lang="fr-FR" dirty="0"/>
          </a:p>
        </p:txBody>
      </p:sp>
      <p:grpSp>
        <p:nvGrpSpPr>
          <p:cNvPr id="2" name="Groupe 1">
            <a:extLst>
              <a:ext uri="{FF2B5EF4-FFF2-40B4-BE49-F238E27FC236}">
                <a16:creationId xmlns:a16="http://schemas.microsoft.com/office/drawing/2014/main" id="{ED3A97E3-F7AF-1D88-B28E-96CC9F2EDD18}"/>
              </a:ext>
            </a:extLst>
          </p:cNvPr>
          <p:cNvGrpSpPr/>
          <p:nvPr userDrawn="1"/>
        </p:nvGrpSpPr>
        <p:grpSpPr>
          <a:xfrm>
            <a:off x="1" y="2069735"/>
            <a:ext cx="12192000" cy="2448000"/>
            <a:chOff x="1" y="2069735"/>
            <a:chExt cx="12192000" cy="2448000"/>
          </a:xfrm>
        </p:grpSpPr>
        <p:sp>
          <p:nvSpPr>
            <p:cNvPr id="6" name="Rectangle 5">
              <a:extLst>
                <a:ext uri="{FF2B5EF4-FFF2-40B4-BE49-F238E27FC236}">
                  <a16:creationId xmlns:a16="http://schemas.microsoft.com/office/drawing/2014/main" id="{2BD5F43E-B0FE-1F7C-6BD2-1F8D7FD05869}"/>
                </a:ext>
              </a:extLst>
            </p:cNvPr>
            <p:cNvSpPr/>
            <p:nvPr userDrawn="1"/>
          </p:nvSpPr>
          <p:spPr>
            <a:xfrm>
              <a:off x="1" y="2069735"/>
              <a:ext cx="12192000" cy="2448000"/>
            </a:xfrm>
            <a:prstGeom prst="rect">
              <a:avLst/>
            </a:pr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7" name="TextBox 25">
              <a:extLst>
                <a:ext uri="{FF2B5EF4-FFF2-40B4-BE49-F238E27FC236}">
                  <a16:creationId xmlns:a16="http://schemas.microsoft.com/office/drawing/2014/main" id="{785A7AE3-9710-DB68-4537-E97CEA8A25B8}"/>
                </a:ext>
              </a:extLst>
            </p:cNvPr>
            <p:cNvSpPr txBox="1"/>
            <p:nvPr userDrawn="1"/>
          </p:nvSpPr>
          <p:spPr>
            <a:xfrm>
              <a:off x="398403" y="2237513"/>
              <a:ext cx="1473226" cy="1181862"/>
            </a:xfrm>
            <a:prstGeom prst="rect">
              <a:avLst/>
            </a:prstGeom>
            <a:noFill/>
          </p:spPr>
          <p:txBody>
            <a:bodyPr wrap="square" lIns="0" tIns="0" rIns="0" bIns="0" rtlCol="0">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sz="9600" i="0" u="none" strike="noStrike" kern="1200" cap="none" spc="0" normalizeH="0" baseline="0" noProof="0" dirty="0">
                  <a:ln>
                    <a:noFill/>
                  </a:ln>
                  <a:solidFill>
                    <a:schemeClr val="bg1"/>
                  </a:solidFill>
                  <a:effectLst/>
                  <a:uLnTx/>
                  <a:uFillTx/>
                  <a:latin typeface="Century Gothic" panose="020B0502020202020204" pitchFamily="34" charset="0"/>
                  <a:ea typeface="Titillium Light" charset="0"/>
                  <a:cs typeface="Titillium Light" charset="0"/>
                </a:rPr>
                <a:t>04</a:t>
              </a:r>
            </a:p>
          </p:txBody>
        </p:sp>
        <p:cxnSp>
          <p:nvCxnSpPr>
            <p:cNvPr id="8" name="Connecteur droit 7">
              <a:extLst>
                <a:ext uri="{FF2B5EF4-FFF2-40B4-BE49-F238E27FC236}">
                  <a16:creationId xmlns:a16="http://schemas.microsoft.com/office/drawing/2014/main" id="{7EA7BCD1-ABBB-470F-96A9-19E870ED3CE4}"/>
                </a:ext>
              </a:extLst>
            </p:cNvPr>
            <p:cNvCxnSpPr/>
            <p:nvPr userDrawn="1"/>
          </p:nvCxnSpPr>
          <p:spPr bwMode="auto">
            <a:xfrm flipV="1">
              <a:off x="1798977" y="2382747"/>
              <a:ext cx="0" cy="864096"/>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53445" name="Rectangle 5"/>
          <p:cNvSpPr>
            <a:spLocks noGrp="1" noChangeArrowheads="1"/>
          </p:cNvSpPr>
          <p:nvPr>
            <p:ph type="ctrTitle" hasCustomPrompt="1"/>
          </p:nvPr>
        </p:nvSpPr>
        <p:spPr>
          <a:xfrm>
            <a:off x="1970328" y="2260242"/>
            <a:ext cx="8630479" cy="986601"/>
          </a:xfrm>
        </p:spPr>
        <p:txBody>
          <a:bodyPr lIns="0" anchor="b"/>
          <a:lstStyle>
            <a:lvl1pPr algn="l">
              <a:defRPr sz="3200">
                <a:solidFill>
                  <a:schemeClr val="bg1"/>
                </a:solidFill>
              </a:defRPr>
            </a:lvl1pPr>
          </a:lstStyle>
          <a:p>
            <a:pPr lvl="0"/>
            <a:r>
              <a:rPr lang="fr-FR" noProof="0" dirty="0"/>
              <a:t>MODIFIEZ LE STYLE DU TITRE</a:t>
            </a:r>
          </a:p>
        </p:txBody>
      </p:sp>
      <p:sp>
        <p:nvSpPr>
          <p:cNvPr id="1853446" name="Rectangle 6"/>
          <p:cNvSpPr>
            <a:spLocks noGrp="1" noChangeArrowheads="1"/>
          </p:cNvSpPr>
          <p:nvPr>
            <p:ph type="subTitle" idx="1"/>
          </p:nvPr>
        </p:nvSpPr>
        <p:spPr>
          <a:xfrm>
            <a:off x="1970329" y="3273624"/>
            <a:ext cx="8630478" cy="1095555"/>
          </a:xfrm>
        </p:spPr>
        <p:txBody>
          <a:bodyPr lIns="0" anchor="ctr"/>
          <a:lstStyle>
            <a:lvl1pPr marL="0" indent="0" algn="l">
              <a:buFont typeface="Wingdings 2" pitchFamily="18" charset="2"/>
              <a:buNone/>
              <a:defRPr>
                <a:solidFill>
                  <a:schemeClr val="bg1"/>
                </a:solidFill>
              </a:defRPr>
            </a:lvl1pPr>
          </a:lstStyle>
          <a:p>
            <a:pPr lvl="0"/>
            <a:r>
              <a:rPr lang="fr-FR" noProof="0"/>
              <a:t>Modifiez le style des sous-titres du masque</a:t>
            </a:r>
            <a:endParaRPr lang="fr-FR" noProof="0" dirty="0"/>
          </a:p>
        </p:txBody>
      </p:sp>
    </p:spTree>
    <p:extLst>
      <p:ext uri="{BB962C8B-B14F-4D97-AF65-F5344CB8AC3E}">
        <p14:creationId xmlns:p14="http://schemas.microsoft.com/office/powerpoint/2010/main" val="304465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05">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2F9F3DF3-743B-4E26-AF3B-9B4043AF952E}"/>
              </a:ext>
            </a:extLst>
          </p:cNvPr>
          <p:cNvSpPr>
            <a:spLocks noGrp="1"/>
          </p:cNvSpPr>
          <p:nvPr>
            <p:ph type="pic" sz="quarter" idx="10"/>
          </p:nvPr>
        </p:nvSpPr>
        <p:spPr>
          <a:xfrm>
            <a:off x="0" y="0"/>
            <a:ext cx="12192000" cy="6858000"/>
          </a:xfrm>
        </p:spPr>
        <p:txBody>
          <a:bodyPr/>
          <a:lstStyle/>
          <a:p>
            <a:r>
              <a:rPr lang="fr-FR"/>
              <a:t>Cliquez sur l'icône pour ajouter une image</a:t>
            </a:r>
            <a:endParaRPr lang="fr-FR" dirty="0"/>
          </a:p>
        </p:txBody>
      </p:sp>
      <p:grpSp>
        <p:nvGrpSpPr>
          <p:cNvPr id="2" name="Groupe 1">
            <a:extLst>
              <a:ext uri="{FF2B5EF4-FFF2-40B4-BE49-F238E27FC236}">
                <a16:creationId xmlns:a16="http://schemas.microsoft.com/office/drawing/2014/main" id="{ED3A97E3-F7AF-1D88-B28E-96CC9F2EDD18}"/>
              </a:ext>
            </a:extLst>
          </p:cNvPr>
          <p:cNvGrpSpPr/>
          <p:nvPr userDrawn="1"/>
        </p:nvGrpSpPr>
        <p:grpSpPr>
          <a:xfrm>
            <a:off x="1" y="2069735"/>
            <a:ext cx="12192000" cy="2448000"/>
            <a:chOff x="1" y="2069735"/>
            <a:chExt cx="12192000" cy="2448000"/>
          </a:xfrm>
        </p:grpSpPr>
        <p:sp>
          <p:nvSpPr>
            <p:cNvPr id="6" name="Rectangle 5">
              <a:extLst>
                <a:ext uri="{FF2B5EF4-FFF2-40B4-BE49-F238E27FC236}">
                  <a16:creationId xmlns:a16="http://schemas.microsoft.com/office/drawing/2014/main" id="{2BD5F43E-B0FE-1F7C-6BD2-1F8D7FD05869}"/>
                </a:ext>
              </a:extLst>
            </p:cNvPr>
            <p:cNvSpPr/>
            <p:nvPr userDrawn="1"/>
          </p:nvSpPr>
          <p:spPr>
            <a:xfrm>
              <a:off x="1" y="2069735"/>
              <a:ext cx="12192000" cy="2448000"/>
            </a:xfrm>
            <a:prstGeom prst="rect">
              <a:avLst/>
            </a:pr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7" name="TextBox 25">
              <a:extLst>
                <a:ext uri="{FF2B5EF4-FFF2-40B4-BE49-F238E27FC236}">
                  <a16:creationId xmlns:a16="http://schemas.microsoft.com/office/drawing/2014/main" id="{785A7AE3-9710-DB68-4537-E97CEA8A25B8}"/>
                </a:ext>
              </a:extLst>
            </p:cNvPr>
            <p:cNvSpPr txBox="1"/>
            <p:nvPr userDrawn="1"/>
          </p:nvSpPr>
          <p:spPr>
            <a:xfrm>
              <a:off x="398403" y="2237513"/>
              <a:ext cx="1473226" cy="1181862"/>
            </a:xfrm>
            <a:prstGeom prst="rect">
              <a:avLst/>
            </a:prstGeom>
            <a:noFill/>
          </p:spPr>
          <p:txBody>
            <a:bodyPr wrap="square" lIns="0" tIns="0" rIns="0" bIns="0" rtlCol="0">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sz="9600" i="0" u="none" strike="noStrike" kern="1200" cap="none" spc="0" normalizeH="0" baseline="0" noProof="0" dirty="0">
                  <a:ln>
                    <a:noFill/>
                  </a:ln>
                  <a:solidFill>
                    <a:schemeClr val="bg1"/>
                  </a:solidFill>
                  <a:effectLst/>
                  <a:uLnTx/>
                  <a:uFillTx/>
                  <a:latin typeface="Century Gothic" panose="020B0502020202020204" pitchFamily="34" charset="0"/>
                  <a:ea typeface="Titillium Light" charset="0"/>
                  <a:cs typeface="Titillium Light" charset="0"/>
                </a:rPr>
                <a:t>05</a:t>
              </a:r>
            </a:p>
          </p:txBody>
        </p:sp>
        <p:cxnSp>
          <p:nvCxnSpPr>
            <p:cNvPr id="8" name="Connecteur droit 7">
              <a:extLst>
                <a:ext uri="{FF2B5EF4-FFF2-40B4-BE49-F238E27FC236}">
                  <a16:creationId xmlns:a16="http://schemas.microsoft.com/office/drawing/2014/main" id="{7EA7BCD1-ABBB-470F-96A9-19E870ED3CE4}"/>
                </a:ext>
              </a:extLst>
            </p:cNvPr>
            <p:cNvCxnSpPr/>
            <p:nvPr userDrawn="1"/>
          </p:nvCxnSpPr>
          <p:spPr bwMode="auto">
            <a:xfrm flipV="1">
              <a:off x="1798977" y="2382747"/>
              <a:ext cx="0" cy="864096"/>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53445" name="Rectangle 5"/>
          <p:cNvSpPr>
            <a:spLocks noGrp="1" noChangeArrowheads="1"/>
          </p:cNvSpPr>
          <p:nvPr>
            <p:ph type="ctrTitle" hasCustomPrompt="1"/>
          </p:nvPr>
        </p:nvSpPr>
        <p:spPr>
          <a:xfrm>
            <a:off x="1970328" y="2260242"/>
            <a:ext cx="8630479" cy="986601"/>
          </a:xfrm>
        </p:spPr>
        <p:txBody>
          <a:bodyPr lIns="0" anchor="b"/>
          <a:lstStyle>
            <a:lvl1pPr algn="l">
              <a:defRPr sz="3200">
                <a:solidFill>
                  <a:schemeClr val="bg1"/>
                </a:solidFill>
              </a:defRPr>
            </a:lvl1pPr>
          </a:lstStyle>
          <a:p>
            <a:pPr lvl="0"/>
            <a:r>
              <a:rPr lang="fr-FR" noProof="0" dirty="0"/>
              <a:t>MODIFIEZ LE STYLE DU TITRE</a:t>
            </a:r>
          </a:p>
        </p:txBody>
      </p:sp>
      <p:sp>
        <p:nvSpPr>
          <p:cNvPr id="1853446" name="Rectangle 6"/>
          <p:cNvSpPr>
            <a:spLocks noGrp="1" noChangeArrowheads="1"/>
          </p:cNvSpPr>
          <p:nvPr>
            <p:ph type="subTitle" idx="1"/>
          </p:nvPr>
        </p:nvSpPr>
        <p:spPr>
          <a:xfrm>
            <a:off x="1970329" y="3273624"/>
            <a:ext cx="8630478" cy="1095555"/>
          </a:xfrm>
        </p:spPr>
        <p:txBody>
          <a:bodyPr lIns="0" anchor="ctr"/>
          <a:lstStyle>
            <a:lvl1pPr marL="0" indent="0" algn="l">
              <a:buFont typeface="Wingdings 2" pitchFamily="18" charset="2"/>
              <a:buNone/>
              <a:defRPr>
                <a:solidFill>
                  <a:schemeClr val="bg1"/>
                </a:solidFill>
              </a:defRPr>
            </a:lvl1pPr>
          </a:lstStyle>
          <a:p>
            <a:pPr lvl="0"/>
            <a:r>
              <a:rPr lang="fr-FR" noProof="0"/>
              <a:t>Modifiez le style des sous-titres du masque</a:t>
            </a:r>
            <a:endParaRPr lang="fr-FR" noProof="0" dirty="0"/>
          </a:p>
        </p:txBody>
      </p:sp>
    </p:spTree>
    <p:extLst>
      <p:ext uri="{BB962C8B-B14F-4D97-AF65-F5344CB8AC3E}">
        <p14:creationId xmlns:p14="http://schemas.microsoft.com/office/powerpoint/2010/main" val="3811511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NNEXES">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2F9F3DF3-743B-4E26-AF3B-9B4043AF952E}"/>
              </a:ext>
            </a:extLst>
          </p:cNvPr>
          <p:cNvSpPr>
            <a:spLocks noGrp="1"/>
          </p:cNvSpPr>
          <p:nvPr>
            <p:ph type="pic" sz="quarter" idx="10"/>
          </p:nvPr>
        </p:nvSpPr>
        <p:spPr>
          <a:xfrm>
            <a:off x="0" y="0"/>
            <a:ext cx="12192000" cy="6858000"/>
          </a:xfrm>
        </p:spPr>
        <p:txBody>
          <a:bodyPr/>
          <a:lstStyle/>
          <a:p>
            <a:r>
              <a:rPr lang="fr-FR"/>
              <a:t>Cliquez sur l'icône pour ajouter une image</a:t>
            </a:r>
            <a:endParaRPr lang="fr-FR" dirty="0"/>
          </a:p>
        </p:txBody>
      </p:sp>
      <p:grpSp>
        <p:nvGrpSpPr>
          <p:cNvPr id="2" name="Groupe 1">
            <a:extLst>
              <a:ext uri="{FF2B5EF4-FFF2-40B4-BE49-F238E27FC236}">
                <a16:creationId xmlns:a16="http://schemas.microsoft.com/office/drawing/2014/main" id="{ED3A97E3-F7AF-1D88-B28E-96CC9F2EDD18}"/>
              </a:ext>
            </a:extLst>
          </p:cNvPr>
          <p:cNvGrpSpPr/>
          <p:nvPr userDrawn="1"/>
        </p:nvGrpSpPr>
        <p:grpSpPr>
          <a:xfrm>
            <a:off x="1" y="2069735"/>
            <a:ext cx="12192000" cy="2448000"/>
            <a:chOff x="1" y="2069735"/>
            <a:chExt cx="12192000" cy="2448000"/>
          </a:xfrm>
        </p:grpSpPr>
        <p:sp>
          <p:nvSpPr>
            <p:cNvPr id="6" name="Rectangle 5">
              <a:extLst>
                <a:ext uri="{FF2B5EF4-FFF2-40B4-BE49-F238E27FC236}">
                  <a16:creationId xmlns:a16="http://schemas.microsoft.com/office/drawing/2014/main" id="{2BD5F43E-B0FE-1F7C-6BD2-1F8D7FD05869}"/>
                </a:ext>
              </a:extLst>
            </p:cNvPr>
            <p:cNvSpPr/>
            <p:nvPr userDrawn="1"/>
          </p:nvSpPr>
          <p:spPr>
            <a:xfrm>
              <a:off x="1" y="2069735"/>
              <a:ext cx="12192000" cy="2448000"/>
            </a:xfrm>
            <a:prstGeom prst="rect">
              <a:avLst/>
            </a:pr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cxnSp>
          <p:nvCxnSpPr>
            <p:cNvPr id="8" name="Connecteur droit 7">
              <a:extLst>
                <a:ext uri="{FF2B5EF4-FFF2-40B4-BE49-F238E27FC236}">
                  <a16:creationId xmlns:a16="http://schemas.microsoft.com/office/drawing/2014/main" id="{7EA7BCD1-ABBB-470F-96A9-19E870ED3CE4}"/>
                </a:ext>
              </a:extLst>
            </p:cNvPr>
            <p:cNvCxnSpPr/>
            <p:nvPr userDrawn="1"/>
          </p:nvCxnSpPr>
          <p:spPr bwMode="auto">
            <a:xfrm flipV="1">
              <a:off x="1798977" y="2382747"/>
              <a:ext cx="0" cy="864096"/>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53445" name="Rectangle 5"/>
          <p:cNvSpPr>
            <a:spLocks noGrp="1" noChangeArrowheads="1"/>
          </p:cNvSpPr>
          <p:nvPr>
            <p:ph type="ctrTitle" hasCustomPrompt="1"/>
          </p:nvPr>
        </p:nvSpPr>
        <p:spPr>
          <a:xfrm>
            <a:off x="1970328" y="2260242"/>
            <a:ext cx="8630479" cy="986601"/>
          </a:xfrm>
        </p:spPr>
        <p:txBody>
          <a:bodyPr lIns="0" anchor="b"/>
          <a:lstStyle>
            <a:lvl1pPr algn="l">
              <a:defRPr sz="3200">
                <a:solidFill>
                  <a:schemeClr val="bg1"/>
                </a:solidFill>
              </a:defRPr>
            </a:lvl1pPr>
          </a:lstStyle>
          <a:p>
            <a:pPr lvl="0"/>
            <a:r>
              <a:rPr lang="fr-FR" noProof="0" dirty="0"/>
              <a:t>MODIFIEZ LE STYLE DU TITRE</a:t>
            </a:r>
          </a:p>
        </p:txBody>
      </p:sp>
      <p:sp>
        <p:nvSpPr>
          <p:cNvPr id="1853446" name="Rectangle 6"/>
          <p:cNvSpPr>
            <a:spLocks noGrp="1" noChangeArrowheads="1"/>
          </p:cNvSpPr>
          <p:nvPr>
            <p:ph type="subTitle" idx="1"/>
          </p:nvPr>
        </p:nvSpPr>
        <p:spPr>
          <a:xfrm>
            <a:off x="1970329" y="3273624"/>
            <a:ext cx="8630478" cy="1095555"/>
          </a:xfrm>
        </p:spPr>
        <p:txBody>
          <a:bodyPr lIns="0" anchor="ctr"/>
          <a:lstStyle>
            <a:lvl1pPr marL="0" indent="0" algn="l">
              <a:buFont typeface="Wingdings 2" pitchFamily="18" charset="2"/>
              <a:buNone/>
              <a:defRPr>
                <a:solidFill>
                  <a:schemeClr val="bg1"/>
                </a:solidFill>
              </a:defRPr>
            </a:lvl1pPr>
          </a:lstStyle>
          <a:p>
            <a:pPr lvl="0"/>
            <a:r>
              <a:rPr lang="fr-FR" noProof="0"/>
              <a:t>Modifiez le style des sous-titres du masque</a:t>
            </a:r>
            <a:endParaRPr lang="fr-FR" noProof="0" dirty="0"/>
          </a:p>
        </p:txBody>
      </p:sp>
    </p:spTree>
    <p:extLst>
      <p:ext uri="{BB962C8B-B14F-4D97-AF65-F5344CB8AC3E}">
        <p14:creationId xmlns:p14="http://schemas.microsoft.com/office/powerpoint/2010/main" val="2250635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5" name="Espace réservé pour une image  4"/>
          <p:cNvSpPr>
            <a:spLocks noGrp="1"/>
          </p:cNvSpPr>
          <p:nvPr>
            <p:ph type="pic" sz="quarter" idx="23"/>
          </p:nvPr>
        </p:nvSpPr>
        <p:spPr>
          <a:xfrm>
            <a:off x="7741920" y="0"/>
            <a:ext cx="4450080" cy="6217920"/>
          </a:xfrm>
        </p:spPr>
        <p:txBody>
          <a:bodyPr/>
          <a:lstStyle/>
          <a:p>
            <a:r>
              <a:rPr lang="fr-FR"/>
              <a:t>Cliquez sur l'icône pour ajouter une image</a:t>
            </a:r>
          </a:p>
        </p:txBody>
      </p:sp>
      <p:sp>
        <p:nvSpPr>
          <p:cNvPr id="3" name="Title"/>
          <p:cNvSpPr>
            <a:spLocks noGrp="1"/>
          </p:cNvSpPr>
          <p:nvPr>
            <p:ph type="title"/>
          </p:nvPr>
        </p:nvSpPr>
        <p:spPr>
          <a:xfrm>
            <a:off x="478438" y="2781332"/>
            <a:ext cx="6947215" cy="862735"/>
          </a:xfrm>
        </p:spPr>
        <p:txBody>
          <a:bodyPr anchor="ctr">
            <a:normAutofit/>
          </a:bodyPr>
          <a:lstStyle>
            <a:lvl1pPr algn="just">
              <a:lnSpc>
                <a:spcPct val="80000"/>
              </a:lnSpc>
              <a:defRPr>
                <a:solidFill>
                  <a:srgbClr val="C00000"/>
                </a:solidFill>
                <a:latin typeface="Arial" panose="020B0604020202020204" pitchFamily="34" charset="0"/>
              </a:defRPr>
            </a:lvl1pPr>
          </a:lstStyle>
          <a:p>
            <a:r>
              <a:rPr lang="fr-FR" dirty="0"/>
              <a:t>Modifiez le style du titre</a:t>
            </a:r>
            <a:endParaRPr lang="en-GB" dirty="0"/>
          </a:p>
        </p:txBody>
      </p:sp>
      <p:sp>
        <p:nvSpPr>
          <p:cNvPr id="9" name="Forme libre : forme 51">
            <a:extLst>
              <a:ext uri="{FF2B5EF4-FFF2-40B4-BE49-F238E27FC236}">
                <a16:creationId xmlns:a16="http://schemas.microsoft.com/office/drawing/2014/main" id="{7665DF94-BD51-4CB2-871A-A0CA2EBE1BC8}"/>
              </a:ext>
            </a:extLst>
          </p:cNvPr>
          <p:cNvSpPr/>
          <p:nvPr userDrawn="1"/>
        </p:nvSpPr>
        <p:spPr bwMode="auto">
          <a:xfrm rot="10800000" flipH="1">
            <a:off x="7650151" y="5598623"/>
            <a:ext cx="298088" cy="712504"/>
          </a:xfrm>
          <a:custGeom>
            <a:avLst/>
            <a:gdLst>
              <a:gd name="connsiteX0" fmla="*/ 0 w 371192"/>
              <a:gd name="connsiteY0" fmla="*/ 887240 h 887240"/>
              <a:gd name="connsiteX1" fmla="*/ 0 w 371192"/>
              <a:gd name="connsiteY1" fmla="*/ 0 h 887240"/>
              <a:gd name="connsiteX2" fmla="*/ 371192 w 371192"/>
              <a:gd name="connsiteY2" fmla="*/ 0 h 887240"/>
              <a:gd name="connsiteX3" fmla="*/ 371192 w 371192"/>
              <a:gd name="connsiteY3" fmla="*/ 0 h 887240"/>
            </a:gdLst>
            <a:ahLst/>
            <a:cxnLst>
              <a:cxn ang="0">
                <a:pos x="connsiteX0" y="connsiteY0"/>
              </a:cxn>
              <a:cxn ang="0">
                <a:pos x="connsiteX1" y="connsiteY1"/>
              </a:cxn>
              <a:cxn ang="0">
                <a:pos x="connsiteX2" y="connsiteY2"/>
              </a:cxn>
              <a:cxn ang="0">
                <a:pos x="connsiteX3" y="connsiteY3"/>
              </a:cxn>
            </a:cxnLst>
            <a:rect l="l" t="t" r="r" b="b"/>
            <a:pathLst>
              <a:path w="371192" h="887240">
                <a:moveTo>
                  <a:pt x="0" y="887240"/>
                </a:moveTo>
                <a:lnTo>
                  <a:pt x="0" y="0"/>
                </a:lnTo>
                <a:lnTo>
                  <a:pt x="371192" y="0"/>
                </a:lnTo>
                <a:lnTo>
                  <a:pt x="371192" y="0"/>
                </a:ln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 name="Rectangle 1">
            <a:extLst>
              <a:ext uri="{FF2B5EF4-FFF2-40B4-BE49-F238E27FC236}">
                <a16:creationId xmlns:a16="http://schemas.microsoft.com/office/drawing/2014/main" id="{BBE4BF9F-3C48-49CF-AA08-780C59950812}"/>
              </a:ext>
            </a:extLst>
          </p:cNvPr>
          <p:cNvSpPr/>
          <p:nvPr userDrawn="1"/>
        </p:nvSpPr>
        <p:spPr bwMode="auto">
          <a:xfrm>
            <a:off x="0" y="0"/>
            <a:ext cx="478438" cy="167489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11" name="Espace réservé du texte 10">
            <a:extLst>
              <a:ext uri="{FF2B5EF4-FFF2-40B4-BE49-F238E27FC236}">
                <a16:creationId xmlns:a16="http://schemas.microsoft.com/office/drawing/2014/main" id="{AB4A4033-4863-F1E9-E5E6-603CAB59B261}"/>
              </a:ext>
            </a:extLst>
          </p:cNvPr>
          <p:cNvSpPr>
            <a:spLocks noGrp="1"/>
          </p:cNvSpPr>
          <p:nvPr>
            <p:ph type="body" sz="quarter" idx="24" hasCustomPrompt="1"/>
          </p:nvPr>
        </p:nvSpPr>
        <p:spPr>
          <a:xfrm>
            <a:off x="717451" y="1225031"/>
            <a:ext cx="1537130" cy="1569660"/>
          </a:xfrm>
          <a:noFill/>
        </p:spPr>
        <p:txBody>
          <a:bodyPr wrap="square" rtlCol="0" anchor="ctr">
            <a:spAutoFit/>
          </a:bodyPr>
          <a:lstStyle>
            <a:lvl1pPr marL="0" indent="0" algn="ctr">
              <a:buNone/>
              <a:defRPr lang="fr-FR" sz="9600" kern="1200" dirty="0" smtClean="0"/>
            </a:lvl1pPr>
          </a:lstStyle>
          <a:p>
            <a:pPr marL="0" lvl="0" algn="ctr" defTabSz="779252" latinLnBrk="0"/>
            <a:r>
              <a:rPr lang="fr-FR" dirty="0"/>
              <a:t>X</a:t>
            </a:r>
          </a:p>
        </p:txBody>
      </p:sp>
      <p:sp>
        <p:nvSpPr>
          <p:cNvPr id="12" name="Ellipse 11">
            <a:extLst>
              <a:ext uri="{FF2B5EF4-FFF2-40B4-BE49-F238E27FC236}">
                <a16:creationId xmlns:a16="http://schemas.microsoft.com/office/drawing/2014/main" id="{5ED32833-B63C-2AF5-5C3A-A1A06762F222}"/>
              </a:ext>
            </a:extLst>
          </p:cNvPr>
          <p:cNvSpPr/>
          <p:nvPr userDrawn="1"/>
        </p:nvSpPr>
        <p:spPr bwMode="auto">
          <a:xfrm>
            <a:off x="478438" y="2080260"/>
            <a:ext cx="365760" cy="365760"/>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13" name="Ellipse 12">
            <a:extLst>
              <a:ext uri="{FF2B5EF4-FFF2-40B4-BE49-F238E27FC236}">
                <a16:creationId xmlns:a16="http://schemas.microsoft.com/office/drawing/2014/main" id="{62DC247F-A2CA-A037-C3ED-7BDF5DEA3204}"/>
              </a:ext>
            </a:extLst>
          </p:cNvPr>
          <p:cNvSpPr/>
          <p:nvPr userDrawn="1"/>
        </p:nvSpPr>
        <p:spPr bwMode="auto">
          <a:xfrm>
            <a:off x="2124358" y="2080260"/>
            <a:ext cx="365760" cy="365760"/>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4" name="Image 3">
            <a:extLst>
              <a:ext uri="{FF2B5EF4-FFF2-40B4-BE49-F238E27FC236}">
                <a16:creationId xmlns:a16="http://schemas.microsoft.com/office/drawing/2014/main" id="{D1C9E44B-B9B0-2B1A-3259-CD37844810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526" y="6370923"/>
            <a:ext cx="1511588" cy="450768"/>
          </a:xfrm>
          <a:prstGeom prst="rect">
            <a:avLst/>
          </a:prstGeom>
          <a:noFill/>
        </p:spPr>
      </p:pic>
      <p:sp>
        <p:nvSpPr>
          <p:cNvPr id="6" name="Rectangle 5">
            <a:extLst>
              <a:ext uri="{FF2B5EF4-FFF2-40B4-BE49-F238E27FC236}">
                <a16:creationId xmlns:a16="http://schemas.microsoft.com/office/drawing/2014/main" id="{80128C97-95CA-29A9-3376-B8E6C0402A51}"/>
              </a:ext>
            </a:extLst>
          </p:cNvPr>
          <p:cNvSpPr/>
          <p:nvPr userDrawn="1"/>
        </p:nvSpPr>
        <p:spPr bwMode="auto">
          <a:xfrm>
            <a:off x="773751" y="6263640"/>
            <a:ext cx="1546539" cy="5600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8" name="Picture 4" descr="VoyageAvecNous | Le blog voyage qui vous aide à voyager !">
            <a:extLst>
              <a:ext uri="{FF2B5EF4-FFF2-40B4-BE49-F238E27FC236}">
                <a16:creationId xmlns:a16="http://schemas.microsoft.com/office/drawing/2014/main" id="{772E8AD8-1022-EEA5-9232-F716B9474058}"/>
              </a:ext>
            </a:extLst>
          </p:cNvPr>
          <p:cNvPicPr>
            <a:picLocks noChangeAspect="1" noChangeArrowheads="1"/>
          </p:cNvPicPr>
          <p:nvPr userDrawn="1"/>
        </p:nvPicPr>
        <p:blipFill>
          <a:blip r:embed="rId3" cstate="print">
            <a:duotone>
              <a:prstClr val="black"/>
              <a:srgbClr val="C3763A">
                <a:tint val="45000"/>
                <a:satMod val="400000"/>
              </a:srgbClr>
            </a:duotone>
            <a:extLst>
              <a:ext uri="{28A0092B-C50C-407E-A947-70E740481C1C}">
                <a14:useLocalDpi xmlns:a14="http://schemas.microsoft.com/office/drawing/2010/main" val="0"/>
              </a:ext>
            </a:extLst>
          </a:blip>
          <a:srcRect/>
          <a:stretch>
            <a:fillRect/>
          </a:stretch>
        </p:blipFill>
        <p:spPr bwMode="auto">
          <a:xfrm>
            <a:off x="816903" y="6394127"/>
            <a:ext cx="1673215" cy="4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1149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000">
                <a:solidFill>
                  <a:schemeClr val="tx1"/>
                </a:solidFill>
              </a:defRPr>
            </a:lvl1pPr>
          </a:lstStyle>
          <a:p>
            <a:r>
              <a:rPr lang="fr-FR" dirty="0"/>
              <a:t>Cliquez pour modifier le style du titre</a:t>
            </a:r>
          </a:p>
        </p:txBody>
      </p:sp>
      <p:sp>
        <p:nvSpPr>
          <p:cNvPr id="3" name="Espace réservé du contenu 2"/>
          <p:cNvSpPr>
            <a:spLocks noGrp="1"/>
          </p:cNvSpPr>
          <p:nvPr>
            <p:ph idx="1"/>
          </p:nvPr>
        </p:nvSpPr>
        <p:spPr>
          <a:xfrm>
            <a:off x="624418" y="2241395"/>
            <a:ext cx="10898716" cy="3884769"/>
          </a:xfrm>
        </p:spPr>
        <p:txBody>
          <a:bodyPr/>
          <a:lstStyle>
            <a:lvl1pPr>
              <a:spcBef>
                <a:spcPts val="1200"/>
              </a:spcBef>
              <a:defRPr sz="1200"/>
            </a:lvl1pPr>
            <a:lvl2pPr marL="455613" indent="-180975">
              <a:defRPr sz="1100"/>
            </a:lvl2pPr>
            <a:lvl3pPr marL="271463" indent="0">
              <a:buNone/>
              <a:defRPr sz="1100" i="1"/>
            </a:lvl3pPr>
            <a:lvl4pPr>
              <a:defRPr sz="105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7">
            <a:extLst>
              <a:ext uri="{FF2B5EF4-FFF2-40B4-BE49-F238E27FC236}">
                <a16:creationId xmlns:a16="http://schemas.microsoft.com/office/drawing/2014/main" id="{90A82826-42E3-C955-9B9D-A73389B1EA24}"/>
              </a:ext>
            </a:extLst>
          </p:cNvPr>
          <p:cNvSpPr>
            <a:spLocks noGrp="1"/>
          </p:cNvSpPr>
          <p:nvPr>
            <p:ph type="body" sz="quarter" idx="13"/>
          </p:nvPr>
        </p:nvSpPr>
        <p:spPr>
          <a:xfrm>
            <a:off x="624418" y="1595438"/>
            <a:ext cx="10656158" cy="320873"/>
          </a:xfrm>
        </p:spPr>
        <p:txBody>
          <a:bodyPr/>
          <a:lstStyle>
            <a:lvl1pPr marL="0" indent="0">
              <a:buNone/>
              <a:defRPr sz="1200" b="1">
                <a:solidFill>
                  <a:schemeClr val="tx2"/>
                </a:solidFill>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FDF8AC63-E3CC-E130-ADB8-9BB59AC793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526" y="6370923"/>
            <a:ext cx="1511588" cy="450768"/>
          </a:xfrm>
          <a:prstGeom prst="rect">
            <a:avLst/>
          </a:prstGeom>
          <a:noFill/>
        </p:spPr>
      </p:pic>
      <p:sp>
        <p:nvSpPr>
          <p:cNvPr id="6" name="Rectangle 5">
            <a:extLst>
              <a:ext uri="{FF2B5EF4-FFF2-40B4-BE49-F238E27FC236}">
                <a16:creationId xmlns:a16="http://schemas.microsoft.com/office/drawing/2014/main" id="{FE535869-5255-1AFD-F3AB-9C070B7B575D}"/>
              </a:ext>
            </a:extLst>
          </p:cNvPr>
          <p:cNvSpPr/>
          <p:nvPr userDrawn="1"/>
        </p:nvSpPr>
        <p:spPr bwMode="auto">
          <a:xfrm>
            <a:off x="773751" y="6263640"/>
            <a:ext cx="1546539" cy="5600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8" name="Picture 4" descr="VoyageAvecNous | Le blog voyage qui vous aide à voyager !">
            <a:extLst>
              <a:ext uri="{FF2B5EF4-FFF2-40B4-BE49-F238E27FC236}">
                <a16:creationId xmlns:a16="http://schemas.microsoft.com/office/drawing/2014/main" id="{30C7C591-A59F-FABD-35BB-70991DF9746C}"/>
              </a:ext>
            </a:extLst>
          </p:cNvPr>
          <p:cNvPicPr>
            <a:picLocks noChangeAspect="1" noChangeArrowheads="1"/>
          </p:cNvPicPr>
          <p:nvPr userDrawn="1"/>
        </p:nvPicPr>
        <p:blipFill>
          <a:blip r:embed="rId3" cstate="print">
            <a:duotone>
              <a:prstClr val="black"/>
              <a:srgbClr val="C3763A">
                <a:tint val="45000"/>
                <a:satMod val="400000"/>
              </a:srgbClr>
            </a:duotone>
            <a:extLst>
              <a:ext uri="{28A0092B-C50C-407E-A947-70E740481C1C}">
                <a14:useLocalDpi xmlns:a14="http://schemas.microsoft.com/office/drawing/2010/main" val="0"/>
              </a:ext>
            </a:extLst>
          </a:blip>
          <a:srcRect/>
          <a:stretch>
            <a:fillRect/>
          </a:stretch>
        </p:blipFill>
        <p:spPr bwMode="auto">
          <a:xfrm>
            <a:off x="816903" y="6394127"/>
            <a:ext cx="1673215" cy="4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948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24418" y="188641"/>
            <a:ext cx="1032786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3075" name="Rectangle 3"/>
          <p:cNvSpPr>
            <a:spLocks noGrp="1" noChangeArrowheads="1"/>
          </p:cNvSpPr>
          <p:nvPr>
            <p:ph type="body" idx="1"/>
          </p:nvPr>
        </p:nvSpPr>
        <p:spPr bwMode="auto">
          <a:xfrm>
            <a:off x="624418" y="2002971"/>
            <a:ext cx="10898716" cy="412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ZoneTexte 1"/>
          <p:cNvSpPr txBox="1"/>
          <p:nvPr/>
        </p:nvSpPr>
        <p:spPr>
          <a:xfrm>
            <a:off x="11772131" y="6649989"/>
            <a:ext cx="419869" cy="20801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a:lstStyle>
          <a:p>
            <a:pPr algn="ctr"/>
            <a:fld id="{2F3AD17D-DE08-4CB7-AAC5-BAB9ACF46444}" type="slidenum">
              <a:rPr lang="fr-FR" sz="700" b="1" smtClean="0">
                <a:solidFill>
                  <a:schemeClr val="tx2"/>
                </a:solidFill>
                <a:latin typeface="Arial" panose="020B0604020202020204" pitchFamily="34" charset="0"/>
              </a:rPr>
              <a:pPr algn="ctr"/>
              <a:t>‹N°›</a:t>
            </a:fld>
            <a:endParaRPr lang="fr-FR" sz="700" b="1" dirty="0">
              <a:solidFill>
                <a:schemeClr val="tx2"/>
              </a:solidFill>
              <a:latin typeface="Arial" panose="020B0604020202020204" pitchFamily="34" charset="0"/>
            </a:endParaRPr>
          </a:p>
        </p:txBody>
      </p:sp>
      <p:sp>
        <p:nvSpPr>
          <p:cNvPr id="9" name="Text Box 10"/>
          <p:cNvSpPr txBox="1">
            <a:spLocks noChangeArrowheads="1"/>
          </p:cNvSpPr>
          <p:nvPr/>
        </p:nvSpPr>
        <p:spPr>
          <a:xfrm>
            <a:off x="10239796" y="6649070"/>
            <a:ext cx="1584161" cy="215262"/>
          </a:xfrm>
          <a:prstGeom prst="rect">
            <a:avLst/>
          </a:prstGeom>
          <a:noFill/>
          <a:ln w="9525">
            <a:noFill/>
            <a:miter lim="800000"/>
          </a:ln>
          <a:effectLst/>
        </p:spPr>
        <p:txBody>
          <a:bodyPr wrap="square" lIns="91284" tIns="45630" rIns="91284" bIns="45630">
            <a:spAutoFit/>
          </a:bodyPr>
          <a:lstStyle>
            <a:defPPr>
              <a:defRPr lang="fr-FR"/>
            </a:defPPr>
            <a:lvl1pPr algn="l" rtl="0" fontAlgn="base">
              <a:spcBef>
                <a:spcPct val="0"/>
              </a:spcBef>
              <a:spcAft>
                <a:spcPct val="0"/>
              </a:spcAft>
              <a:defRPr sz="1400" kern="1200">
                <a:solidFill>
                  <a:schemeClr val="tx1"/>
                </a:solidFill>
                <a:latin typeface="Century Gothic" pitchFamily="34" charset="0"/>
                <a:ea typeface="+mn-ea"/>
                <a:cs typeface="Arial" charset="0"/>
              </a:defRPr>
            </a:lvl1pPr>
            <a:lvl2pPr marL="457200" algn="l" rtl="0" fontAlgn="base">
              <a:spcBef>
                <a:spcPct val="0"/>
              </a:spcBef>
              <a:spcAft>
                <a:spcPct val="0"/>
              </a:spcAft>
              <a:defRPr sz="1400" kern="1200">
                <a:solidFill>
                  <a:schemeClr val="tx1"/>
                </a:solidFill>
                <a:latin typeface="Century Gothic" pitchFamily="34" charset="0"/>
                <a:ea typeface="+mn-ea"/>
                <a:cs typeface="Arial" charset="0"/>
              </a:defRPr>
            </a:lvl2pPr>
            <a:lvl3pPr marL="914400" algn="l" rtl="0" fontAlgn="base">
              <a:spcBef>
                <a:spcPct val="0"/>
              </a:spcBef>
              <a:spcAft>
                <a:spcPct val="0"/>
              </a:spcAft>
              <a:defRPr sz="1400" kern="1200">
                <a:solidFill>
                  <a:schemeClr val="tx1"/>
                </a:solidFill>
                <a:latin typeface="Century Gothic" pitchFamily="34" charset="0"/>
                <a:ea typeface="+mn-ea"/>
                <a:cs typeface="Arial" charset="0"/>
              </a:defRPr>
            </a:lvl3pPr>
            <a:lvl4pPr marL="1371600" algn="l" rtl="0" fontAlgn="base">
              <a:spcBef>
                <a:spcPct val="0"/>
              </a:spcBef>
              <a:spcAft>
                <a:spcPct val="0"/>
              </a:spcAft>
              <a:defRPr sz="1400" kern="1200">
                <a:solidFill>
                  <a:schemeClr val="tx1"/>
                </a:solidFill>
                <a:latin typeface="Century Gothic" pitchFamily="34" charset="0"/>
                <a:ea typeface="+mn-ea"/>
                <a:cs typeface="Arial" charset="0"/>
              </a:defRPr>
            </a:lvl4pPr>
            <a:lvl5pPr marL="1828800" algn="l" rtl="0" fontAlgn="base">
              <a:spcBef>
                <a:spcPct val="0"/>
              </a:spcBef>
              <a:spcAft>
                <a:spcPct val="0"/>
              </a:spcAft>
              <a:defRPr sz="1400" kern="1200">
                <a:solidFill>
                  <a:schemeClr val="tx1"/>
                </a:solidFill>
                <a:latin typeface="Century Gothic" pitchFamily="34" charset="0"/>
                <a:ea typeface="+mn-ea"/>
                <a:cs typeface="Arial" charset="0"/>
              </a:defRPr>
            </a:lvl5pPr>
            <a:lvl6pPr marL="2286000" algn="l" defTabSz="914400" rtl="0" eaLnBrk="1" latinLnBrk="0" hangingPunct="1">
              <a:defRPr sz="1400" kern="1200">
                <a:solidFill>
                  <a:schemeClr val="tx1"/>
                </a:solidFill>
                <a:latin typeface="Century Gothic" pitchFamily="34" charset="0"/>
                <a:ea typeface="+mn-ea"/>
                <a:cs typeface="Arial" charset="0"/>
              </a:defRPr>
            </a:lvl6pPr>
            <a:lvl7pPr marL="2743200" algn="l" defTabSz="914400" rtl="0" eaLnBrk="1" latinLnBrk="0" hangingPunct="1">
              <a:defRPr sz="1400" kern="1200">
                <a:solidFill>
                  <a:schemeClr val="tx1"/>
                </a:solidFill>
                <a:latin typeface="Century Gothic" pitchFamily="34" charset="0"/>
                <a:ea typeface="+mn-ea"/>
                <a:cs typeface="Arial" charset="0"/>
              </a:defRPr>
            </a:lvl7pPr>
            <a:lvl8pPr marL="3200400" algn="l" defTabSz="914400" rtl="0" eaLnBrk="1" latinLnBrk="0" hangingPunct="1">
              <a:defRPr sz="1400" kern="1200">
                <a:solidFill>
                  <a:schemeClr val="tx1"/>
                </a:solidFill>
                <a:latin typeface="Century Gothic" pitchFamily="34" charset="0"/>
                <a:ea typeface="+mn-ea"/>
                <a:cs typeface="Arial" charset="0"/>
              </a:defRPr>
            </a:lvl8pPr>
            <a:lvl9pPr marL="3657600" algn="l" defTabSz="914400" rtl="0" eaLnBrk="1" latinLnBrk="0" hangingPunct="1">
              <a:defRPr sz="1400" kern="1200">
                <a:solidFill>
                  <a:schemeClr val="tx1"/>
                </a:solidFill>
                <a:latin typeface="Century Gothic" pitchFamily="34" charset="0"/>
                <a:ea typeface="+mn-ea"/>
                <a:cs typeface="Arial" charset="0"/>
              </a:defRPr>
            </a:lvl9pPr>
          </a:lstStyle>
          <a:p>
            <a:pPr algn="r">
              <a:defRPr/>
            </a:pPr>
            <a:r>
              <a:rPr lang="en-US" sz="800" b="1" dirty="0">
                <a:solidFill>
                  <a:srgbClr val="8B7A6F"/>
                </a:solidFill>
                <a:latin typeface="Arial" panose="020B0604020202020204" pitchFamily="34" charset="0"/>
              </a:rPr>
              <a:t>© GROUPE IFOP 2024</a:t>
            </a:r>
          </a:p>
        </p:txBody>
      </p:sp>
      <p:cxnSp>
        <p:nvCxnSpPr>
          <p:cNvPr id="3" name="Connecteur droit 2"/>
          <p:cNvCxnSpPr/>
          <p:nvPr/>
        </p:nvCxnSpPr>
        <p:spPr bwMode="auto">
          <a:xfrm>
            <a:off x="11823957" y="6649988"/>
            <a:ext cx="0" cy="20801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ZoneTexte 1">
            <a:extLst>
              <a:ext uri="{FF2B5EF4-FFF2-40B4-BE49-F238E27FC236}">
                <a16:creationId xmlns:a16="http://schemas.microsoft.com/office/drawing/2014/main" id="{9643D6B0-B6B1-48AB-B4AE-31E2A035A0D9}"/>
              </a:ext>
            </a:extLst>
          </p:cNvPr>
          <p:cNvSpPr txBox="1"/>
          <p:nvPr/>
        </p:nvSpPr>
        <p:spPr>
          <a:xfrm>
            <a:off x="11772131" y="6649989"/>
            <a:ext cx="419869" cy="20801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a:lstStyle>
          <a:p>
            <a:pPr algn="ctr"/>
            <a:fld id="{2F3AD17D-DE08-4CB7-AAC5-BAB9ACF46444}" type="slidenum">
              <a:rPr lang="fr-FR" sz="700" b="1" smtClean="0">
                <a:solidFill>
                  <a:schemeClr val="tx2"/>
                </a:solidFill>
                <a:latin typeface="Arial" panose="020B0604020202020204" pitchFamily="34" charset="0"/>
              </a:rPr>
              <a:pPr algn="ctr"/>
              <a:t>‹N°›</a:t>
            </a:fld>
            <a:endParaRPr lang="fr-FR" sz="700" b="1" dirty="0">
              <a:solidFill>
                <a:schemeClr val="tx2"/>
              </a:solidFill>
              <a:latin typeface="Arial" panose="020B0604020202020204" pitchFamily="34" charset="0"/>
            </a:endParaRPr>
          </a:p>
        </p:txBody>
      </p:sp>
      <p:cxnSp>
        <p:nvCxnSpPr>
          <p:cNvPr id="10" name="Connecteur droit 9">
            <a:extLst>
              <a:ext uri="{FF2B5EF4-FFF2-40B4-BE49-F238E27FC236}">
                <a16:creationId xmlns:a16="http://schemas.microsoft.com/office/drawing/2014/main" id="{150BB544-E08B-4289-9400-1423B781D2AC}"/>
              </a:ext>
            </a:extLst>
          </p:cNvPr>
          <p:cNvCxnSpPr/>
          <p:nvPr/>
        </p:nvCxnSpPr>
        <p:spPr bwMode="auto">
          <a:xfrm>
            <a:off x="11823957" y="6649988"/>
            <a:ext cx="0" cy="20801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D6229ADF-8B22-1F7C-DB4B-A808C0F8D825}"/>
              </a:ext>
            </a:extLst>
          </p:cNvPr>
          <p:cNvSpPr/>
          <p:nvPr userDrawn="1"/>
        </p:nvSpPr>
        <p:spPr bwMode="auto">
          <a:xfrm>
            <a:off x="0" y="188640"/>
            <a:ext cx="191344" cy="936000"/>
          </a:xfrm>
          <a:prstGeom prst="rect">
            <a:avLst/>
          </a:prstGeom>
          <a:solidFill>
            <a:srgbClr val="9C845E">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Arial" panose="020B0604020202020204" pitchFamily="34" charset="0"/>
              <a:cs typeface="Arial" charset="0"/>
            </a:endParaRPr>
          </a:p>
        </p:txBody>
      </p:sp>
      <p:grpSp>
        <p:nvGrpSpPr>
          <p:cNvPr id="4" name="Groupe 3">
            <a:extLst>
              <a:ext uri="{FF2B5EF4-FFF2-40B4-BE49-F238E27FC236}">
                <a16:creationId xmlns:a16="http://schemas.microsoft.com/office/drawing/2014/main" id="{1BDDAE3B-D685-54A0-CABD-EDC7C70D5438}"/>
              </a:ext>
            </a:extLst>
          </p:cNvPr>
          <p:cNvGrpSpPr/>
          <p:nvPr userDrawn="1"/>
        </p:nvGrpSpPr>
        <p:grpSpPr>
          <a:xfrm>
            <a:off x="191344" y="6382326"/>
            <a:ext cx="536079" cy="387715"/>
            <a:chOff x="191344" y="6242752"/>
            <a:chExt cx="729064" cy="527290"/>
          </a:xfrm>
        </p:grpSpPr>
        <p:cxnSp>
          <p:nvCxnSpPr>
            <p:cNvPr id="12" name="Connecteur droit 11">
              <a:extLst>
                <a:ext uri="{FF2B5EF4-FFF2-40B4-BE49-F238E27FC236}">
                  <a16:creationId xmlns:a16="http://schemas.microsoft.com/office/drawing/2014/main" id="{55D6D1A8-5C42-2F84-D0D4-AD85C7A2B9AB}"/>
                </a:ext>
              </a:extLst>
            </p:cNvPr>
            <p:cNvCxnSpPr>
              <a:cxnSpLocks/>
            </p:cNvCxnSpPr>
            <p:nvPr userDrawn="1"/>
          </p:nvCxnSpPr>
          <p:spPr bwMode="auto">
            <a:xfrm>
              <a:off x="920408" y="6242752"/>
              <a:ext cx="0" cy="5225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20" name="Picture 3" descr="D:\Ifop\logo\EXE_IFOP_CMJN.png">
              <a:extLst>
                <a:ext uri="{FF2B5EF4-FFF2-40B4-BE49-F238E27FC236}">
                  <a16:creationId xmlns:a16="http://schemas.microsoft.com/office/drawing/2014/main" id="{549E0D9E-1BD4-60B9-C5CC-8749A3CA79E1}"/>
                </a:ext>
              </a:extLst>
            </p:cNvPr>
            <p:cNvPicPr>
              <a:picLocks noChangeAspect="1" noChangeArrowheads="1"/>
            </p:cNvPicPr>
            <p:nvPr userDrawn="1"/>
          </p:nvPicPr>
          <p:blipFill>
            <a:blip r:embed="rId19" cstate="print">
              <a:extLst>
                <a:ext uri="{28A0092B-C50C-407E-A947-70E740481C1C}">
                  <a14:useLocalDpi xmlns:a14="http://schemas.microsoft.com/office/drawing/2010/main"/>
                </a:ext>
              </a:extLst>
            </a:blip>
            <a:srcRect/>
            <a:stretch>
              <a:fillRect/>
            </a:stretch>
          </p:blipFill>
          <p:spPr bwMode="auto">
            <a:xfrm>
              <a:off x="191344" y="6242752"/>
              <a:ext cx="677238" cy="5272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e 20">
            <a:extLst>
              <a:ext uri="{FF2B5EF4-FFF2-40B4-BE49-F238E27FC236}">
                <a16:creationId xmlns:a16="http://schemas.microsoft.com/office/drawing/2014/main" id="{C7EA2267-D187-F324-25AB-70C8E6CC82A6}"/>
              </a:ext>
            </a:extLst>
          </p:cNvPr>
          <p:cNvGrpSpPr/>
          <p:nvPr userDrawn="1"/>
        </p:nvGrpSpPr>
        <p:grpSpPr>
          <a:xfrm>
            <a:off x="11142822" y="236978"/>
            <a:ext cx="1018835" cy="792000"/>
            <a:chOff x="9583174" y="50178"/>
            <a:chExt cx="2107450" cy="1352939"/>
          </a:xfrm>
        </p:grpSpPr>
        <p:cxnSp>
          <p:nvCxnSpPr>
            <p:cNvPr id="22" name="Connecteur droit 21">
              <a:extLst>
                <a:ext uri="{FF2B5EF4-FFF2-40B4-BE49-F238E27FC236}">
                  <a16:creationId xmlns:a16="http://schemas.microsoft.com/office/drawing/2014/main" id="{65CFD464-CDF6-3151-183B-011E252A4303}"/>
                </a:ext>
              </a:extLst>
            </p:cNvPr>
            <p:cNvCxnSpPr>
              <a:cxnSpLocks/>
            </p:cNvCxnSpPr>
            <p:nvPr/>
          </p:nvCxnSpPr>
          <p:spPr bwMode="auto">
            <a:xfrm rot="21152098" flipH="1">
              <a:off x="10203025" y="50178"/>
              <a:ext cx="867747" cy="1352939"/>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63C98CE-735B-394C-A19A-AB55D810659E}"/>
                </a:ext>
              </a:extLst>
            </p:cNvPr>
            <p:cNvCxnSpPr>
              <a:cxnSpLocks/>
            </p:cNvCxnSpPr>
            <p:nvPr/>
          </p:nvCxnSpPr>
          <p:spPr bwMode="auto">
            <a:xfrm rot="21152098" flipH="1">
              <a:off x="10512951" y="50178"/>
              <a:ext cx="867747" cy="1352939"/>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BF88E22-E147-B662-DE8F-61F82693938B}"/>
                </a:ext>
              </a:extLst>
            </p:cNvPr>
            <p:cNvCxnSpPr>
              <a:cxnSpLocks/>
            </p:cNvCxnSpPr>
            <p:nvPr/>
          </p:nvCxnSpPr>
          <p:spPr bwMode="auto">
            <a:xfrm rot="21152098" flipH="1">
              <a:off x="10822877" y="50178"/>
              <a:ext cx="867747" cy="1352939"/>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E24929B7-D3A6-6486-C540-E3098D32BA63}"/>
                </a:ext>
              </a:extLst>
            </p:cNvPr>
            <p:cNvCxnSpPr>
              <a:cxnSpLocks/>
            </p:cNvCxnSpPr>
            <p:nvPr/>
          </p:nvCxnSpPr>
          <p:spPr bwMode="auto">
            <a:xfrm rot="21152098" flipH="1">
              <a:off x="9893099" y="50178"/>
              <a:ext cx="867747" cy="1352939"/>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61A6F60-F2FA-55FD-1C24-F6FA16D7A578}"/>
                </a:ext>
              </a:extLst>
            </p:cNvPr>
            <p:cNvCxnSpPr>
              <a:cxnSpLocks/>
            </p:cNvCxnSpPr>
            <p:nvPr/>
          </p:nvCxnSpPr>
          <p:spPr bwMode="auto">
            <a:xfrm rot="21152098" flipH="1">
              <a:off x="9583174" y="50178"/>
              <a:ext cx="867747" cy="1352939"/>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D4D1160C-E5E2-2102-C97B-08267AAC9174}"/>
              </a:ext>
            </a:extLst>
          </p:cNvPr>
          <p:cNvSpPr/>
          <p:nvPr userDrawn="1"/>
        </p:nvSpPr>
        <p:spPr bwMode="auto">
          <a:xfrm>
            <a:off x="779250" y="6368936"/>
            <a:ext cx="676446" cy="411025"/>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chemeClr val="tx1"/>
                </a:solidFill>
                <a:effectLst/>
                <a:latin typeface="Trebuchet MS" pitchFamily="34" charset="0"/>
                <a:cs typeface="Arial" charset="0"/>
              </a:rPr>
              <a:t>LOGO</a:t>
            </a:r>
          </a:p>
        </p:txBody>
      </p:sp>
      <p:pic>
        <p:nvPicPr>
          <p:cNvPr id="28" name="Image 27">
            <a:extLst>
              <a:ext uri="{FF2B5EF4-FFF2-40B4-BE49-F238E27FC236}">
                <a16:creationId xmlns:a16="http://schemas.microsoft.com/office/drawing/2014/main" id="{F3FC9B0C-DFDE-D213-3CD3-27C5F67B0B33}"/>
              </a:ext>
            </a:extLst>
          </p:cNvPr>
          <p:cNvPicPr>
            <a:picLocks noChangeAspect="1"/>
          </p:cNvPicPr>
          <p:nvPr userDrawn="1"/>
        </p:nvPicPr>
        <p:blipFill>
          <a:blip r:embed="rId20"/>
          <a:stretch>
            <a:fillRect/>
          </a:stretch>
        </p:blipFill>
        <p:spPr>
          <a:xfrm>
            <a:off x="779251" y="6378333"/>
            <a:ext cx="1442400" cy="401627"/>
          </a:xfrm>
          <a:prstGeom prst="rect">
            <a:avLst/>
          </a:prstGeom>
        </p:spPr>
      </p:pic>
    </p:spTree>
    <p:extLst>
      <p:ext uri="{BB962C8B-B14F-4D97-AF65-F5344CB8AC3E}">
        <p14:creationId xmlns:p14="http://schemas.microsoft.com/office/powerpoint/2010/main" val="2283119717"/>
      </p:ext>
    </p:extLst>
  </p:cSld>
  <p:clrMap bg1="lt1" tx1="dk1" bg2="lt2" tx2="dk2" accent1="accent1" accent2="accent2" accent3="accent3" accent4="accent4" accent5="accent5" accent6="accent6" hlink="hlink" folHlink="folHlink"/>
  <p:sldLayoutIdLst>
    <p:sldLayoutId id="2147484005" r:id="rId1"/>
    <p:sldLayoutId id="2147483999" r:id="rId2"/>
    <p:sldLayoutId id="2147484000" r:id="rId3"/>
    <p:sldLayoutId id="2147484001" r:id="rId4"/>
    <p:sldLayoutId id="2147484002" r:id="rId5"/>
    <p:sldLayoutId id="2147484003" r:id="rId6"/>
    <p:sldLayoutId id="2147484004" r:id="rId7"/>
    <p:sldLayoutId id="2147484031" r:id="rId8"/>
    <p:sldLayoutId id="2147483957" r:id="rId9"/>
    <p:sldLayoutId id="2147484040" r:id="rId10"/>
    <p:sldLayoutId id="2147483958" r:id="rId11"/>
    <p:sldLayoutId id="2147483961" r:id="rId12"/>
    <p:sldLayoutId id="2147484038" r:id="rId13"/>
    <p:sldLayoutId id="2147484043" r:id="rId14"/>
    <p:sldLayoutId id="2147484046" r:id="rId15"/>
    <p:sldLayoutId id="2147484048" r:id="rId16"/>
    <p:sldLayoutId id="2147484049"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rtl="0" eaLnBrk="1" fontAlgn="base" hangingPunct="1">
        <a:spcBef>
          <a:spcPct val="0"/>
        </a:spcBef>
        <a:spcAft>
          <a:spcPct val="0"/>
        </a:spcAft>
        <a:defRPr sz="2000" spc="300">
          <a:solidFill>
            <a:schemeClr val="tx1"/>
          </a:solidFill>
          <a:latin typeface="+mj-lt"/>
          <a:ea typeface="+mj-ea"/>
          <a:cs typeface="+mj-cs"/>
        </a:defRPr>
      </a:lvl1pPr>
      <a:lvl2pPr algn="l" rtl="0" eaLnBrk="1" fontAlgn="base" hangingPunct="1">
        <a:spcBef>
          <a:spcPct val="0"/>
        </a:spcBef>
        <a:spcAft>
          <a:spcPct val="0"/>
        </a:spcAft>
        <a:defRPr sz="2800">
          <a:solidFill>
            <a:srgbClr val="DB0029"/>
          </a:solidFill>
          <a:latin typeface="Century Gothic" pitchFamily="34" charset="0"/>
          <a:cs typeface="Arial" charset="0"/>
        </a:defRPr>
      </a:lvl2pPr>
      <a:lvl3pPr algn="l" rtl="0" eaLnBrk="1" fontAlgn="base" hangingPunct="1">
        <a:spcBef>
          <a:spcPct val="0"/>
        </a:spcBef>
        <a:spcAft>
          <a:spcPct val="0"/>
        </a:spcAft>
        <a:defRPr sz="2800">
          <a:solidFill>
            <a:srgbClr val="DB0029"/>
          </a:solidFill>
          <a:latin typeface="Century Gothic" pitchFamily="34" charset="0"/>
          <a:cs typeface="Arial" charset="0"/>
        </a:defRPr>
      </a:lvl3pPr>
      <a:lvl4pPr algn="l" rtl="0" eaLnBrk="1" fontAlgn="base" hangingPunct="1">
        <a:spcBef>
          <a:spcPct val="0"/>
        </a:spcBef>
        <a:spcAft>
          <a:spcPct val="0"/>
        </a:spcAft>
        <a:defRPr sz="2800">
          <a:solidFill>
            <a:srgbClr val="DB0029"/>
          </a:solidFill>
          <a:latin typeface="Century Gothic" pitchFamily="34" charset="0"/>
          <a:cs typeface="Arial" charset="0"/>
        </a:defRPr>
      </a:lvl4pPr>
      <a:lvl5pPr algn="l" rtl="0" eaLnBrk="1" fontAlgn="base" hangingPunct="1">
        <a:spcBef>
          <a:spcPct val="0"/>
        </a:spcBef>
        <a:spcAft>
          <a:spcPct val="0"/>
        </a:spcAft>
        <a:defRPr sz="2800">
          <a:solidFill>
            <a:srgbClr val="DB0029"/>
          </a:solidFill>
          <a:latin typeface="Century Gothic" pitchFamily="34" charset="0"/>
          <a:cs typeface="Arial" charset="0"/>
        </a:defRPr>
      </a:lvl5pPr>
      <a:lvl6pPr marL="457200" algn="l" rtl="0" eaLnBrk="1" fontAlgn="base" hangingPunct="1">
        <a:spcBef>
          <a:spcPct val="0"/>
        </a:spcBef>
        <a:spcAft>
          <a:spcPct val="0"/>
        </a:spcAft>
        <a:defRPr sz="2400" b="1">
          <a:solidFill>
            <a:srgbClr val="DB0029"/>
          </a:solidFill>
          <a:latin typeface="Century Gothic" pitchFamily="34" charset="0"/>
          <a:cs typeface="Arial" charset="0"/>
        </a:defRPr>
      </a:lvl6pPr>
      <a:lvl7pPr marL="914400" algn="l" rtl="0" eaLnBrk="1" fontAlgn="base" hangingPunct="1">
        <a:spcBef>
          <a:spcPct val="0"/>
        </a:spcBef>
        <a:spcAft>
          <a:spcPct val="0"/>
        </a:spcAft>
        <a:defRPr sz="2400" b="1">
          <a:solidFill>
            <a:srgbClr val="DB0029"/>
          </a:solidFill>
          <a:latin typeface="Century Gothic" pitchFamily="34" charset="0"/>
          <a:cs typeface="Arial" charset="0"/>
        </a:defRPr>
      </a:lvl7pPr>
      <a:lvl8pPr marL="1371600" algn="l" rtl="0" eaLnBrk="1" fontAlgn="base" hangingPunct="1">
        <a:spcBef>
          <a:spcPct val="0"/>
        </a:spcBef>
        <a:spcAft>
          <a:spcPct val="0"/>
        </a:spcAft>
        <a:defRPr sz="2400" b="1">
          <a:solidFill>
            <a:srgbClr val="DB0029"/>
          </a:solidFill>
          <a:latin typeface="Century Gothic" pitchFamily="34" charset="0"/>
          <a:cs typeface="Arial" charset="0"/>
        </a:defRPr>
      </a:lvl8pPr>
      <a:lvl9pPr marL="1828800" algn="l" rtl="0" eaLnBrk="1" fontAlgn="base" hangingPunct="1">
        <a:spcBef>
          <a:spcPct val="0"/>
        </a:spcBef>
        <a:spcAft>
          <a:spcPct val="0"/>
        </a:spcAft>
        <a:defRPr sz="2400" b="1">
          <a:solidFill>
            <a:srgbClr val="DB0029"/>
          </a:solidFill>
          <a:latin typeface="Century Gothic" pitchFamily="34" charset="0"/>
          <a:cs typeface="Arial" charset="0"/>
        </a:defRPr>
      </a:lvl9pPr>
    </p:titleStyle>
    <p:bodyStyle>
      <a:lvl1pPr marL="269875" indent="-269875" algn="l" rtl="0" eaLnBrk="1" fontAlgn="base" hangingPunct="1">
        <a:spcBef>
          <a:spcPts val="2400"/>
        </a:spcBef>
        <a:spcAft>
          <a:spcPct val="0"/>
        </a:spcAft>
        <a:buClr>
          <a:srgbClr val="F14E50"/>
        </a:buClr>
        <a:buFont typeface="Wingdings" panose="05000000000000000000" pitchFamily="2" charset="2"/>
        <a:buChar char="l"/>
        <a:defRPr sz="1400">
          <a:solidFill>
            <a:schemeClr val="tx1"/>
          </a:solidFill>
          <a:latin typeface="+mj-lt"/>
          <a:ea typeface="+mn-ea"/>
          <a:cs typeface="+mn-cs"/>
        </a:defRPr>
      </a:lvl1pPr>
      <a:lvl2pPr marL="717550" indent="-180975" algn="l" rtl="0" eaLnBrk="1" fontAlgn="base" hangingPunct="1">
        <a:spcBef>
          <a:spcPts val="1200"/>
        </a:spcBef>
        <a:spcAft>
          <a:spcPct val="0"/>
        </a:spcAft>
        <a:buChar char="–"/>
        <a:defRPr sz="1200">
          <a:solidFill>
            <a:schemeClr val="tx1"/>
          </a:solidFill>
          <a:latin typeface="+mj-lt"/>
          <a:cs typeface="+mn-cs"/>
        </a:defRPr>
      </a:lvl2pPr>
      <a:lvl3pPr marL="985838" indent="-179388" algn="l" rtl="0" eaLnBrk="1" fontAlgn="base" hangingPunct="1">
        <a:spcBef>
          <a:spcPct val="20000"/>
        </a:spcBef>
        <a:spcAft>
          <a:spcPct val="0"/>
        </a:spcAft>
        <a:buChar char="•"/>
        <a:defRPr sz="1200">
          <a:solidFill>
            <a:schemeClr val="tx1"/>
          </a:solidFill>
          <a:latin typeface="+mj-lt"/>
          <a:cs typeface="+mn-cs"/>
        </a:defRPr>
      </a:lvl3pPr>
      <a:lvl4pPr marL="1638300" indent="-228600" algn="l" rtl="0" eaLnBrk="1" fontAlgn="base" hangingPunct="1">
        <a:spcBef>
          <a:spcPct val="20000"/>
        </a:spcBef>
        <a:spcAft>
          <a:spcPct val="0"/>
        </a:spcAft>
        <a:buChar char="–"/>
        <a:defRPr sz="1100">
          <a:solidFill>
            <a:schemeClr val="tx1"/>
          </a:solidFill>
          <a:latin typeface="+mj-lt"/>
          <a:cs typeface="+mn-cs"/>
        </a:defRPr>
      </a:lvl4pPr>
      <a:lvl5pPr marL="2057400" indent="-228600" algn="l" rtl="0" eaLnBrk="1" fontAlgn="base" hangingPunct="1">
        <a:spcBef>
          <a:spcPct val="20000"/>
        </a:spcBef>
        <a:spcAft>
          <a:spcPct val="0"/>
        </a:spcAft>
        <a:buChar char="»"/>
        <a:defRPr sz="1100">
          <a:solidFill>
            <a:schemeClr val="tx1"/>
          </a:solidFill>
          <a:latin typeface="+mj-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7333" userDrawn="1">
          <p15:clr>
            <a:srgbClr val="F26B43"/>
          </p15:clr>
        </p15:guide>
        <p15:guide id="3" pos="347"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43.png"/><Relationship Id="rId2" Type="http://schemas.openxmlformats.org/officeDocument/2006/relationships/chart" Target="../charts/chart16.xml"/><Relationship Id="rId1" Type="http://schemas.openxmlformats.org/officeDocument/2006/relationships/slideLayout" Target="../slideLayouts/slideLayout10.xml"/><Relationship Id="rId6" Type="http://schemas.openxmlformats.org/officeDocument/2006/relationships/image" Target="../media/image42.jpeg"/><Relationship Id="rId5" Type="http://schemas.microsoft.com/office/2007/relationships/hdphoto" Target="../media/hdphoto2.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18.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5.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20.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19.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hart" Target="../charts/chart22.xml"/><Relationship Id="rId7" Type="http://schemas.openxmlformats.org/officeDocument/2006/relationships/image" Target="../media/image46.svg"/><Relationship Id="rId2" Type="http://schemas.openxmlformats.org/officeDocument/2006/relationships/chart" Target="../charts/chart21.xml"/><Relationship Id="rId1" Type="http://schemas.openxmlformats.org/officeDocument/2006/relationships/slideLayout" Target="../slideLayouts/slideLayout10.xml"/><Relationship Id="rId6" Type="http://schemas.openxmlformats.org/officeDocument/2006/relationships/image" Target="../media/image45.png"/><Relationship Id="rId5" Type="http://schemas.microsoft.com/office/2007/relationships/hdphoto" Target="../media/hdphoto2.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23.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6.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25.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24.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0.xml"/><Relationship Id="rId6" Type="http://schemas.openxmlformats.org/officeDocument/2006/relationships/image" Target="../media/image48.jpeg"/><Relationship Id="rId5" Type="http://schemas.microsoft.com/office/2007/relationships/hdphoto" Target="../media/hdphoto2.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28.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7.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30.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29.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hart" Target="../charts/chart31.xml"/><Relationship Id="rId7"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chart" Target="../charts/chart32.xml"/><Relationship Id="rId9" Type="http://schemas.openxmlformats.org/officeDocument/2006/relationships/image" Target="../media/image52.sv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33.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9.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35.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34.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53.jpe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1.png"/><Relationship Id="rId7" Type="http://schemas.openxmlformats.org/officeDocument/2006/relationships/image" Target="../media/image55.png"/><Relationship Id="rId2" Type="http://schemas.openxmlformats.org/officeDocument/2006/relationships/chart" Target="../charts/chart36.xml"/><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chart" Target="../charts/chart37.xml"/><Relationship Id="rId4" Type="http://schemas.microsoft.com/office/2007/relationships/hdphoto" Target="../media/hdphoto2.wdp"/><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38.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0.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40.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39.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41.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1.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43.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42.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44.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2.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46.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45.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47.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3.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49.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48.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50.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image" Target="../media/image58.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52.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4.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54.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53.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59.jpeg"/></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55.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5.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57.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56.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0.xml"/><Relationship Id="rId6" Type="http://schemas.openxmlformats.org/officeDocument/2006/relationships/image" Target="../media/image62.jpeg"/><Relationship Id="rId5" Type="http://schemas.openxmlformats.org/officeDocument/2006/relationships/image" Target="../media/image61.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60.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6.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62.xml"/><Relationship Id="rId15" Type="http://schemas.openxmlformats.org/officeDocument/2006/relationships/image" Target="../media/image31.png"/><Relationship Id="rId23" Type="http://schemas.microsoft.com/office/2007/relationships/hdphoto" Target="../media/hdphoto8.wdp"/><Relationship Id="rId28" Type="http://schemas.openxmlformats.org/officeDocument/2006/relationships/image" Target="../media/image63.jpeg"/><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61.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63.xml"/><Relationship Id="rId1" Type="http://schemas.openxmlformats.org/officeDocument/2006/relationships/slideLayout" Target="../slideLayouts/slideLayout10.xml"/><Relationship Id="rId6" Type="http://schemas.openxmlformats.org/officeDocument/2006/relationships/image" Target="../media/image64.jpeg"/><Relationship Id="rId5" Type="http://schemas.openxmlformats.org/officeDocument/2006/relationships/chart" Target="../charts/chart64.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65.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7.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67.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66.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65.jpeg"/></Relationships>
</file>

<file path=ppt/slides/_rels/slide3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68.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8.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70.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69.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65.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2.xml"/><Relationship Id="rId7" Type="http://schemas.openxmlformats.org/officeDocument/2006/relationships/image" Target="../media/image23.svg"/><Relationship Id="rId2" Type="http://schemas.openxmlformats.org/officeDocument/2006/relationships/chart" Target="../charts/chart1.xml"/><Relationship Id="rId1" Type="http://schemas.openxmlformats.org/officeDocument/2006/relationships/slideLayout" Target="../slideLayouts/slideLayout10.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3.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1.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5.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4.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0.xml"/><Relationship Id="rId6" Type="http://schemas.microsoft.com/office/2007/relationships/hdphoto" Target="../media/hdphoto10.wdp"/><Relationship Id="rId5" Type="http://schemas.openxmlformats.org/officeDocument/2006/relationships/image" Target="../media/image3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8.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2.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10.xml"/><Relationship Id="rId15" Type="http://schemas.openxmlformats.org/officeDocument/2006/relationships/image" Target="../media/image31.png"/><Relationship Id="rId23" Type="http://schemas.microsoft.com/office/2007/relationships/hdphoto" Target="../media/hdphoto8.wdp"/><Relationship Id="rId28" Type="http://schemas.microsoft.com/office/2007/relationships/hdphoto" Target="../media/hdphoto10.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9.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18" Type="http://schemas.microsoft.com/office/2007/relationships/hdphoto" Target="../media/hdphoto7.wdp"/><Relationship Id="rId26" Type="http://schemas.openxmlformats.org/officeDocument/2006/relationships/image" Target="../media/image38.png"/><Relationship Id="rId3" Type="http://schemas.openxmlformats.org/officeDocument/2006/relationships/chart" Target="../charts/chart13.xml"/><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2.png"/><Relationship Id="rId25" Type="http://schemas.microsoft.com/office/2007/relationships/hdphoto" Target="../media/hdphoto9.wdp"/><Relationship Id="rId2" Type="http://schemas.openxmlformats.org/officeDocument/2006/relationships/notesSlide" Target="../notesSlides/notesSlide4.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37.png"/><Relationship Id="rId5" Type="http://schemas.openxmlformats.org/officeDocument/2006/relationships/chart" Target="../charts/chart15.xml"/><Relationship Id="rId15" Type="http://schemas.openxmlformats.org/officeDocument/2006/relationships/image" Target="../media/image31.png"/><Relationship Id="rId23" Type="http://schemas.microsoft.com/office/2007/relationships/hdphoto" Target="../media/hdphoto8.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chart" Target="../charts/chart14.xml"/><Relationship Id="rId9" Type="http://schemas.openxmlformats.org/officeDocument/2006/relationships/image" Target="../media/image27.png"/><Relationship Id="rId14" Type="http://schemas.microsoft.com/office/2007/relationships/hdphoto" Target="../media/hdphoto5.wdp"/><Relationship Id="rId22" Type="http://schemas.openxmlformats.org/officeDocument/2006/relationships/image" Target="../media/image36.png"/><Relationship Id="rId27"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EE7EE-66AB-E710-BDB7-2242919C9A94}"/>
              </a:ext>
            </a:extLst>
          </p:cNvPr>
          <p:cNvSpPr/>
          <p:nvPr/>
        </p:nvSpPr>
        <p:spPr bwMode="auto">
          <a:xfrm>
            <a:off x="0" y="15426"/>
            <a:ext cx="12192000" cy="6869249"/>
          </a:xfrm>
          <a:prstGeom prst="rect">
            <a:avLst/>
          </a:prstGeom>
          <a:solidFill>
            <a:srgbClr val="FFFB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dirty="0">
              <a:ln>
                <a:noFill/>
              </a:ln>
              <a:solidFill>
                <a:schemeClr val="tx1"/>
              </a:solidFill>
              <a:effectLst/>
              <a:latin typeface="Century Gothic" panose="020B0502020202020204" pitchFamily="34" charset="0"/>
              <a:cs typeface="Arial" charset="0"/>
            </a:endParaRPr>
          </a:p>
        </p:txBody>
      </p:sp>
      <p:sp>
        <p:nvSpPr>
          <p:cNvPr id="14" name="Titre 1">
            <a:extLst>
              <a:ext uri="{FF2B5EF4-FFF2-40B4-BE49-F238E27FC236}">
                <a16:creationId xmlns:a16="http://schemas.microsoft.com/office/drawing/2014/main" id="{748DDBD0-C745-307D-B588-0B7B90913A77}"/>
              </a:ext>
            </a:extLst>
          </p:cNvPr>
          <p:cNvSpPr txBox="1">
            <a:spLocks/>
          </p:cNvSpPr>
          <p:nvPr/>
        </p:nvSpPr>
        <p:spPr>
          <a:xfrm>
            <a:off x="0" y="5358969"/>
            <a:ext cx="12192000" cy="897688"/>
          </a:xfrm>
          <a:prstGeom prst="rect">
            <a:avLst/>
          </a:prstGeom>
          <a:solidFill>
            <a:srgbClr val="FFFBF0"/>
          </a:solidFill>
        </p:spPr>
        <p:txBody>
          <a:bodyPr/>
          <a:lstStyle>
            <a:lvl1pPr algn="l" rtl="0" eaLnBrk="1" fontAlgn="base" hangingPunct="1">
              <a:spcBef>
                <a:spcPct val="0"/>
              </a:spcBef>
              <a:spcAft>
                <a:spcPct val="0"/>
              </a:spcAft>
              <a:defRPr sz="2000" spc="300">
                <a:solidFill>
                  <a:schemeClr val="tx1"/>
                </a:solidFill>
                <a:latin typeface="+mj-lt"/>
                <a:ea typeface="+mj-ea"/>
                <a:cs typeface="+mj-cs"/>
              </a:defRPr>
            </a:lvl1pPr>
            <a:lvl2pPr algn="l" rtl="0" eaLnBrk="1" fontAlgn="base" hangingPunct="1">
              <a:spcBef>
                <a:spcPct val="0"/>
              </a:spcBef>
              <a:spcAft>
                <a:spcPct val="0"/>
              </a:spcAft>
              <a:defRPr sz="2800">
                <a:solidFill>
                  <a:srgbClr val="DB0029"/>
                </a:solidFill>
                <a:latin typeface="Century Gothic" pitchFamily="34" charset="0"/>
                <a:cs typeface="Arial" charset="0"/>
              </a:defRPr>
            </a:lvl2pPr>
            <a:lvl3pPr algn="l" rtl="0" eaLnBrk="1" fontAlgn="base" hangingPunct="1">
              <a:spcBef>
                <a:spcPct val="0"/>
              </a:spcBef>
              <a:spcAft>
                <a:spcPct val="0"/>
              </a:spcAft>
              <a:defRPr sz="2800">
                <a:solidFill>
                  <a:srgbClr val="DB0029"/>
                </a:solidFill>
                <a:latin typeface="Century Gothic" pitchFamily="34" charset="0"/>
                <a:cs typeface="Arial" charset="0"/>
              </a:defRPr>
            </a:lvl3pPr>
            <a:lvl4pPr algn="l" rtl="0" eaLnBrk="1" fontAlgn="base" hangingPunct="1">
              <a:spcBef>
                <a:spcPct val="0"/>
              </a:spcBef>
              <a:spcAft>
                <a:spcPct val="0"/>
              </a:spcAft>
              <a:defRPr sz="2800">
                <a:solidFill>
                  <a:srgbClr val="DB0029"/>
                </a:solidFill>
                <a:latin typeface="Century Gothic" pitchFamily="34" charset="0"/>
                <a:cs typeface="Arial" charset="0"/>
              </a:defRPr>
            </a:lvl4pPr>
            <a:lvl5pPr algn="l" rtl="0" eaLnBrk="1" fontAlgn="base" hangingPunct="1">
              <a:spcBef>
                <a:spcPct val="0"/>
              </a:spcBef>
              <a:spcAft>
                <a:spcPct val="0"/>
              </a:spcAft>
              <a:defRPr sz="2800">
                <a:solidFill>
                  <a:srgbClr val="DB0029"/>
                </a:solidFill>
                <a:latin typeface="Century Gothic" pitchFamily="34" charset="0"/>
                <a:cs typeface="Arial" charset="0"/>
              </a:defRPr>
            </a:lvl5pPr>
            <a:lvl6pPr marL="457200" algn="l" rtl="0" eaLnBrk="1" fontAlgn="base" hangingPunct="1">
              <a:spcBef>
                <a:spcPct val="0"/>
              </a:spcBef>
              <a:spcAft>
                <a:spcPct val="0"/>
              </a:spcAft>
              <a:defRPr sz="2400" b="1">
                <a:solidFill>
                  <a:srgbClr val="DB0029"/>
                </a:solidFill>
                <a:latin typeface="Century Gothic" pitchFamily="34" charset="0"/>
                <a:cs typeface="Arial" charset="0"/>
              </a:defRPr>
            </a:lvl6pPr>
            <a:lvl7pPr marL="914400" algn="l" rtl="0" eaLnBrk="1" fontAlgn="base" hangingPunct="1">
              <a:spcBef>
                <a:spcPct val="0"/>
              </a:spcBef>
              <a:spcAft>
                <a:spcPct val="0"/>
              </a:spcAft>
              <a:defRPr sz="2400" b="1">
                <a:solidFill>
                  <a:srgbClr val="DB0029"/>
                </a:solidFill>
                <a:latin typeface="Century Gothic" pitchFamily="34" charset="0"/>
                <a:cs typeface="Arial" charset="0"/>
              </a:defRPr>
            </a:lvl7pPr>
            <a:lvl8pPr marL="1371600" algn="l" rtl="0" eaLnBrk="1" fontAlgn="base" hangingPunct="1">
              <a:spcBef>
                <a:spcPct val="0"/>
              </a:spcBef>
              <a:spcAft>
                <a:spcPct val="0"/>
              </a:spcAft>
              <a:defRPr sz="2400" b="1">
                <a:solidFill>
                  <a:srgbClr val="DB0029"/>
                </a:solidFill>
                <a:latin typeface="Century Gothic" pitchFamily="34" charset="0"/>
                <a:cs typeface="Arial" charset="0"/>
              </a:defRPr>
            </a:lvl8pPr>
            <a:lvl9pPr marL="1828800" algn="l" rtl="0" eaLnBrk="1" fontAlgn="base" hangingPunct="1">
              <a:spcBef>
                <a:spcPct val="0"/>
              </a:spcBef>
              <a:spcAft>
                <a:spcPct val="0"/>
              </a:spcAft>
              <a:defRPr sz="2400" b="1">
                <a:solidFill>
                  <a:srgbClr val="DB0029"/>
                </a:solidFill>
                <a:latin typeface="Century Gothic" pitchFamily="34" charset="0"/>
                <a:cs typeface="Arial" charset="0"/>
              </a:defRPr>
            </a:lvl9pPr>
          </a:lstStyle>
          <a:p>
            <a:pPr marL="453390" algn="ctr"/>
            <a:r>
              <a:rPr lang="fr-FR" sz="2700" b="1" dirty="0">
                <a:solidFill>
                  <a:srgbClr val="0C0C0C"/>
                </a:solidFill>
                <a:effectLst/>
                <a:latin typeface="Calibri" panose="020F0502020204030204" pitchFamily="34" charset="0"/>
                <a:ea typeface="PMingLiU" panose="02020500000000000000" pitchFamily="18" charset="-120"/>
              </a:rPr>
              <a:t>LES FRANÇAISES FACE À LA DÉCONSTRUCTION MASCULINE ET L’IMPACT DE #METOO SUR  LEURS RAPPORTS AVEC LES HOMMES</a:t>
            </a:r>
          </a:p>
        </p:txBody>
      </p:sp>
      <p:cxnSp>
        <p:nvCxnSpPr>
          <p:cNvPr id="16" name="Connecteur droit 15">
            <a:extLst>
              <a:ext uri="{FF2B5EF4-FFF2-40B4-BE49-F238E27FC236}">
                <a16:creationId xmlns:a16="http://schemas.microsoft.com/office/drawing/2014/main" id="{FF52D93C-89DA-331E-B882-CDDBA58096F5}"/>
              </a:ext>
            </a:extLst>
          </p:cNvPr>
          <p:cNvCxnSpPr>
            <a:cxnSpLocks/>
          </p:cNvCxnSpPr>
          <p:nvPr/>
        </p:nvCxnSpPr>
        <p:spPr>
          <a:xfrm>
            <a:off x="4339519" y="6282057"/>
            <a:ext cx="3744000" cy="0"/>
          </a:xfrm>
          <a:prstGeom prst="line">
            <a:avLst/>
          </a:prstGeom>
          <a:ln w="28575">
            <a:solidFill>
              <a:srgbClr val="19151C"/>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37105EC-DA1C-DF89-B70B-2A2AB6852DDC}"/>
              </a:ext>
            </a:extLst>
          </p:cNvPr>
          <p:cNvSpPr/>
          <p:nvPr/>
        </p:nvSpPr>
        <p:spPr>
          <a:xfrm>
            <a:off x="-3" y="6362069"/>
            <a:ext cx="3521500" cy="500137"/>
          </a:xfrm>
          <a:prstGeom prst="rect">
            <a:avLst/>
          </a:prstGeom>
          <a:solidFill>
            <a:srgbClr val="FFFBF0"/>
          </a:solidFill>
          <a:ln w="19050">
            <a:noFill/>
            <a:prstDash val="solid"/>
          </a:ln>
        </p:spPr>
        <p:txBody>
          <a:bodyPr wrap="square" anchor="b">
            <a:spAutoFit/>
          </a:bodyPr>
          <a:lstStyle/>
          <a:p>
            <a:pPr>
              <a:spcAft>
                <a:spcPts val="10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600" b="1" dirty="0">
                <a:solidFill>
                  <a:srgbClr val="9C845E"/>
                </a:solidFill>
                <a:latin typeface="+mn-lt"/>
                <a:ea typeface="Calibri" panose="020F0502020204030204" pitchFamily="34" charset="0"/>
              </a:rPr>
              <a:t>Contacts </a:t>
            </a:r>
            <a:r>
              <a:rPr lang="fr-FR" sz="600" b="1" dirty="0" err="1">
                <a:solidFill>
                  <a:srgbClr val="9C845E"/>
                </a:solidFill>
                <a:latin typeface="+mn-lt"/>
                <a:ea typeface="Calibri" panose="020F0502020204030204" pitchFamily="34" charset="0"/>
              </a:rPr>
              <a:t>Ifop</a:t>
            </a:r>
            <a:r>
              <a:rPr lang="fr-FR" sz="600" b="1" dirty="0">
                <a:solidFill>
                  <a:srgbClr val="9C845E"/>
                </a:solidFill>
                <a:latin typeface="+mn-lt"/>
                <a:ea typeface="Calibri" panose="020F0502020204030204" pitchFamily="34" charset="0"/>
              </a:rPr>
              <a:t> :</a:t>
            </a:r>
          </a:p>
          <a:p>
            <a:pPr>
              <a:spcAft>
                <a:spcPts val="10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600" b="1" dirty="0">
                <a:solidFill>
                  <a:srgbClr val="9C845E"/>
                </a:solidFill>
                <a:ea typeface="Calibri" panose="020F0502020204030204" pitchFamily="34" charset="0"/>
              </a:rPr>
              <a:t>0661003776</a:t>
            </a:r>
            <a:r>
              <a:rPr lang="fr-FR" sz="600" b="1" dirty="0">
                <a:solidFill>
                  <a:srgbClr val="9C845E"/>
                </a:solidFill>
                <a:latin typeface="+mn-lt"/>
                <a:ea typeface="Calibri" panose="020F0502020204030204" pitchFamily="34" charset="0"/>
              </a:rPr>
              <a:t> / 0172349464</a:t>
            </a:r>
          </a:p>
          <a:p>
            <a:pPr>
              <a:spcAft>
                <a:spcPts val="10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600" b="1" dirty="0">
                <a:solidFill>
                  <a:srgbClr val="9C845E"/>
                </a:solidFill>
                <a:ea typeface="Calibri" panose="020F0502020204030204" pitchFamily="34" charset="0"/>
              </a:rPr>
              <a:t>François KRAUS / Louise JUSSIAN / </a:t>
            </a:r>
            <a:r>
              <a:rPr lang="de-DE" sz="600" b="1" dirty="0">
                <a:solidFill>
                  <a:srgbClr val="9C845E"/>
                </a:solidFill>
                <a:ea typeface="Calibri" panose="020F0502020204030204" pitchFamily="34" charset="0"/>
              </a:rPr>
              <a:t>Baptiste DUPONT</a:t>
            </a:r>
          </a:p>
          <a:p>
            <a:pPr>
              <a:spcAft>
                <a:spcPts val="100"/>
              </a:spcAf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600" b="1" dirty="0">
                <a:solidFill>
                  <a:srgbClr val="9C845E"/>
                </a:solidFill>
              </a:rPr>
              <a:t>francois.kraus@ifop.com / baptiste.dupont@ifop.com</a:t>
            </a:r>
          </a:p>
        </p:txBody>
      </p:sp>
      <p:sp>
        <p:nvSpPr>
          <p:cNvPr id="19" name="ZoneTexte 18">
            <a:extLst>
              <a:ext uri="{FF2B5EF4-FFF2-40B4-BE49-F238E27FC236}">
                <a16:creationId xmlns:a16="http://schemas.microsoft.com/office/drawing/2014/main" id="{D86D0849-8E39-D6BA-6615-E1755C067546}"/>
              </a:ext>
            </a:extLst>
          </p:cNvPr>
          <p:cNvSpPr txBox="1"/>
          <p:nvPr/>
        </p:nvSpPr>
        <p:spPr>
          <a:xfrm>
            <a:off x="5347252" y="6575623"/>
            <a:ext cx="1497493" cy="307777"/>
          </a:xfrm>
          <a:prstGeom prst="rect">
            <a:avLst/>
          </a:prstGeom>
          <a:noFill/>
        </p:spPr>
        <p:txBody>
          <a:bodyPr wrap="square" rtlCol="0">
            <a:spAutoFit/>
          </a:bodyPr>
          <a:lstStyle/>
          <a:p>
            <a:pPr algn="ctr"/>
            <a:r>
              <a:rPr lang="fr-FR" sz="1400" b="1" dirty="0">
                <a:solidFill>
                  <a:srgbClr val="9C845E"/>
                </a:solidFill>
                <a:latin typeface="Arial" panose="020B0604020202020204" pitchFamily="34" charset="0"/>
                <a:cs typeface="Arial" panose="020B0604020202020204" pitchFamily="34" charset="0"/>
              </a:rPr>
              <a:t>Juillet 2024</a:t>
            </a:r>
          </a:p>
        </p:txBody>
      </p:sp>
      <p:sp>
        <p:nvSpPr>
          <p:cNvPr id="20" name="ZoneTexte 19">
            <a:extLst>
              <a:ext uri="{FF2B5EF4-FFF2-40B4-BE49-F238E27FC236}">
                <a16:creationId xmlns:a16="http://schemas.microsoft.com/office/drawing/2014/main" id="{FE39F878-CE7F-6703-A9FD-6E59713B059F}"/>
              </a:ext>
            </a:extLst>
          </p:cNvPr>
          <p:cNvSpPr txBox="1"/>
          <p:nvPr/>
        </p:nvSpPr>
        <p:spPr>
          <a:xfrm>
            <a:off x="2868868" y="6335834"/>
            <a:ext cx="6880885" cy="338554"/>
          </a:xfrm>
          <a:prstGeom prst="rect">
            <a:avLst/>
          </a:prstGeom>
          <a:noFill/>
        </p:spPr>
        <p:txBody>
          <a:bodyPr wrap="square" rtlCol="0">
            <a:spAutoFit/>
          </a:bodyPr>
          <a:lstStyle/>
          <a:p>
            <a:pPr algn="ctr"/>
            <a:r>
              <a:rPr lang="fr-FR" sz="1600" b="1" dirty="0">
                <a:solidFill>
                  <a:srgbClr val="9C845E"/>
                </a:solidFill>
                <a:latin typeface="Arial" panose="020B0604020202020204" pitchFamily="34" charset="0"/>
                <a:cs typeface="Arial" panose="020B0604020202020204" pitchFamily="34" charset="0"/>
              </a:rPr>
              <a:t>Etude Ifop pour Marie Claire menée auprès de 1000 Françaises</a:t>
            </a:r>
          </a:p>
        </p:txBody>
      </p:sp>
      <p:pic>
        <p:nvPicPr>
          <p:cNvPr id="6" name="Image 5">
            <a:extLst>
              <a:ext uri="{FF2B5EF4-FFF2-40B4-BE49-F238E27FC236}">
                <a16:creationId xmlns:a16="http://schemas.microsoft.com/office/drawing/2014/main" id="{CCB53F25-2D72-9C74-9BF2-FED7AB7D045E}"/>
              </a:ext>
            </a:extLst>
          </p:cNvPr>
          <p:cNvPicPr>
            <a:picLocks noChangeAspect="1"/>
          </p:cNvPicPr>
          <p:nvPr/>
        </p:nvPicPr>
        <p:blipFill>
          <a:blip r:embed="rId2"/>
          <a:stretch>
            <a:fillRect/>
          </a:stretch>
        </p:blipFill>
        <p:spPr>
          <a:xfrm>
            <a:off x="3281652" y="-39374"/>
            <a:ext cx="5299036" cy="5398344"/>
          </a:xfrm>
          <a:prstGeom prst="rect">
            <a:avLst/>
          </a:prstGeom>
        </p:spPr>
      </p:pic>
      <p:pic>
        <p:nvPicPr>
          <p:cNvPr id="3" name="Picture 2">
            <a:extLst>
              <a:ext uri="{FF2B5EF4-FFF2-40B4-BE49-F238E27FC236}">
                <a16:creationId xmlns:a16="http://schemas.microsoft.com/office/drawing/2014/main" id="{35A3A361-C5E1-94C5-CAA0-3FF77D387F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75" b="89773" l="3936" r="97048">
                        <a14:foregroundMark x1="14311" y1="41477" x2="14311" y2="41477"/>
                        <a14:foregroundMark x1="6440" y1="44034" x2="6440" y2="44034"/>
                        <a14:foregroundMark x1="4114" y1="47727" x2="4919" y2="68750"/>
                        <a14:foregroundMark x1="22451" y1="42614" x2="25134" y2="59091"/>
                        <a14:foregroundMark x1="30322" y1="57102" x2="30590" y2="57102"/>
                        <a14:foregroundMark x1="37299" y1="49148" x2="37299" y2="50284"/>
                        <a14:foregroundMark x1="36941" y1="32102" x2="36941" y2="32102"/>
                        <a14:foregroundMark x1="42397" y1="46307" x2="42397" y2="46307"/>
                        <a14:foregroundMark x1="53846" y1="49432" x2="53846" y2="49432"/>
                        <a14:foregroundMark x1="61717" y1="48295" x2="61717" y2="48295"/>
                        <a14:foregroundMark x1="71199" y1="47159" x2="71199" y2="47159"/>
                        <a14:foregroundMark x1="78265" y1="47727" x2="78265" y2="47727"/>
                        <a14:foregroundMark x1="78712" y1="30114" x2="78712" y2="30114"/>
                        <a14:foregroundMark x1="83453" y1="49716" x2="83453" y2="49716"/>
                        <a14:foregroundMark x1="90519" y1="56250" x2="90519" y2="56250"/>
                        <a14:foregroundMark x1="97048" y1="46023" x2="97048" y2="46023"/>
                      </a14:backgroundRemoval>
                    </a14:imgEffect>
                  </a14:imgLayer>
                </a14:imgProps>
              </a:ext>
            </a:extLst>
          </a:blip>
          <a:stretch>
            <a:fillRect/>
          </a:stretch>
        </p:blipFill>
        <p:spPr>
          <a:xfrm>
            <a:off x="4740583" y="-98874"/>
            <a:ext cx="2939433" cy="971797"/>
          </a:xfrm>
          <a:prstGeom prst="rect">
            <a:avLst/>
          </a:prstGeom>
        </p:spPr>
      </p:pic>
      <p:pic>
        <p:nvPicPr>
          <p:cNvPr id="8" name="Image 7">
            <a:extLst>
              <a:ext uri="{FF2B5EF4-FFF2-40B4-BE49-F238E27FC236}">
                <a16:creationId xmlns:a16="http://schemas.microsoft.com/office/drawing/2014/main" id="{A5E307BD-4EEF-BA8F-9871-96453BD25760}"/>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598110" y="2679484"/>
            <a:ext cx="1422400" cy="1112603"/>
          </a:xfrm>
          <a:prstGeom prst="rect">
            <a:avLst/>
          </a:prstGeom>
        </p:spPr>
      </p:pic>
      <p:sp>
        <p:nvSpPr>
          <p:cNvPr id="7" name="Rectangle 6">
            <a:extLst>
              <a:ext uri="{FF2B5EF4-FFF2-40B4-BE49-F238E27FC236}">
                <a16:creationId xmlns:a16="http://schemas.microsoft.com/office/drawing/2014/main" id="{75AD4400-9563-F18B-4DAE-86D6480522E3}"/>
              </a:ext>
            </a:extLst>
          </p:cNvPr>
          <p:cNvSpPr/>
          <p:nvPr/>
        </p:nvSpPr>
        <p:spPr bwMode="auto">
          <a:xfrm>
            <a:off x="8604219" y="-26675"/>
            <a:ext cx="1171575" cy="5372945"/>
          </a:xfrm>
          <a:prstGeom prst="rect">
            <a:avLst/>
          </a:prstGeom>
          <a:solidFill>
            <a:srgbClr val="9C845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9" name="Rectangle 8">
            <a:extLst>
              <a:ext uri="{FF2B5EF4-FFF2-40B4-BE49-F238E27FC236}">
                <a16:creationId xmlns:a16="http://schemas.microsoft.com/office/drawing/2014/main" id="{3F52891D-1575-53F3-8164-D4259344D7D9}"/>
              </a:ext>
            </a:extLst>
          </p:cNvPr>
          <p:cNvSpPr/>
          <p:nvPr/>
        </p:nvSpPr>
        <p:spPr bwMode="auto">
          <a:xfrm>
            <a:off x="2111947" y="-13976"/>
            <a:ext cx="1171575" cy="5372945"/>
          </a:xfrm>
          <a:prstGeom prst="rect">
            <a:avLst/>
          </a:prstGeom>
          <a:solidFill>
            <a:srgbClr val="9C845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Tree>
    <p:extLst>
      <p:ext uri="{BB962C8B-B14F-4D97-AF65-F5344CB8AC3E}">
        <p14:creationId xmlns:p14="http://schemas.microsoft.com/office/powerpoint/2010/main" val="270843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876D6DF9-FE97-3470-A38D-226BE4A17516}"/>
              </a:ext>
            </a:extLst>
          </p:cNvPr>
          <p:cNvGraphicFramePr/>
          <p:nvPr>
            <p:extLst>
              <p:ext uri="{D42A27DB-BD31-4B8C-83A1-F6EECF244321}">
                <p14:modId xmlns:p14="http://schemas.microsoft.com/office/powerpoint/2010/main" val="3294878813"/>
              </p:ext>
            </p:extLst>
          </p:nvPr>
        </p:nvGraphicFramePr>
        <p:xfrm>
          <a:off x="8430241" y="2157724"/>
          <a:ext cx="3223382" cy="3399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a:extLst>
              <a:ext uri="{FF2B5EF4-FFF2-40B4-BE49-F238E27FC236}">
                <a16:creationId xmlns:a16="http://schemas.microsoft.com/office/drawing/2014/main" id="{EEF17648-017A-89E3-E4E2-067864C1A613}"/>
              </a:ext>
            </a:extLst>
          </p:cNvPr>
          <p:cNvGraphicFramePr>
            <a:graphicFrameLocks/>
          </p:cNvGraphicFramePr>
          <p:nvPr>
            <p:extLst>
              <p:ext uri="{D42A27DB-BD31-4B8C-83A1-F6EECF244321}">
                <p14:modId xmlns:p14="http://schemas.microsoft.com/office/powerpoint/2010/main" val="2899994810"/>
              </p:ext>
            </p:extLst>
          </p:nvPr>
        </p:nvGraphicFramePr>
        <p:xfrm>
          <a:off x="624250" y="2344445"/>
          <a:ext cx="7387193" cy="57498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re 4">
            <a:extLst>
              <a:ext uri="{FF2B5EF4-FFF2-40B4-BE49-F238E27FC236}">
                <a16:creationId xmlns:a16="http://schemas.microsoft.com/office/drawing/2014/main" id="{5A4F173D-F6D4-3A57-3250-71C375B69FEE}"/>
              </a:ext>
            </a:extLst>
          </p:cNvPr>
          <p:cNvSpPr txBox="1">
            <a:spLocks/>
          </p:cNvSpPr>
          <p:nvPr/>
        </p:nvSpPr>
        <p:spPr>
          <a:xfrm>
            <a:off x="217739" y="89872"/>
            <a:ext cx="11656761" cy="848978"/>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l" defTabSz="886649"/>
            <a:r>
              <a:rPr lang="fr-FR" sz="2300" b="1" dirty="0">
                <a:solidFill>
                  <a:srgbClr val="9D8661"/>
                </a:solidFill>
                <a:latin typeface="Century Gothic" panose="020B0502020202020204" pitchFamily="34" charset="0"/>
              </a:rPr>
              <a:t>LES FRANÇAISES NE SE VOIENT PAS EN COUPLE AVEC UN HOMME AYANT UNE VISION TRADITIONNELLE DES RÔLES DE GENRE</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0" y="1240643"/>
            <a:ext cx="5857875" cy="438650"/>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pPr algn="just"/>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Personnellement, pourriez-vous vous mettre en couple avec un homme ayant une vision traditionnelle des rôles de genre et des relations hommes / femmes ?</a:t>
            </a:r>
          </a:p>
        </p:txBody>
      </p:sp>
      <p:sp>
        <p:nvSpPr>
          <p:cNvPr id="19" name="Rectangle 46">
            <a:extLst>
              <a:ext uri="{FF2B5EF4-FFF2-40B4-BE49-F238E27FC236}">
                <a16:creationId xmlns:a16="http://schemas.microsoft.com/office/drawing/2014/main" id="{96B6D94E-CBA2-28D2-4B12-3C6BAA9B34AB}"/>
              </a:ext>
            </a:extLst>
          </p:cNvPr>
          <p:cNvSpPr>
            <a:spLocks noChangeArrowheads="1"/>
          </p:cNvSpPr>
          <p:nvPr/>
        </p:nvSpPr>
        <p:spPr bwMode="auto">
          <a:xfrm>
            <a:off x="790763" y="5322594"/>
            <a:ext cx="7971271" cy="1170387"/>
          </a:xfrm>
          <a:prstGeom prst="rect">
            <a:avLst/>
          </a:prstGeom>
          <a:noFill/>
          <a:ln w="9525">
            <a:noFill/>
            <a:miter lim="800000"/>
            <a:headEnd/>
            <a:tailEnd/>
          </a:ln>
          <a:effectLst/>
        </p:spPr>
        <p:txBody>
          <a:bodyPr wrap="square" lIns="97347" tIns="48674" rIns="97347" bIns="48674">
            <a:spAutoFit/>
          </a:bodyPr>
          <a:lstStyle/>
          <a:p>
            <a:pPr marL="0" marR="0" lvl="0" indent="0" defTabSz="1014032" eaLnBrk="1" fontAlgn="auto" latinLnBrk="0" hangingPunct="1">
              <a:lnSpc>
                <a:spcPct val="100000"/>
              </a:lnSpc>
              <a:spcBef>
                <a:spcPts val="100"/>
              </a:spcBef>
              <a:spcAft>
                <a:spcPts val="100"/>
              </a:spcAft>
              <a:buClrTx/>
              <a:buSzTx/>
              <a:buFontTx/>
              <a:buNone/>
              <a:tabLst/>
              <a:defRPr/>
            </a:pPr>
            <a:r>
              <a:rPr lang="fr-FR" sz="2800" b="1" kern="0" dirty="0">
                <a:solidFill>
                  <a:srgbClr val="F87408"/>
                </a:solidFill>
                <a:latin typeface="Century Gothic" panose="020B0502020202020204" pitchFamily="34" charset="0"/>
              </a:rPr>
              <a:t>68</a:t>
            </a:r>
            <a:r>
              <a:rPr kumimoji="0" lang="fr-FR" sz="2800" b="1" i="0" u="none" strike="noStrike" kern="0" cap="none" spc="0" normalizeH="0" baseline="0" noProof="0" dirty="0">
                <a:ln>
                  <a:noFill/>
                </a:ln>
                <a:solidFill>
                  <a:srgbClr val="F87408"/>
                </a:solidFill>
                <a:effectLst/>
                <a:uLnTx/>
                <a:uFillTx/>
                <a:latin typeface="Century Gothic" panose="020B0502020202020204" pitchFamily="34" charset="0"/>
              </a:rPr>
              <a:t>%</a:t>
            </a:r>
            <a:endParaRPr kumimoji="0" lang="fr-FR" sz="2800" b="1" i="1" u="none" strike="noStrike" kern="0" cap="none" spc="0" normalizeH="0" baseline="30000" noProof="0" dirty="0">
              <a:ln>
                <a:noFill/>
              </a:ln>
              <a:solidFill>
                <a:srgbClr val="F87408"/>
              </a:solidFill>
              <a:effectLst/>
              <a:uLnTx/>
              <a:uFillTx/>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2000" b="1" kern="0" dirty="0">
                <a:solidFill>
                  <a:srgbClr val="F87408"/>
                </a:solidFill>
                <a:latin typeface="Century Gothic" panose="020B0502020202020204" pitchFamily="34" charset="0"/>
              </a:rPr>
              <a:t>des Françaises ne souhaitent pas se mettre en couple avec un homme ayant une vision traditionnelle des rôles de genre</a:t>
            </a:r>
            <a:endParaRPr kumimoji="0" lang="fr-FR" sz="1600" u="none" strike="noStrike" kern="0" cap="none" spc="0" normalizeH="0" baseline="0" noProof="0" dirty="0">
              <a:ln>
                <a:noFill/>
              </a:ln>
              <a:solidFill>
                <a:srgbClr val="F87408"/>
              </a:solidFill>
              <a:effectLst/>
              <a:uLnTx/>
              <a:uFillTx/>
              <a:latin typeface="Century Gothic" panose="020B0502020202020204" pitchFamily="34" charset="0"/>
            </a:endParaRPr>
          </a:p>
        </p:txBody>
      </p:sp>
      <p:sp>
        <p:nvSpPr>
          <p:cNvPr id="4" name="Rectangle : coins arrondis 3">
            <a:extLst>
              <a:ext uri="{FF2B5EF4-FFF2-40B4-BE49-F238E27FC236}">
                <a16:creationId xmlns:a16="http://schemas.microsoft.com/office/drawing/2014/main" id="{362970DC-0A5E-FA7F-F097-37F5D8D0D38E}"/>
              </a:ext>
            </a:extLst>
          </p:cNvPr>
          <p:cNvSpPr/>
          <p:nvPr/>
        </p:nvSpPr>
        <p:spPr>
          <a:xfrm rot="16200000">
            <a:off x="8115793" y="1731456"/>
            <a:ext cx="3763124" cy="3957803"/>
          </a:xfrm>
          <a:custGeom>
            <a:avLst/>
            <a:gdLst>
              <a:gd name="connsiteX0" fmla="*/ 0 w 3763124"/>
              <a:gd name="connsiteY0" fmla="*/ 244942 h 3957803"/>
              <a:gd name="connsiteX1" fmla="*/ 244942 w 3763124"/>
              <a:gd name="connsiteY1" fmla="*/ 0 h 3957803"/>
              <a:gd name="connsiteX2" fmla="*/ 3518182 w 3763124"/>
              <a:gd name="connsiteY2" fmla="*/ 0 h 3957803"/>
              <a:gd name="connsiteX3" fmla="*/ 3763124 w 3763124"/>
              <a:gd name="connsiteY3" fmla="*/ 244942 h 3957803"/>
              <a:gd name="connsiteX4" fmla="*/ 3763124 w 3763124"/>
              <a:gd name="connsiteY4" fmla="*/ 3712861 h 3957803"/>
              <a:gd name="connsiteX5" fmla="*/ 3518182 w 3763124"/>
              <a:gd name="connsiteY5" fmla="*/ 3957803 h 3957803"/>
              <a:gd name="connsiteX6" fmla="*/ 244942 w 3763124"/>
              <a:gd name="connsiteY6" fmla="*/ 3957803 h 3957803"/>
              <a:gd name="connsiteX7" fmla="*/ 0 w 3763124"/>
              <a:gd name="connsiteY7" fmla="*/ 3712861 h 3957803"/>
              <a:gd name="connsiteX8" fmla="*/ 0 w 3763124"/>
              <a:gd name="connsiteY8" fmla="*/ 244942 h 395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3124" h="3957803" fill="none" extrusionOk="0">
                <a:moveTo>
                  <a:pt x="0" y="244942"/>
                </a:moveTo>
                <a:cubicBezTo>
                  <a:pt x="-2849" y="122691"/>
                  <a:pt x="118748" y="16938"/>
                  <a:pt x="244942" y="0"/>
                </a:cubicBezTo>
                <a:cubicBezTo>
                  <a:pt x="1489225" y="110934"/>
                  <a:pt x="2475613" y="140386"/>
                  <a:pt x="3518182" y="0"/>
                </a:cubicBezTo>
                <a:cubicBezTo>
                  <a:pt x="3654338" y="7563"/>
                  <a:pt x="3774867" y="106769"/>
                  <a:pt x="3763124" y="244942"/>
                </a:cubicBezTo>
                <a:cubicBezTo>
                  <a:pt x="3613470" y="1832716"/>
                  <a:pt x="3909559" y="2789012"/>
                  <a:pt x="3763124" y="3712861"/>
                </a:cubicBezTo>
                <a:cubicBezTo>
                  <a:pt x="3767948" y="3851408"/>
                  <a:pt x="3649122" y="3970406"/>
                  <a:pt x="3518182" y="3957803"/>
                </a:cubicBezTo>
                <a:cubicBezTo>
                  <a:pt x="2407866" y="4088180"/>
                  <a:pt x="1157781" y="3811472"/>
                  <a:pt x="244942" y="3957803"/>
                </a:cubicBezTo>
                <a:cubicBezTo>
                  <a:pt x="105256" y="3960231"/>
                  <a:pt x="20220" y="3845201"/>
                  <a:pt x="0" y="3712861"/>
                </a:cubicBezTo>
                <a:cubicBezTo>
                  <a:pt x="-18709" y="2889547"/>
                  <a:pt x="-74369" y="1417548"/>
                  <a:pt x="0" y="244942"/>
                </a:cubicBezTo>
                <a:close/>
              </a:path>
              <a:path w="3763124" h="3957803" stroke="0" extrusionOk="0">
                <a:moveTo>
                  <a:pt x="0" y="244942"/>
                </a:moveTo>
                <a:cubicBezTo>
                  <a:pt x="-5751" y="119754"/>
                  <a:pt x="88948" y="-8554"/>
                  <a:pt x="244942" y="0"/>
                </a:cubicBezTo>
                <a:cubicBezTo>
                  <a:pt x="1095070" y="-60713"/>
                  <a:pt x="2679942" y="61072"/>
                  <a:pt x="3518182" y="0"/>
                </a:cubicBezTo>
                <a:cubicBezTo>
                  <a:pt x="3644543" y="2980"/>
                  <a:pt x="3755685" y="118461"/>
                  <a:pt x="3763124" y="244942"/>
                </a:cubicBezTo>
                <a:cubicBezTo>
                  <a:pt x="3787576" y="1405323"/>
                  <a:pt x="3830787" y="2651277"/>
                  <a:pt x="3763124" y="3712861"/>
                </a:cubicBezTo>
                <a:cubicBezTo>
                  <a:pt x="3772230" y="3839484"/>
                  <a:pt x="3672443" y="3959056"/>
                  <a:pt x="3518182" y="3957803"/>
                </a:cubicBezTo>
                <a:cubicBezTo>
                  <a:pt x="2879364" y="3884032"/>
                  <a:pt x="1871889" y="3801920"/>
                  <a:pt x="244942" y="3957803"/>
                </a:cubicBezTo>
                <a:cubicBezTo>
                  <a:pt x="130755" y="3960861"/>
                  <a:pt x="-21089" y="3838515"/>
                  <a:pt x="0" y="3712861"/>
                </a:cubicBezTo>
                <a:cubicBezTo>
                  <a:pt x="152408" y="2372263"/>
                  <a:pt x="73868" y="1249930"/>
                  <a:pt x="0" y="244942"/>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5" name="ZoneTexte 4">
            <a:extLst>
              <a:ext uri="{FF2B5EF4-FFF2-40B4-BE49-F238E27FC236}">
                <a16:creationId xmlns:a16="http://schemas.microsoft.com/office/drawing/2014/main" id="{6E19DD25-EA16-DA86-0710-694E67DF8FDB}"/>
              </a:ext>
            </a:extLst>
          </p:cNvPr>
          <p:cNvSpPr txBox="1"/>
          <p:nvPr/>
        </p:nvSpPr>
        <p:spPr>
          <a:xfrm>
            <a:off x="8446538" y="1477033"/>
            <a:ext cx="3052746" cy="646331"/>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 SUR LE TAUX </a:t>
            </a:r>
          </a:p>
          <a:p>
            <a:pPr algn="ctr"/>
            <a:r>
              <a:rPr lang="fr-FR" sz="1200" b="1" i="1" dirty="0">
                <a:solidFill>
                  <a:srgbClr val="F87408"/>
                </a:solidFill>
                <a:latin typeface="Century Gothic" panose="020B0502020202020204" pitchFamily="34" charset="0"/>
                <a:cs typeface="Calibri" pitchFamily="34" charset="0"/>
              </a:rPr>
              <a:t>de femmes ne le souhaitant pas  </a:t>
            </a:r>
            <a:br>
              <a:rPr lang="fr-FR" sz="1200" b="1" i="1" dirty="0">
                <a:solidFill>
                  <a:srgbClr val="F87408"/>
                </a:solidFill>
                <a:latin typeface="Century Gothic" panose="020B0502020202020204" pitchFamily="34" charset="0"/>
                <a:cs typeface="Calibri" pitchFamily="34" charset="0"/>
              </a:rPr>
            </a:br>
            <a:r>
              <a:rPr lang="fr-FR" sz="1000" b="1" i="1" dirty="0">
                <a:solidFill>
                  <a:schemeClr val="bg1">
                    <a:lumMod val="65000"/>
                  </a:schemeClr>
                </a:solidFill>
                <a:latin typeface="Century Gothic" panose="020B0502020202020204" pitchFamily="34" charset="0"/>
                <a:cs typeface="Calibri" pitchFamily="34" charset="0"/>
              </a:rPr>
              <a:t>en fonction de leur âge</a:t>
            </a:r>
            <a:endParaRPr lang="fr-FR" sz="1000" b="1" i="1" dirty="0">
              <a:solidFill>
                <a:srgbClr val="4C6561"/>
              </a:solidFill>
              <a:latin typeface="Century Gothic" panose="020B0502020202020204" pitchFamily="34" charset="0"/>
              <a:cs typeface="Calibri" pitchFamily="34" charset="0"/>
            </a:endParaRPr>
          </a:p>
        </p:txBody>
      </p:sp>
      <p:pic>
        <p:nvPicPr>
          <p:cNvPr id="6" name="Image 5">
            <a:extLst>
              <a:ext uri="{FF2B5EF4-FFF2-40B4-BE49-F238E27FC236}">
                <a16:creationId xmlns:a16="http://schemas.microsoft.com/office/drawing/2014/main" id="{0D868B0F-E758-F8CD-0AD3-82D1E637E786}"/>
              </a:ext>
            </a:extLst>
          </p:cNvPr>
          <p:cNvPicPr>
            <a:picLocks noChangeAspect="1"/>
          </p:cNvPicPr>
          <p:nvPr/>
        </p:nvPicPr>
        <p:blipFill>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flipH="1">
            <a:off x="7769268" y="1663536"/>
            <a:ext cx="577119" cy="616597"/>
          </a:xfrm>
          <a:prstGeom prst="rect">
            <a:avLst/>
          </a:prstGeom>
        </p:spPr>
      </p:pic>
      <p:sp>
        <p:nvSpPr>
          <p:cNvPr id="8" name="ZoneTexte 7">
            <a:extLst>
              <a:ext uri="{FF2B5EF4-FFF2-40B4-BE49-F238E27FC236}">
                <a16:creationId xmlns:a16="http://schemas.microsoft.com/office/drawing/2014/main" id="{4E54B00C-E1A6-E175-F6E0-7F2DDCCBE489}"/>
              </a:ext>
            </a:extLst>
          </p:cNvPr>
          <p:cNvSpPr txBox="1"/>
          <p:nvPr/>
        </p:nvSpPr>
        <p:spPr>
          <a:xfrm>
            <a:off x="0" y="1646700"/>
            <a:ext cx="6124352" cy="246221"/>
          </a:xfrm>
          <a:prstGeom prst="rect">
            <a:avLst/>
          </a:prstGeom>
          <a:noFill/>
        </p:spPr>
        <p:txBody>
          <a:bodyPr wrap="square">
            <a:spAutoFit/>
          </a:bodyPr>
          <a:lstStyle/>
          <a:p>
            <a:pPr marL="0" marR="0" lvl="0" indent="0" algn="just" defTabSz="779252"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603D2F"/>
                </a:solidFill>
                <a:effectLst/>
                <a:uLnTx/>
                <a:uFillTx/>
                <a:latin typeface="Calibri" panose="020F0502020204030204" pitchFamily="34" charset="0"/>
                <a:ea typeface="+mn-ea"/>
                <a:cs typeface="Calibri" panose="020F0502020204030204" pitchFamily="34" charset="0"/>
              </a:rPr>
              <a:t>Base : femmes hétérosexuelles ou bisexuelles</a:t>
            </a:r>
          </a:p>
        </p:txBody>
      </p:sp>
      <p:pic>
        <p:nvPicPr>
          <p:cNvPr id="10" name="Image 9" descr="Une image contenant clipart, dessin humoristique&#10;&#10;Description générée automatiquement avec une confiance moyenne">
            <a:extLst>
              <a:ext uri="{FF2B5EF4-FFF2-40B4-BE49-F238E27FC236}">
                <a16:creationId xmlns:a16="http://schemas.microsoft.com/office/drawing/2014/main" id="{D192C5FE-DEB7-8D34-5B46-BC7E635F0F7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486" t="18415" r="78365" b="17096"/>
          <a:stretch/>
        </p:blipFill>
        <p:spPr>
          <a:xfrm>
            <a:off x="432189" y="2870954"/>
            <a:ext cx="1541557" cy="1409481"/>
          </a:xfrm>
          <a:prstGeom prst="rect">
            <a:avLst/>
          </a:prstGeom>
        </p:spPr>
      </p:pic>
      <p:pic>
        <p:nvPicPr>
          <p:cNvPr id="11" name="Image 10" descr="Une image contenant habits, dessin humoristique, personne&#10;&#10;Description générée automatiquement">
            <a:extLst>
              <a:ext uri="{FF2B5EF4-FFF2-40B4-BE49-F238E27FC236}">
                <a16:creationId xmlns:a16="http://schemas.microsoft.com/office/drawing/2014/main" id="{55A85264-6FA9-56A0-ECF0-C0245363CE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3100" y="1722802"/>
            <a:ext cx="2027899" cy="1659190"/>
          </a:xfrm>
          <a:prstGeom prst="rect">
            <a:avLst/>
          </a:prstGeom>
        </p:spPr>
      </p:pic>
    </p:spTree>
    <p:extLst>
      <p:ext uri="{BB962C8B-B14F-4D97-AF65-F5344CB8AC3E}">
        <p14:creationId xmlns:p14="http://schemas.microsoft.com/office/powerpoint/2010/main" val="228260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3898176903"/>
              </p:ext>
            </p:extLst>
          </p:nvPr>
        </p:nvGraphicFramePr>
        <p:xfrm>
          <a:off x="3614509" y="1313488"/>
          <a:ext cx="4928971" cy="5592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2087053874"/>
              </p:ext>
            </p:extLst>
          </p:nvPr>
        </p:nvGraphicFramePr>
        <p:xfrm>
          <a:off x="7383483" y="1341328"/>
          <a:ext cx="4754481" cy="5617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1954049539"/>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207943"/>
            <a:ext cx="9249027"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ne souhaitant pas se mettre en couple avec un homme ayant une vision traditionnelle</a:t>
            </a:r>
          </a:p>
        </p:txBody>
      </p:sp>
      <p:sp>
        <p:nvSpPr>
          <p:cNvPr id="163" name="Rectangle 162">
            <a:extLst>
              <a:ext uri="{FF2B5EF4-FFF2-40B4-BE49-F238E27FC236}">
                <a16:creationId xmlns:a16="http://schemas.microsoft.com/office/drawing/2014/main" id="{16B3F382-A083-ED9B-709C-34A10C3EA462}"/>
              </a:ext>
            </a:extLst>
          </p:cNvPr>
          <p:cNvSpPr/>
          <p:nvPr/>
        </p:nvSpPr>
        <p:spPr>
          <a:xfrm>
            <a:off x="1291162" y="772631"/>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81% des très féministes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4163647"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540723"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485477"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921983"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4152707"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4184972"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81694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7778551" y="5859763"/>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4192150"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644212"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4374685"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81567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8095044" y="3346878"/>
            <a:ext cx="1982107"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79527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81418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80950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4379777"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pic>
        <p:nvPicPr>
          <p:cNvPr id="10" name="Image 9" descr="Une image contenant habits, dessin humoristique, personne&#10;&#10;Description générée automatiquement">
            <a:extLst>
              <a:ext uri="{FF2B5EF4-FFF2-40B4-BE49-F238E27FC236}">
                <a16:creationId xmlns:a16="http://schemas.microsoft.com/office/drawing/2014/main" id="{AF10AB71-E308-FE37-B33A-7A4A4FDDFDA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402080" y="-19148"/>
            <a:ext cx="1665798" cy="1362926"/>
          </a:xfrm>
          <a:prstGeom prst="rect">
            <a:avLst/>
          </a:prstGeom>
        </p:spPr>
      </p:pic>
    </p:spTree>
    <p:extLst>
      <p:ext uri="{BB962C8B-B14F-4D97-AF65-F5344CB8AC3E}">
        <p14:creationId xmlns:p14="http://schemas.microsoft.com/office/powerpoint/2010/main" val="156599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495ACB-ACA1-438F-9CFC-CCAB0EE2A1DE}"/>
              </a:ext>
            </a:extLst>
          </p:cNvPr>
          <p:cNvSpPr/>
          <p:nvPr/>
        </p:nvSpPr>
        <p:spPr>
          <a:xfrm>
            <a:off x="2166258" y="2522811"/>
            <a:ext cx="9919556" cy="18123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fr-FR" sz="2800" spc="600" dirty="0">
              <a:latin typeface="+mj-lt"/>
            </a:endParaRPr>
          </a:p>
        </p:txBody>
      </p:sp>
      <p:sp>
        <p:nvSpPr>
          <p:cNvPr id="4" name="Rectangle 3">
            <a:extLst>
              <a:ext uri="{FF2B5EF4-FFF2-40B4-BE49-F238E27FC236}">
                <a16:creationId xmlns:a16="http://schemas.microsoft.com/office/drawing/2014/main" id="{1A9ED1A1-669D-3CAB-38BA-85DC51729A2C}"/>
              </a:ext>
            </a:extLst>
          </p:cNvPr>
          <p:cNvSpPr/>
          <p:nvPr/>
        </p:nvSpPr>
        <p:spPr bwMode="auto">
          <a:xfrm>
            <a:off x="4748988" y="0"/>
            <a:ext cx="7448757" cy="6869249"/>
          </a:xfrm>
          <a:prstGeom prst="rect">
            <a:avLst/>
          </a:prstGeom>
          <a:solidFill>
            <a:srgbClr val="FFF6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grpSp>
        <p:nvGrpSpPr>
          <p:cNvPr id="11" name="Groupe 10">
            <a:extLst>
              <a:ext uri="{FF2B5EF4-FFF2-40B4-BE49-F238E27FC236}">
                <a16:creationId xmlns:a16="http://schemas.microsoft.com/office/drawing/2014/main" id="{6C603974-DC17-62C9-8C62-030F7C3ACA42}"/>
              </a:ext>
            </a:extLst>
          </p:cNvPr>
          <p:cNvGrpSpPr/>
          <p:nvPr/>
        </p:nvGrpSpPr>
        <p:grpSpPr>
          <a:xfrm>
            <a:off x="1216569" y="2961705"/>
            <a:ext cx="1473226" cy="1181862"/>
            <a:chOff x="398403" y="2237513"/>
            <a:chExt cx="1473226" cy="1181862"/>
          </a:xfrm>
        </p:grpSpPr>
        <p:sp>
          <p:nvSpPr>
            <p:cNvPr id="12" name="TextBox 25">
              <a:extLst>
                <a:ext uri="{FF2B5EF4-FFF2-40B4-BE49-F238E27FC236}">
                  <a16:creationId xmlns:a16="http://schemas.microsoft.com/office/drawing/2014/main" id="{8D7B071C-EC52-6988-4536-DDEFE0FBD21A}"/>
                </a:ext>
              </a:extLst>
            </p:cNvPr>
            <p:cNvSpPr txBox="1"/>
            <p:nvPr userDrawn="1"/>
          </p:nvSpPr>
          <p:spPr>
            <a:xfrm>
              <a:off x="398403" y="2237513"/>
              <a:ext cx="1473226" cy="1181862"/>
            </a:xfrm>
            <a:prstGeom prst="rect">
              <a:avLst/>
            </a:prstGeom>
            <a:noFill/>
          </p:spPr>
          <p:txBody>
            <a:bodyPr wrap="square" lIns="0" tIns="0" rIns="0" bIns="0" rtlCol="0">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sz="9600" i="0" u="none" strike="noStrike" kern="1200" cap="none" spc="0" normalizeH="0" baseline="0" noProof="0" dirty="0">
                  <a:ln>
                    <a:noFill/>
                  </a:ln>
                  <a:solidFill>
                    <a:srgbClr val="953735"/>
                  </a:solidFill>
                  <a:effectLst/>
                  <a:uLnTx/>
                  <a:uFillTx/>
                  <a:latin typeface="Century Gothic" panose="020B0502020202020204" pitchFamily="34" charset="0"/>
                  <a:ea typeface="Titillium Light" charset="0"/>
                  <a:cs typeface="Titillium Light" charset="0"/>
                </a:rPr>
                <a:t>02</a:t>
              </a:r>
            </a:p>
          </p:txBody>
        </p:sp>
        <p:cxnSp>
          <p:nvCxnSpPr>
            <p:cNvPr id="13" name="Connecteur droit 12">
              <a:extLst>
                <a:ext uri="{FF2B5EF4-FFF2-40B4-BE49-F238E27FC236}">
                  <a16:creationId xmlns:a16="http://schemas.microsoft.com/office/drawing/2014/main" id="{E799D456-7018-B917-55A2-7BBC71B3BFBF}"/>
                </a:ext>
              </a:extLst>
            </p:cNvPr>
            <p:cNvCxnSpPr/>
            <p:nvPr userDrawn="1"/>
          </p:nvCxnSpPr>
          <p:spPr bwMode="auto">
            <a:xfrm flipV="1">
              <a:off x="1798977" y="2382747"/>
              <a:ext cx="0" cy="864096"/>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ZoneTexte 13">
            <a:extLst>
              <a:ext uri="{FF2B5EF4-FFF2-40B4-BE49-F238E27FC236}">
                <a16:creationId xmlns:a16="http://schemas.microsoft.com/office/drawing/2014/main" id="{A48444FD-9FE3-AC39-0C08-E01BDADD43A0}"/>
              </a:ext>
            </a:extLst>
          </p:cNvPr>
          <p:cNvSpPr txBox="1"/>
          <p:nvPr/>
        </p:nvSpPr>
        <p:spPr>
          <a:xfrm>
            <a:off x="2755975" y="2795689"/>
            <a:ext cx="6153073" cy="1015663"/>
          </a:xfrm>
          <a:prstGeom prst="rect">
            <a:avLst/>
          </a:prstGeom>
          <a:noFill/>
        </p:spPr>
        <p:txBody>
          <a:bodyPr wrap="square">
            <a:spAutoFit/>
          </a:bodyPr>
          <a:lstStyle/>
          <a:p>
            <a:r>
              <a:rPr lang="fr-FR" sz="3000" b="1" dirty="0">
                <a:solidFill>
                  <a:schemeClr val="bg2">
                    <a:lumMod val="10000"/>
                  </a:schemeClr>
                </a:solidFill>
                <a:latin typeface="Century Gothic" panose="020B0502020202020204" pitchFamily="34" charset="0"/>
              </a:rPr>
              <a:t>L’IMPORTANCE ACCORDEE AU SEXE ET AU COUPLE DANS LA VIE</a:t>
            </a:r>
          </a:p>
        </p:txBody>
      </p:sp>
      <p:cxnSp>
        <p:nvCxnSpPr>
          <p:cNvPr id="23" name="Connecteur droit 22">
            <a:extLst>
              <a:ext uri="{FF2B5EF4-FFF2-40B4-BE49-F238E27FC236}">
                <a16:creationId xmlns:a16="http://schemas.microsoft.com/office/drawing/2014/main" id="{266AEAF5-CA60-60F7-1ECE-81270E51C083}"/>
              </a:ext>
            </a:extLst>
          </p:cNvPr>
          <p:cNvCxnSpPr/>
          <p:nvPr/>
        </p:nvCxnSpPr>
        <p:spPr bwMode="auto">
          <a:xfrm flipV="1">
            <a:off x="2658239" y="2996952"/>
            <a:ext cx="0" cy="864096"/>
          </a:xfrm>
          <a:prstGeom prst="line">
            <a:avLst/>
          </a:prstGeom>
          <a:ln>
            <a:solidFill>
              <a:srgbClr val="953735"/>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5" name="Groupe 4">
            <a:extLst>
              <a:ext uri="{FF2B5EF4-FFF2-40B4-BE49-F238E27FC236}">
                <a16:creationId xmlns:a16="http://schemas.microsoft.com/office/drawing/2014/main" id="{EE3CFC30-67A8-7BDE-43DF-25AD7251DE3D}"/>
              </a:ext>
            </a:extLst>
          </p:cNvPr>
          <p:cNvGrpSpPr/>
          <p:nvPr/>
        </p:nvGrpSpPr>
        <p:grpSpPr>
          <a:xfrm>
            <a:off x="8506297" y="0"/>
            <a:ext cx="2200939" cy="6869249"/>
            <a:chOff x="8506297" y="0"/>
            <a:chExt cx="2200939" cy="6869249"/>
          </a:xfrm>
        </p:grpSpPr>
        <p:sp>
          <p:nvSpPr>
            <p:cNvPr id="6" name="Rectangle 5">
              <a:extLst>
                <a:ext uri="{FF2B5EF4-FFF2-40B4-BE49-F238E27FC236}">
                  <a16:creationId xmlns:a16="http://schemas.microsoft.com/office/drawing/2014/main" id="{8439E50B-E4F2-1C06-4CEF-BF322F52066B}"/>
                </a:ext>
              </a:extLst>
            </p:cNvPr>
            <p:cNvSpPr/>
            <p:nvPr/>
          </p:nvSpPr>
          <p:spPr bwMode="auto">
            <a:xfrm>
              <a:off x="9020980" y="0"/>
              <a:ext cx="1171575" cy="6869249"/>
            </a:xfrm>
            <a:prstGeom prst="rect">
              <a:avLst/>
            </a:prstGeom>
            <a:solidFill>
              <a:srgbClr val="9C845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8" name="ZoneTexte 7">
              <a:extLst>
                <a:ext uri="{FF2B5EF4-FFF2-40B4-BE49-F238E27FC236}">
                  <a16:creationId xmlns:a16="http://schemas.microsoft.com/office/drawing/2014/main" id="{A3132C03-4C42-1433-8D93-452BF841CFD6}"/>
                </a:ext>
              </a:extLst>
            </p:cNvPr>
            <p:cNvSpPr txBox="1"/>
            <p:nvPr/>
          </p:nvSpPr>
          <p:spPr>
            <a:xfrm>
              <a:off x="8506297" y="32296"/>
              <a:ext cx="2200939" cy="553998"/>
            </a:xfrm>
            <a:prstGeom prst="rect">
              <a:avLst/>
            </a:prstGeom>
            <a:noFill/>
          </p:spPr>
          <p:txBody>
            <a:bodyPr wrap="square" rtlCol="0">
              <a:spAutoFit/>
            </a:bodyPr>
            <a:lstStyle/>
            <a:p>
              <a:pPr algn="ctr"/>
              <a:endParaRPr lang="fr-FR" sz="3000" b="1" i="1" dirty="0">
                <a:solidFill>
                  <a:srgbClr val="FFF6EB"/>
                </a:solidFill>
                <a:latin typeface="Century Gothic" panose="020B0502020202020204" pitchFamily="34" charset="0"/>
              </a:endParaRPr>
            </a:p>
          </p:txBody>
        </p:sp>
      </p:grpSp>
    </p:spTree>
    <p:extLst>
      <p:ext uri="{BB962C8B-B14F-4D97-AF65-F5344CB8AC3E}">
        <p14:creationId xmlns:p14="http://schemas.microsoft.com/office/powerpoint/2010/main" val="384725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67829EC8-A9DC-7EAE-7067-F6945AD2FA9B}"/>
              </a:ext>
            </a:extLst>
          </p:cNvPr>
          <p:cNvGraphicFramePr/>
          <p:nvPr>
            <p:extLst>
              <p:ext uri="{D42A27DB-BD31-4B8C-83A1-F6EECF244321}">
                <p14:modId xmlns:p14="http://schemas.microsoft.com/office/powerpoint/2010/main" val="2259426317"/>
              </p:ext>
            </p:extLst>
          </p:nvPr>
        </p:nvGraphicFramePr>
        <p:xfrm>
          <a:off x="9039994" y="1940889"/>
          <a:ext cx="2343875" cy="35216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aphique 1">
            <a:extLst>
              <a:ext uri="{FF2B5EF4-FFF2-40B4-BE49-F238E27FC236}">
                <a16:creationId xmlns:a16="http://schemas.microsoft.com/office/drawing/2014/main" id="{28423F4B-3482-F912-991D-A8BDE47ED942}"/>
              </a:ext>
            </a:extLst>
          </p:cNvPr>
          <p:cNvGraphicFramePr>
            <a:graphicFrameLocks/>
          </p:cNvGraphicFramePr>
          <p:nvPr>
            <p:extLst>
              <p:ext uri="{D42A27DB-BD31-4B8C-83A1-F6EECF244321}">
                <p14:modId xmlns:p14="http://schemas.microsoft.com/office/powerpoint/2010/main" val="1829108393"/>
              </p:ext>
            </p:extLst>
          </p:nvPr>
        </p:nvGraphicFramePr>
        <p:xfrm>
          <a:off x="819854" y="2379201"/>
          <a:ext cx="7109545" cy="54984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re 4">
            <a:extLst>
              <a:ext uri="{FF2B5EF4-FFF2-40B4-BE49-F238E27FC236}">
                <a16:creationId xmlns:a16="http://schemas.microsoft.com/office/drawing/2014/main" id="{5A4F173D-F6D4-3A57-3250-71C375B69FEE}"/>
              </a:ext>
            </a:extLst>
          </p:cNvPr>
          <p:cNvSpPr txBox="1">
            <a:spLocks/>
          </p:cNvSpPr>
          <p:nvPr/>
        </p:nvSpPr>
        <p:spPr>
          <a:xfrm>
            <a:off x="193653" y="246786"/>
            <a:ext cx="11998347" cy="779937"/>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l" defTabSz="886649"/>
            <a:r>
              <a:rPr lang="fr-FR" sz="2300" b="1" dirty="0">
                <a:solidFill>
                  <a:srgbClr val="9D8661"/>
                </a:solidFill>
                <a:latin typeface="Century Gothic" panose="020B0502020202020204" pitchFamily="34" charset="0"/>
              </a:rPr>
              <a:t>LA SOLITUDE N’EST PLUS PERÇUE COMME UNE SITUATION DIFFICILE À VIVRE POUR LA MAJORITÉ DES FEMMES CÉLIBATAIRES</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1" y="1315535"/>
            <a:ext cx="8112369" cy="253984"/>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pPr algn="l"/>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Pour vous, la solitude est-elle quelque chose de très, assez, pas vraiment ou pas du tout difficile à vivre ?</a:t>
            </a:r>
          </a:p>
        </p:txBody>
      </p:sp>
      <p:sp>
        <p:nvSpPr>
          <p:cNvPr id="17" name="ZoneTexte 2">
            <a:extLst>
              <a:ext uri="{FF2B5EF4-FFF2-40B4-BE49-F238E27FC236}">
                <a16:creationId xmlns:a16="http://schemas.microsoft.com/office/drawing/2014/main" id="{51413853-2F67-3F34-AD7A-96E3647433BC}"/>
              </a:ext>
            </a:extLst>
          </p:cNvPr>
          <p:cNvSpPr txBox="1"/>
          <p:nvPr/>
        </p:nvSpPr>
        <p:spPr>
          <a:xfrm>
            <a:off x="2121731" y="6425316"/>
            <a:ext cx="7387193" cy="338554"/>
          </a:xfrm>
          <a:prstGeom prst="rect">
            <a:avLst/>
          </a:prstGeom>
          <a:noFill/>
        </p:spPr>
        <p:txBody>
          <a:bodyPr wrap="square" rtlCol="0">
            <a:spAutoFit/>
          </a:bodyPr>
          <a:lstStyle/>
          <a:p>
            <a:r>
              <a:rPr lang="fr-FR" sz="800" i="1" dirty="0">
                <a:solidFill>
                  <a:schemeClr val="bg1">
                    <a:lumMod val="50000"/>
                  </a:schemeClr>
                </a:solidFill>
                <a:effectLst/>
                <a:latin typeface="Calibri" panose="020F0502020204030204" pitchFamily="34" charset="0"/>
                <a:ea typeface="Calibri" panose="020F0502020204030204" pitchFamily="34" charset="0"/>
              </a:rPr>
              <a:t>Etude Ipsos réalisée les 24 et 25 février 1989 auprès d’un échantillon national représentatif de 800 personnes âgées de 18 ans et plus. Données sur la base des femmes vivant seules. En raison des différences de base, la comparaison des résultats entre ces deux enquêtes est donc à interpréter avec prudence. </a:t>
            </a:r>
            <a:endParaRPr lang="fr-FR" sz="700" i="1" dirty="0">
              <a:solidFill>
                <a:schemeClr val="bg1">
                  <a:lumMod val="50000"/>
                </a:schemeClr>
              </a:solidFill>
            </a:endParaRPr>
          </a:p>
        </p:txBody>
      </p:sp>
      <p:sp>
        <p:nvSpPr>
          <p:cNvPr id="48" name="Ellipse 19">
            <a:extLst>
              <a:ext uri="{FF2B5EF4-FFF2-40B4-BE49-F238E27FC236}">
                <a16:creationId xmlns:a16="http://schemas.microsoft.com/office/drawing/2014/main" id="{39AB146E-5B30-EEA3-FFC1-157AA463ED6D}"/>
              </a:ext>
            </a:extLst>
          </p:cNvPr>
          <p:cNvSpPr/>
          <p:nvPr/>
        </p:nvSpPr>
        <p:spPr bwMode="auto">
          <a:xfrm>
            <a:off x="4005566" y="3306709"/>
            <a:ext cx="992322" cy="28750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u="none" strike="noStrike" cap="none" normalizeH="0" baseline="0" dirty="0">
                <a:ln>
                  <a:noFill/>
                </a:ln>
                <a:solidFill>
                  <a:srgbClr val="603D2F"/>
                </a:solidFill>
                <a:effectLst/>
                <a:latin typeface="Century Gothic" panose="020B0502020202020204" pitchFamily="34" charset="0"/>
                <a:cs typeface="Arial" charset="0"/>
              </a:rPr>
              <a:t>2024</a:t>
            </a:r>
          </a:p>
        </p:txBody>
      </p:sp>
      <p:sp>
        <p:nvSpPr>
          <p:cNvPr id="49" name="Ellipse 21">
            <a:extLst>
              <a:ext uri="{FF2B5EF4-FFF2-40B4-BE49-F238E27FC236}">
                <a16:creationId xmlns:a16="http://schemas.microsoft.com/office/drawing/2014/main" id="{C959FB74-BFA9-5272-4324-009E011DA69A}"/>
              </a:ext>
            </a:extLst>
          </p:cNvPr>
          <p:cNvSpPr/>
          <p:nvPr/>
        </p:nvSpPr>
        <p:spPr bwMode="auto">
          <a:xfrm>
            <a:off x="4003426" y="3766538"/>
            <a:ext cx="992322" cy="28750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u="none" strike="noStrike" cap="none" normalizeH="0" baseline="0" dirty="0">
                <a:ln>
                  <a:noFill/>
                </a:ln>
                <a:solidFill>
                  <a:srgbClr val="603D2F"/>
                </a:solidFill>
                <a:effectLst/>
                <a:latin typeface="Century Gothic" panose="020B0502020202020204" pitchFamily="34" charset="0"/>
                <a:cs typeface="Arial" charset="0"/>
              </a:rPr>
              <a:t>1989</a:t>
            </a:r>
          </a:p>
        </p:txBody>
      </p:sp>
      <p:sp>
        <p:nvSpPr>
          <p:cNvPr id="5" name="Rectangle : coins arrondis 4">
            <a:extLst>
              <a:ext uri="{FF2B5EF4-FFF2-40B4-BE49-F238E27FC236}">
                <a16:creationId xmlns:a16="http://schemas.microsoft.com/office/drawing/2014/main" id="{D48E0690-0964-133C-1A73-346CEAB3A9E8}"/>
              </a:ext>
            </a:extLst>
          </p:cNvPr>
          <p:cNvSpPr/>
          <p:nvPr/>
        </p:nvSpPr>
        <p:spPr>
          <a:xfrm rot="16200000">
            <a:off x="8170532" y="1731602"/>
            <a:ext cx="3898108" cy="3537436"/>
          </a:xfrm>
          <a:custGeom>
            <a:avLst/>
            <a:gdLst>
              <a:gd name="connsiteX0" fmla="*/ 0 w 3898108"/>
              <a:gd name="connsiteY0" fmla="*/ 230252 h 3537436"/>
              <a:gd name="connsiteX1" fmla="*/ 230252 w 3898108"/>
              <a:gd name="connsiteY1" fmla="*/ 0 h 3537436"/>
              <a:gd name="connsiteX2" fmla="*/ 3667856 w 3898108"/>
              <a:gd name="connsiteY2" fmla="*/ 0 h 3537436"/>
              <a:gd name="connsiteX3" fmla="*/ 3898108 w 3898108"/>
              <a:gd name="connsiteY3" fmla="*/ 230252 h 3537436"/>
              <a:gd name="connsiteX4" fmla="*/ 3898108 w 3898108"/>
              <a:gd name="connsiteY4" fmla="*/ 3307184 h 3537436"/>
              <a:gd name="connsiteX5" fmla="*/ 3667856 w 3898108"/>
              <a:gd name="connsiteY5" fmla="*/ 3537436 h 3537436"/>
              <a:gd name="connsiteX6" fmla="*/ 230252 w 3898108"/>
              <a:gd name="connsiteY6" fmla="*/ 3537436 h 3537436"/>
              <a:gd name="connsiteX7" fmla="*/ 0 w 3898108"/>
              <a:gd name="connsiteY7" fmla="*/ 3307184 h 3537436"/>
              <a:gd name="connsiteX8" fmla="*/ 0 w 3898108"/>
              <a:gd name="connsiteY8" fmla="*/ 230252 h 35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8108" h="3537436" fill="none" extrusionOk="0">
                <a:moveTo>
                  <a:pt x="0" y="230252"/>
                </a:moveTo>
                <a:cubicBezTo>
                  <a:pt x="-2744" y="115636"/>
                  <a:pt x="108761" y="10579"/>
                  <a:pt x="230252" y="0"/>
                </a:cubicBezTo>
                <a:cubicBezTo>
                  <a:pt x="622492" y="110934"/>
                  <a:pt x="2269604" y="140386"/>
                  <a:pt x="3667856" y="0"/>
                </a:cubicBezTo>
                <a:cubicBezTo>
                  <a:pt x="3796886" y="16072"/>
                  <a:pt x="3906076" y="101122"/>
                  <a:pt x="3898108" y="230252"/>
                </a:cubicBezTo>
                <a:cubicBezTo>
                  <a:pt x="3748454" y="1696373"/>
                  <a:pt x="4044543" y="1954852"/>
                  <a:pt x="3898108" y="3307184"/>
                </a:cubicBezTo>
                <a:cubicBezTo>
                  <a:pt x="3918308" y="3448036"/>
                  <a:pt x="3791034" y="3549021"/>
                  <a:pt x="3667856" y="3537436"/>
                </a:cubicBezTo>
                <a:cubicBezTo>
                  <a:pt x="3298206" y="3667813"/>
                  <a:pt x="1048361" y="3391105"/>
                  <a:pt x="230252" y="3537436"/>
                </a:cubicBezTo>
                <a:cubicBezTo>
                  <a:pt x="83806" y="3548057"/>
                  <a:pt x="9133" y="3433022"/>
                  <a:pt x="0" y="3307184"/>
                </a:cubicBezTo>
                <a:cubicBezTo>
                  <a:pt x="-18709" y="1997032"/>
                  <a:pt x="-74369" y="604540"/>
                  <a:pt x="0" y="230252"/>
                </a:cubicBezTo>
                <a:close/>
              </a:path>
              <a:path w="3898108" h="3537436" stroke="0" extrusionOk="0">
                <a:moveTo>
                  <a:pt x="0" y="230252"/>
                </a:moveTo>
                <a:cubicBezTo>
                  <a:pt x="-5357" y="112486"/>
                  <a:pt x="90611" y="-5152"/>
                  <a:pt x="230252" y="0"/>
                </a:cubicBezTo>
                <a:cubicBezTo>
                  <a:pt x="1047705" y="-60713"/>
                  <a:pt x="2664633" y="61072"/>
                  <a:pt x="3667856" y="0"/>
                </a:cubicBezTo>
                <a:cubicBezTo>
                  <a:pt x="3779069" y="5331"/>
                  <a:pt x="3893762" y="108226"/>
                  <a:pt x="3898108" y="230252"/>
                </a:cubicBezTo>
                <a:cubicBezTo>
                  <a:pt x="3922560" y="702523"/>
                  <a:pt x="3965771" y="2045750"/>
                  <a:pt x="3898108" y="3307184"/>
                </a:cubicBezTo>
                <a:cubicBezTo>
                  <a:pt x="3914828" y="3418457"/>
                  <a:pt x="3798076" y="3537638"/>
                  <a:pt x="3667856" y="3537436"/>
                </a:cubicBezTo>
                <a:cubicBezTo>
                  <a:pt x="2602917" y="3463665"/>
                  <a:pt x="1658130" y="3381553"/>
                  <a:pt x="230252" y="3537436"/>
                </a:cubicBezTo>
                <a:cubicBezTo>
                  <a:pt x="119904" y="3539875"/>
                  <a:pt x="-6914" y="3431194"/>
                  <a:pt x="0" y="3307184"/>
                </a:cubicBezTo>
                <a:cubicBezTo>
                  <a:pt x="152408" y="2722532"/>
                  <a:pt x="73868" y="1005998"/>
                  <a:pt x="0" y="230252"/>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6" name="ZoneTexte 5">
            <a:extLst>
              <a:ext uri="{FF2B5EF4-FFF2-40B4-BE49-F238E27FC236}">
                <a16:creationId xmlns:a16="http://schemas.microsoft.com/office/drawing/2014/main" id="{09F45E76-ECFD-6584-1F89-E2427BCF025E}"/>
              </a:ext>
            </a:extLst>
          </p:cNvPr>
          <p:cNvSpPr txBox="1"/>
          <p:nvPr/>
        </p:nvSpPr>
        <p:spPr>
          <a:xfrm>
            <a:off x="8392654" y="1253475"/>
            <a:ext cx="3495647" cy="861774"/>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 SUR LE TAUX </a:t>
            </a:r>
          </a:p>
          <a:p>
            <a:pPr algn="ctr"/>
            <a:r>
              <a:rPr lang="fr-FR" sz="1200" b="1" i="1" dirty="0">
                <a:solidFill>
                  <a:srgbClr val="6B4834"/>
                </a:solidFill>
                <a:latin typeface="Century Gothic" panose="020B0502020202020204" pitchFamily="34" charset="0"/>
                <a:cs typeface="Calibri" pitchFamily="34" charset="0"/>
              </a:rPr>
              <a:t>de femmes qui ne trouvent pas la solitude difficile à vivre</a:t>
            </a:r>
          </a:p>
          <a:p>
            <a:pPr algn="ctr"/>
            <a:r>
              <a:rPr lang="fr-FR" sz="1200" b="1" i="1" dirty="0">
                <a:solidFill>
                  <a:schemeClr val="bg1">
                    <a:lumMod val="65000"/>
                  </a:schemeClr>
                </a:solidFill>
                <a:latin typeface="Century Gothic" panose="020B0502020202020204" pitchFamily="34" charset="0"/>
                <a:cs typeface="Calibri" pitchFamily="34" charset="0"/>
              </a:rPr>
              <a:t>selon l’âge</a:t>
            </a:r>
            <a:endParaRPr lang="fr-FR" sz="1200" b="1" i="1" dirty="0">
              <a:solidFill>
                <a:srgbClr val="4C6561"/>
              </a:solidFill>
              <a:latin typeface="Century Gothic" panose="020B0502020202020204" pitchFamily="34" charset="0"/>
              <a:cs typeface="Calibri" pitchFamily="34" charset="0"/>
            </a:endParaRPr>
          </a:p>
        </p:txBody>
      </p:sp>
      <p:pic>
        <p:nvPicPr>
          <p:cNvPr id="8" name="Image 7">
            <a:extLst>
              <a:ext uri="{FF2B5EF4-FFF2-40B4-BE49-F238E27FC236}">
                <a16:creationId xmlns:a16="http://schemas.microsoft.com/office/drawing/2014/main" id="{AD8BB86C-E25A-D43B-934D-9B4AB8EA6742}"/>
              </a:ext>
            </a:extLst>
          </p:cNvPr>
          <p:cNvPicPr>
            <a:picLocks noChangeAspect="1"/>
          </p:cNvPicPr>
          <p:nvPr/>
        </p:nvPicPr>
        <p:blipFill>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flipH="1">
            <a:off x="7859443" y="1408626"/>
            <a:ext cx="491425" cy="525041"/>
          </a:xfrm>
          <a:prstGeom prst="rect">
            <a:avLst/>
          </a:prstGeom>
        </p:spPr>
      </p:pic>
      <p:sp>
        <p:nvSpPr>
          <p:cNvPr id="4" name="ZoneTexte 7">
            <a:extLst>
              <a:ext uri="{FF2B5EF4-FFF2-40B4-BE49-F238E27FC236}">
                <a16:creationId xmlns:a16="http://schemas.microsoft.com/office/drawing/2014/main" id="{A0CDFA23-73D8-3FD9-31A6-A1BA872F7429}"/>
              </a:ext>
            </a:extLst>
          </p:cNvPr>
          <p:cNvSpPr txBox="1">
            <a:spLocks noChangeArrowheads="1"/>
          </p:cNvSpPr>
          <p:nvPr/>
        </p:nvSpPr>
        <p:spPr bwMode="auto">
          <a:xfrm>
            <a:off x="1324520" y="5355860"/>
            <a:ext cx="9896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defTabSz="777875" fontAlgn="base">
              <a:spcBef>
                <a:spcPct val="0"/>
              </a:spcBef>
              <a:spcAft>
                <a:spcPct val="0"/>
              </a:spcAft>
              <a:defRPr sz="1500">
                <a:solidFill>
                  <a:schemeClr val="tx1"/>
                </a:solidFill>
                <a:latin typeface="Arial" panose="020B0604020202020204" pitchFamily="34" charset="0"/>
              </a:defRPr>
            </a:lvl6pPr>
            <a:lvl7pPr marL="2971800" indent="-228600" defTabSz="777875" fontAlgn="base">
              <a:spcBef>
                <a:spcPct val="0"/>
              </a:spcBef>
              <a:spcAft>
                <a:spcPct val="0"/>
              </a:spcAft>
              <a:defRPr sz="1500">
                <a:solidFill>
                  <a:schemeClr val="tx1"/>
                </a:solidFill>
                <a:latin typeface="Arial" panose="020B0604020202020204" pitchFamily="34" charset="0"/>
              </a:defRPr>
            </a:lvl7pPr>
            <a:lvl8pPr marL="3429000" indent="-228600" defTabSz="777875" fontAlgn="base">
              <a:spcBef>
                <a:spcPct val="0"/>
              </a:spcBef>
              <a:spcAft>
                <a:spcPct val="0"/>
              </a:spcAft>
              <a:defRPr sz="1500">
                <a:solidFill>
                  <a:schemeClr val="tx1"/>
                </a:solidFill>
                <a:latin typeface="Arial" panose="020B0604020202020204" pitchFamily="34" charset="0"/>
              </a:defRPr>
            </a:lvl8pPr>
            <a:lvl9pPr marL="3886200" indent="-228600" defTabSz="777875" fontAlgn="base">
              <a:spcBef>
                <a:spcPct val="0"/>
              </a:spcBef>
              <a:spcAft>
                <a:spcPct val="0"/>
              </a:spcAft>
              <a:defRPr sz="1500">
                <a:solidFill>
                  <a:schemeClr val="tx1"/>
                </a:solidFill>
                <a:latin typeface="Arial" panose="020B0604020202020204" pitchFamily="34" charset="0"/>
              </a:defRPr>
            </a:lvl9pPr>
          </a:lstStyle>
          <a:p>
            <a:pPr algn="r" eaLnBrk="1" hangingPunct="1"/>
            <a:r>
              <a:rPr lang="fr-FR" altLang="fr-FR" sz="1100" b="1" i="1" dirty="0">
                <a:solidFill>
                  <a:srgbClr val="7F7F7F"/>
                </a:solidFill>
                <a:latin typeface="Century Gothic" panose="020B0502020202020204" pitchFamily="34" charset="0"/>
              </a:rPr>
              <a:t>+</a:t>
            </a:r>
            <a:r>
              <a:rPr lang="fr-FR" altLang="fr-FR" sz="1600" b="1" i="1" dirty="0">
                <a:solidFill>
                  <a:srgbClr val="7F7F7F"/>
                </a:solidFill>
                <a:latin typeface="Century Gothic" panose="020B0502020202020204" pitchFamily="34" charset="0"/>
              </a:rPr>
              <a:t>33</a:t>
            </a:r>
            <a:r>
              <a:rPr lang="fr-FR" altLang="fr-FR" sz="1100" b="1" i="1" dirty="0">
                <a:solidFill>
                  <a:srgbClr val="7F7F7F"/>
                </a:solidFill>
                <a:latin typeface="Century Gothic" panose="020B0502020202020204" pitchFamily="34" charset="0"/>
              </a:rPr>
              <a:t> pts depuis 1989</a:t>
            </a:r>
            <a:endParaRPr lang="fr-FR" altLang="fr-FR" sz="800" b="1" i="1" dirty="0">
              <a:solidFill>
                <a:srgbClr val="7F7F7F"/>
              </a:solidFill>
              <a:latin typeface="Century Gothic" panose="020B0502020202020204" pitchFamily="34" charset="0"/>
            </a:endParaRPr>
          </a:p>
        </p:txBody>
      </p:sp>
      <p:pic>
        <p:nvPicPr>
          <p:cNvPr id="9" name="Graphique 20" descr="Tendance à la hausse avec un remplissage uni">
            <a:extLst>
              <a:ext uri="{FF2B5EF4-FFF2-40B4-BE49-F238E27FC236}">
                <a16:creationId xmlns:a16="http://schemas.microsoft.com/office/drawing/2014/main" id="{1D430C5C-38C2-2D3E-2150-019F6F90F9F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1763" t="26218" r="-1916" b="28291"/>
          <a:stretch/>
        </p:blipFill>
        <p:spPr>
          <a:xfrm rot="21353088">
            <a:off x="1393759" y="5214686"/>
            <a:ext cx="742301" cy="383530"/>
          </a:xfrm>
          <a:prstGeom prst="rect">
            <a:avLst/>
          </a:prstGeom>
        </p:spPr>
      </p:pic>
      <p:sp>
        <p:nvSpPr>
          <p:cNvPr id="10" name="ZoneTexte 9">
            <a:extLst>
              <a:ext uri="{FF2B5EF4-FFF2-40B4-BE49-F238E27FC236}">
                <a16:creationId xmlns:a16="http://schemas.microsoft.com/office/drawing/2014/main" id="{4DBA7A79-2654-54A5-9A10-2DCECD32CF74}"/>
              </a:ext>
            </a:extLst>
          </p:cNvPr>
          <p:cNvSpPr txBox="1"/>
          <p:nvPr/>
        </p:nvSpPr>
        <p:spPr>
          <a:xfrm>
            <a:off x="43864" y="1550552"/>
            <a:ext cx="6124352" cy="246221"/>
          </a:xfrm>
          <a:prstGeom prst="rect">
            <a:avLst/>
          </a:prstGeom>
          <a:noFill/>
        </p:spPr>
        <p:txBody>
          <a:bodyPr wrap="square">
            <a:spAutoFit/>
          </a:bodyPr>
          <a:lstStyle/>
          <a:p>
            <a:pPr marL="0" marR="0" lvl="0" indent="0" algn="just" defTabSz="779252"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603D2F"/>
                </a:solidFill>
                <a:effectLst/>
                <a:uLnTx/>
                <a:uFillTx/>
                <a:latin typeface="Calibri" panose="020F0502020204030204" pitchFamily="34" charset="0"/>
                <a:ea typeface="+mn-ea"/>
                <a:cs typeface="Calibri" panose="020F0502020204030204" pitchFamily="34" charset="0"/>
              </a:rPr>
              <a:t>Base : femmes célibataires</a:t>
            </a:r>
          </a:p>
        </p:txBody>
      </p:sp>
      <p:sp>
        <p:nvSpPr>
          <p:cNvPr id="21" name="Rectangle 46">
            <a:extLst>
              <a:ext uri="{FF2B5EF4-FFF2-40B4-BE49-F238E27FC236}">
                <a16:creationId xmlns:a16="http://schemas.microsoft.com/office/drawing/2014/main" id="{38EBA092-9152-165F-EC6F-BB909F84DC7B}"/>
              </a:ext>
            </a:extLst>
          </p:cNvPr>
          <p:cNvSpPr>
            <a:spLocks noChangeArrowheads="1"/>
          </p:cNvSpPr>
          <p:nvPr/>
        </p:nvSpPr>
        <p:spPr bwMode="auto">
          <a:xfrm>
            <a:off x="370024" y="5325439"/>
            <a:ext cx="9123745" cy="1103702"/>
          </a:xfrm>
          <a:prstGeom prst="rect">
            <a:avLst/>
          </a:prstGeom>
          <a:noFill/>
          <a:ln w="9525">
            <a:noFill/>
            <a:miter lim="800000"/>
            <a:headEnd/>
            <a:tailEnd/>
          </a:ln>
          <a:effectLst/>
        </p:spPr>
        <p:txBody>
          <a:bodyPr wrap="square" lIns="97347" tIns="48674" rIns="97347" bIns="48674">
            <a:spAutoFit/>
          </a:bodyPr>
          <a:lstStyle/>
          <a:p>
            <a:pPr marL="0" marR="0" lvl="0" indent="0" defTabSz="1014032" eaLnBrk="1" fontAlgn="auto" latinLnBrk="0" hangingPunct="1">
              <a:lnSpc>
                <a:spcPct val="100000"/>
              </a:lnSpc>
              <a:spcBef>
                <a:spcPts val="100"/>
              </a:spcBef>
              <a:spcAft>
                <a:spcPts val="100"/>
              </a:spcAft>
              <a:buClrTx/>
              <a:buSzTx/>
              <a:buFontTx/>
              <a:buNone/>
              <a:tabLst/>
              <a:defRPr/>
            </a:pPr>
            <a:r>
              <a:rPr kumimoji="0" lang="fr-FR" sz="2800" b="1" i="0" u="none" strike="noStrike" kern="0" cap="none" spc="0" normalizeH="0" baseline="0" noProof="0" dirty="0">
                <a:ln>
                  <a:noFill/>
                </a:ln>
                <a:solidFill>
                  <a:srgbClr val="5A7471"/>
                </a:solidFill>
                <a:effectLst/>
                <a:uLnTx/>
                <a:uFillTx/>
                <a:latin typeface="Century Gothic" panose="020B0502020202020204" pitchFamily="34" charset="0"/>
              </a:rPr>
              <a:t>65%</a:t>
            </a:r>
            <a:endParaRPr kumimoji="0" lang="fr-FR" sz="2800" b="1" i="1" u="none" strike="noStrike" kern="0" cap="none" spc="0" normalizeH="0" baseline="30000" noProof="0" dirty="0">
              <a:ln>
                <a:noFill/>
              </a:ln>
              <a:solidFill>
                <a:srgbClr val="5A7471"/>
              </a:solidFill>
              <a:effectLst/>
              <a:uLnTx/>
              <a:uFillTx/>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2000" b="1" kern="0" dirty="0">
                <a:solidFill>
                  <a:srgbClr val="5A7471"/>
                </a:solidFill>
                <a:latin typeface="Century Gothic" panose="020B0502020202020204" pitchFamily="34" charset="0"/>
              </a:rPr>
              <a:t>des Françaises ne trouvent pas la solitude difficile à vivre, </a:t>
            </a:r>
          </a:p>
          <a:p>
            <a:pPr marL="0" marR="0" lvl="0" indent="0" defTabSz="1014032" eaLnBrk="1" fontAlgn="auto" latinLnBrk="0" hangingPunct="1">
              <a:lnSpc>
                <a:spcPct val="100000"/>
              </a:lnSpc>
              <a:spcBef>
                <a:spcPts val="100"/>
              </a:spcBef>
              <a:spcAft>
                <a:spcPts val="100"/>
              </a:spcAft>
              <a:buClrTx/>
              <a:buSzTx/>
              <a:buFontTx/>
              <a:buNone/>
              <a:tabLst/>
              <a:defRPr/>
            </a:pPr>
            <a:r>
              <a:rPr lang="fr-FR" sz="1400" kern="0" dirty="0">
                <a:solidFill>
                  <a:srgbClr val="5A7471"/>
                </a:solidFill>
                <a:latin typeface="Century Gothic" panose="020B0502020202020204" pitchFamily="34" charset="0"/>
              </a:rPr>
              <a:t>contre 32% en 1989</a:t>
            </a:r>
            <a:endParaRPr kumimoji="0" lang="fr-FR" sz="1600" u="none" strike="noStrike" kern="0" cap="none" spc="0" normalizeH="0" baseline="0" noProof="0" dirty="0">
              <a:ln>
                <a:noFill/>
              </a:ln>
              <a:solidFill>
                <a:srgbClr val="5A7471"/>
              </a:solidFill>
              <a:effectLst/>
              <a:uLnTx/>
              <a:uFillTx/>
              <a:latin typeface="Century Gothic" panose="020B0502020202020204" pitchFamily="34" charset="0"/>
            </a:endParaRPr>
          </a:p>
        </p:txBody>
      </p:sp>
      <p:pic>
        <p:nvPicPr>
          <p:cNvPr id="15" name="Image 14">
            <a:extLst>
              <a:ext uri="{FF2B5EF4-FFF2-40B4-BE49-F238E27FC236}">
                <a16:creationId xmlns:a16="http://schemas.microsoft.com/office/drawing/2014/main" id="{C63351DF-87C3-9D5D-3165-77FDF841E1C7}"/>
              </a:ext>
            </a:extLst>
          </p:cNvPr>
          <p:cNvPicPr>
            <a:picLocks noChangeAspect="1"/>
          </p:cNvPicPr>
          <p:nvPr/>
        </p:nvPicPr>
        <p:blipFill>
          <a:blip r:embed="rId8"/>
          <a:stretch>
            <a:fillRect/>
          </a:stretch>
        </p:blipFill>
        <p:spPr>
          <a:xfrm>
            <a:off x="2750368" y="1615000"/>
            <a:ext cx="2181529" cy="1381318"/>
          </a:xfrm>
          <a:prstGeom prst="rect">
            <a:avLst/>
          </a:prstGeom>
        </p:spPr>
      </p:pic>
      <p:sp>
        <p:nvSpPr>
          <p:cNvPr id="3" name="Arc 2">
            <a:extLst>
              <a:ext uri="{FF2B5EF4-FFF2-40B4-BE49-F238E27FC236}">
                <a16:creationId xmlns:a16="http://schemas.microsoft.com/office/drawing/2014/main" id="{5D8356CC-8D30-CBEA-426B-FB142CD5C3F9}"/>
              </a:ext>
            </a:extLst>
          </p:cNvPr>
          <p:cNvSpPr/>
          <p:nvPr/>
        </p:nvSpPr>
        <p:spPr>
          <a:xfrm rot="16023611">
            <a:off x="2256721" y="3259976"/>
            <a:ext cx="4480439" cy="4640040"/>
          </a:xfrm>
          <a:prstGeom prst="arc">
            <a:avLst>
              <a:gd name="adj1" fmla="val 19739181"/>
              <a:gd name="adj2" fmla="val 5091250"/>
            </a:avLst>
          </a:prstGeom>
          <a:ln w="12700">
            <a:solidFill>
              <a:srgbClr val="5A7471"/>
            </a:solidFill>
            <a:prstDash val="dash"/>
            <a:headEnd type="stealth"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solidFill>
                <a:srgbClr val="687A91"/>
              </a:solidFill>
            </a:endParaRPr>
          </a:p>
        </p:txBody>
      </p:sp>
    </p:spTree>
    <p:extLst>
      <p:ext uri="{BB962C8B-B14F-4D97-AF65-F5344CB8AC3E}">
        <p14:creationId xmlns:p14="http://schemas.microsoft.com/office/powerpoint/2010/main" val="382062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577167362"/>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166734968"/>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2095727063"/>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207943"/>
            <a:ext cx="9249027" cy="384721"/>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ne trouvant pas la solitude difficile à vivre</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82% des femmes non-hétérosexuelles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38005"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6845891" y="3159595"/>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9" name="ZoneTexte 8">
            <a:extLst>
              <a:ext uri="{FF2B5EF4-FFF2-40B4-BE49-F238E27FC236}">
                <a16:creationId xmlns:a16="http://schemas.microsoft.com/office/drawing/2014/main" id="{C4A18466-B895-9EB4-ADFE-FFB84DFD0DA0}"/>
              </a:ext>
            </a:extLst>
          </p:cNvPr>
          <p:cNvSpPr txBox="1"/>
          <p:nvPr/>
        </p:nvSpPr>
        <p:spPr>
          <a:xfrm>
            <a:off x="1942819" y="812868"/>
            <a:ext cx="848929" cy="553998"/>
          </a:xfrm>
          <a:prstGeom prst="rect">
            <a:avLst/>
          </a:prstGeom>
          <a:noFill/>
        </p:spPr>
        <p:txBody>
          <a:bodyPr wrap="square" rtlCol="0">
            <a:spAutoFit/>
          </a:bodyPr>
          <a:lstStyle/>
          <a:p>
            <a:pPr algn="ctr"/>
            <a:r>
              <a:rPr lang="fr-FR" sz="1000" b="1" dirty="0">
                <a:solidFill>
                  <a:srgbClr val="5A7471"/>
                </a:solidFill>
              </a:rPr>
              <a:t>Pas du tout difficile </a:t>
            </a:r>
          </a:p>
        </p:txBody>
      </p:sp>
      <p:sp>
        <p:nvSpPr>
          <p:cNvPr id="10" name="ZoneTexte 9">
            <a:extLst>
              <a:ext uri="{FF2B5EF4-FFF2-40B4-BE49-F238E27FC236}">
                <a16:creationId xmlns:a16="http://schemas.microsoft.com/office/drawing/2014/main" id="{761ED8B5-77AC-F62B-B492-942163C38CA3}"/>
              </a:ext>
            </a:extLst>
          </p:cNvPr>
          <p:cNvSpPr txBox="1"/>
          <p:nvPr/>
        </p:nvSpPr>
        <p:spPr>
          <a:xfrm>
            <a:off x="1124589" y="824394"/>
            <a:ext cx="889294" cy="553998"/>
          </a:xfrm>
          <a:prstGeom prst="rect">
            <a:avLst/>
          </a:prstGeom>
          <a:noFill/>
        </p:spPr>
        <p:txBody>
          <a:bodyPr wrap="square" rtlCol="0">
            <a:spAutoFit/>
          </a:bodyPr>
          <a:lstStyle/>
          <a:p>
            <a:pPr algn="ctr"/>
            <a:r>
              <a:rPr lang="fr-FR" sz="1000" b="1" dirty="0">
                <a:solidFill>
                  <a:srgbClr val="5A7471"/>
                </a:solidFill>
                <a:sym typeface="Webdings" panose="05030102010509060703" pitchFamily="18" charset="2"/>
              </a:rPr>
              <a:t>Pas vraiment difficile </a:t>
            </a:r>
            <a:endParaRPr lang="fr-FR" sz="1000" b="1" dirty="0">
              <a:solidFill>
                <a:srgbClr val="5A7471"/>
              </a:solidFill>
            </a:endParaRPr>
          </a:p>
        </p:txBody>
      </p:sp>
      <p:sp>
        <p:nvSpPr>
          <p:cNvPr id="12" name="ZoneTexte 11">
            <a:extLst>
              <a:ext uri="{FF2B5EF4-FFF2-40B4-BE49-F238E27FC236}">
                <a16:creationId xmlns:a16="http://schemas.microsoft.com/office/drawing/2014/main" id="{07BE5C2B-03D6-F0ED-98C5-407BE9C920C0}"/>
              </a:ext>
            </a:extLst>
          </p:cNvPr>
          <p:cNvSpPr txBox="1"/>
          <p:nvPr/>
        </p:nvSpPr>
        <p:spPr>
          <a:xfrm>
            <a:off x="2653076" y="799151"/>
            <a:ext cx="1063099" cy="646331"/>
          </a:xfrm>
          <a:prstGeom prst="rect">
            <a:avLst/>
          </a:prstGeom>
          <a:noFill/>
        </p:spPr>
        <p:txBody>
          <a:bodyPr wrap="square" rtlCol="0">
            <a:spAutoFit/>
          </a:bodyPr>
          <a:lstStyle/>
          <a:p>
            <a:pPr algn="ctr"/>
            <a:r>
              <a:rPr lang="fr-FR" sz="1200" b="1" dirty="0">
                <a:solidFill>
                  <a:srgbClr val="5A7471"/>
                </a:solidFill>
                <a:latin typeface="Calibri" panose="020F0502020204030204" pitchFamily="34" charset="0"/>
                <a:cs typeface="Calibri" panose="020F0502020204030204" pitchFamily="34" charset="0"/>
              </a:rPr>
              <a:t>Total </a:t>
            </a:r>
          </a:p>
          <a:p>
            <a:pPr algn="ctr"/>
            <a:r>
              <a:rPr lang="fr-FR" sz="1200" b="1" dirty="0">
                <a:solidFill>
                  <a:srgbClr val="5A7471"/>
                </a:solidFill>
                <a:latin typeface="Calibri" panose="020F0502020204030204" pitchFamily="34" charset="0"/>
                <a:cs typeface="Calibri" panose="020F0502020204030204" pitchFamily="34" charset="0"/>
              </a:rPr>
              <a:t>Pas </a:t>
            </a:r>
          </a:p>
          <a:p>
            <a:pPr algn="ctr"/>
            <a:r>
              <a:rPr lang="fr-FR" sz="1200" b="1" dirty="0">
                <a:solidFill>
                  <a:srgbClr val="5A7471"/>
                </a:solidFill>
                <a:latin typeface="Calibri" panose="020F0502020204030204" pitchFamily="34" charset="0"/>
                <a:cs typeface="Calibri" panose="020F0502020204030204" pitchFamily="34" charset="0"/>
              </a:rPr>
              <a:t>difficile</a:t>
            </a:r>
            <a:endParaRPr lang="fr-FR" sz="1100" b="1" i="1" dirty="0">
              <a:solidFill>
                <a:srgbClr val="5A747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746F9A5-B505-1025-EC47-6DA8D633CAAD}"/>
              </a:ext>
            </a:extLst>
          </p:cNvPr>
          <p:cNvSpPr/>
          <p:nvPr/>
        </p:nvSpPr>
        <p:spPr bwMode="auto">
          <a:xfrm>
            <a:off x="4398393" y="3417088"/>
            <a:ext cx="2563746" cy="67399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14" name="Image 13">
            <a:extLst>
              <a:ext uri="{FF2B5EF4-FFF2-40B4-BE49-F238E27FC236}">
                <a16:creationId xmlns:a16="http://schemas.microsoft.com/office/drawing/2014/main" id="{F4CBE864-757F-B3B7-4833-9C55D15772EB}"/>
              </a:ext>
            </a:extLst>
          </p:cNvPr>
          <p:cNvPicPr>
            <a:picLocks noChangeAspect="1"/>
          </p:cNvPicPr>
          <p:nvPr/>
        </p:nvPicPr>
        <p:blipFill>
          <a:blip r:embed="rId27"/>
          <a:stretch>
            <a:fillRect/>
          </a:stretch>
        </p:blipFill>
        <p:spPr>
          <a:xfrm>
            <a:off x="10413117" y="98358"/>
            <a:ext cx="1649074" cy="1044174"/>
          </a:xfrm>
          <a:prstGeom prst="rect">
            <a:avLst/>
          </a:prstGeom>
        </p:spPr>
      </p:pic>
    </p:spTree>
    <p:extLst>
      <p:ext uri="{BB962C8B-B14F-4D97-AF65-F5344CB8AC3E}">
        <p14:creationId xmlns:p14="http://schemas.microsoft.com/office/powerpoint/2010/main" val="260148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A03B8D62-7CB1-668F-447A-1255FE7F9CB4}"/>
              </a:ext>
            </a:extLst>
          </p:cNvPr>
          <p:cNvGraphicFramePr>
            <a:graphicFrameLocks/>
          </p:cNvGraphicFramePr>
          <p:nvPr>
            <p:extLst>
              <p:ext uri="{D42A27DB-BD31-4B8C-83A1-F6EECF244321}">
                <p14:modId xmlns:p14="http://schemas.microsoft.com/office/powerpoint/2010/main" val="914306660"/>
              </p:ext>
            </p:extLst>
          </p:nvPr>
        </p:nvGraphicFramePr>
        <p:xfrm>
          <a:off x="-358898" y="1236394"/>
          <a:ext cx="9300230" cy="6890923"/>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re 4">
            <a:extLst>
              <a:ext uri="{FF2B5EF4-FFF2-40B4-BE49-F238E27FC236}">
                <a16:creationId xmlns:a16="http://schemas.microsoft.com/office/drawing/2014/main" id="{5A4F173D-F6D4-3A57-3250-71C375B69FEE}"/>
              </a:ext>
            </a:extLst>
          </p:cNvPr>
          <p:cNvSpPr txBox="1">
            <a:spLocks/>
          </p:cNvSpPr>
          <p:nvPr/>
        </p:nvSpPr>
        <p:spPr>
          <a:xfrm>
            <a:off x="219218" y="74709"/>
            <a:ext cx="11525107" cy="864744"/>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l" defTabSz="886649"/>
            <a:r>
              <a:rPr lang="fr-FR" sz="2300" b="1" dirty="0">
                <a:solidFill>
                  <a:srgbClr val="9D8661"/>
                </a:solidFill>
                <a:latin typeface="Century Gothic" panose="020B0502020202020204" pitchFamily="34" charset="0"/>
              </a:rPr>
              <a:t>LA SEXUALITÉ A TOUJOURS UNE PLACE IMPORTANTE DANS LES RELATIONS AMOUREUSES MAIS MOINS QU’IL Y A QUELQUES ANNÉES</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8629" y="1212155"/>
            <a:ext cx="5376172" cy="438650"/>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Pour être heureuse en amour, estimez-vous que la sexualité est très importante, assez importante, peu importante ou pas du tout importante ?</a:t>
            </a:r>
          </a:p>
        </p:txBody>
      </p:sp>
      <p:sp>
        <p:nvSpPr>
          <p:cNvPr id="19" name="Arc 18">
            <a:extLst>
              <a:ext uri="{FF2B5EF4-FFF2-40B4-BE49-F238E27FC236}">
                <a16:creationId xmlns:a16="http://schemas.microsoft.com/office/drawing/2014/main" id="{BFDB25AD-34DC-1D11-F88D-3F5A76D3F4B0}"/>
              </a:ext>
            </a:extLst>
          </p:cNvPr>
          <p:cNvSpPr/>
          <p:nvPr/>
        </p:nvSpPr>
        <p:spPr>
          <a:xfrm rot="16023611">
            <a:off x="1216128" y="2167936"/>
            <a:ext cx="5868000" cy="5868000"/>
          </a:xfrm>
          <a:prstGeom prst="arc">
            <a:avLst>
              <a:gd name="adj1" fmla="val 16514542"/>
              <a:gd name="adj2" fmla="val 2376723"/>
            </a:avLst>
          </a:prstGeom>
          <a:ln w="12700">
            <a:solidFill>
              <a:srgbClr val="E17045"/>
            </a:solidFill>
            <a:prstDash val="dash"/>
            <a:headEnd type="none" w="med" len="med"/>
            <a:tailEnd type="stealth"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solidFill>
                <a:srgbClr val="687A91"/>
              </a:solidFill>
            </a:endParaRPr>
          </a:p>
        </p:txBody>
      </p:sp>
      <p:sp>
        <p:nvSpPr>
          <p:cNvPr id="2" name="Rectangle 46">
            <a:extLst>
              <a:ext uri="{FF2B5EF4-FFF2-40B4-BE49-F238E27FC236}">
                <a16:creationId xmlns:a16="http://schemas.microsoft.com/office/drawing/2014/main" id="{403D6211-D9D1-D2D7-233A-FA8A5B8200F8}"/>
              </a:ext>
            </a:extLst>
          </p:cNvPr>
          <p:cNvSpPr>
            <a:spLocks noChangeArrowheads="1"/>
          </p:cNvSpPr>
          <p:nvPr/>
        </p:nvSpPr>
        <p:spPr bwMode="auto">
          <a:xfrm>
            <a:off x="971234" y="5039982"/>
            <a:ext cx="6672212" cy="1442256"/>
          </a:xfrm>
          <a:prstGeom prst="rect">
            <a:avLst/>
          </a:prstGeom>
          <a:noFill/>
          <a:ln w="9525">
            <a:noFill/>
            <a:miter lim="800000"/>
            <a:headEnd/>
            <a:tailEnd/>
          </a:ln>
          <a:effectLst/>
        </p:spPr>
        <p:txBody>
          <a:bodyPr wrap="square" lIns="97347" tIns="48674" rIns="97347" bIns="48674">
            <a:spAutoFit/>
          </a:bodyPr>
          <a:lstStyle/>
          <a:p>
            <a:pPr marL="0" marR="0" lvl="0" indent="0" defTabSz="1014032" eaLnBrk="1" fontAlgn="auto" latinLnBrk="0" hangingPunct="1">
              <a:lnSpc>
                <a:spcPct val="100000"/>
              </a:lnSpc>
              <a:spcBef>
                <a:spcPts val="100"/>
              </a:spcBef>
              <a:spcAft>
                <a:spcPts val="100"/>
              </a:spcAft>
              <a:buClrTx/>
              <a:buSzTx/>
              <a:buFontTx/>
              <a:buNone/>
              <a:tabLst/>
              <a:defRPr/>
            </a:pPr>
            <a:r>
              <a:rPr lang="fr-FR" sz="2800" b="1" kern="0" dirty="0">
                <a:solidFill>
                  <a:srgbClr val="E17045"/>
                </a:solidFill>
                <a:latin typeface="Century Gothic" panose="020B0502020202020204" pitchFamily="34" charset="0"/>
              </a:rPr>
              <a:t>71</a:t>
            </a:r>
            <a:r>
              <a:rPr kumimoji="0" lang="fr-FR" sz="2800" b="1" i="0" u="none" strike="noStrike" kern="0" cap="none" spc="0" normalizeH="0" baseline="0" noProof="0" dirty="0">
                <a:ln>
                  <a:noFill/>
                </a:ln>
                <a:solidFill>
                  <a:srgbClr val="E17045"/>
                </a:solidFill>
                <a:effectLst/>
                <a:uLnTx/>
                <a:uFillTx/>
                <a:latin typeface="Century Gothic" panose="020B0502020202020204" pitchFamily="34" charset="0"/>
              </a:rPr>
              <a:t>%</a:t>
            </a:r>
            <a:endParaRPr kumimoji="0" lang="fr-FR" sz="2800" b="1" i="1" u="none" strike="noStrike" kern="0" cap="none" spc="0" normalizeH="0" baseline="30000" noProof="0" dirty="0">
              <a:ln>
                <a:noFill/>
              </a:ln>
              <a:solidFill>
                <a:srgbClr val="E17045"/>
              </a:solidFill>
              <a:effectLst/>
              <a:uLnTx/>
              <a:uFillTx/>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2000" b="1" kern="0" dirty="0">
                <a:solidFill>
                  <a:srgbClr val="E17045"/>
                </a:solidFill>
                <a:latin typeface="Century Gothic" panose="020B0502020202020204" pitchFamily="34" charset="0"/>
              </a:rPr>
              <a:t>des Françaises accordent de l’importance à la sexualité dans l’objectif d’être heureuse en amour,</a:t>
            </a:r>
            <a:endParaRPr lang="fr-FR" sz="2000" kern="0" dirty="0">
              <a:solidFill>
                <a:srgbClr val="E17045"/>
              </a:solidFill>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1600" kern="0" dirty="0">
                <a:solidFill>
                  <a:srgbClr val="E17045"/>
                </a:solidFill>
                <a:latin typeface="Century Gothic" panose="020B0502020202020204" pitchFamily="34" charset="0"/>
              </a:rPr>
              <a:t>contre 81% en 2005</a:t>
            </a:r>
          </a:p>
        </p:txBody>
      </p:sp>
      <p:sp>
        <p:nvSpPr>
          <p:cNvPr id="4" name="Rectangle : coins arrondis 3">
            <a:extLst>
              <a:ext uri="{FF2B5EF4-FFF2-40B4-BE49-F238E27FC236}">
                <a16:creationId xmlns:a16="http://schemas.microsoft.com/office/drawing/2014/main" id="{58BDE0F7-647D-EEF2-D011-3936522897CC}"/>
              </a:ext>
            </a:extLst>
          </p:cNvPr>
          <p:cNvSpPr/>
          <p:nvPr/>
        </p:nvSpPr>
        <p:spPr>
          <a:xfrm rot="16200000">
            <a:off x="8279408" y="1835137"/>
            <a:ext cx="4110304" cy="3403452"/>
          </a:xfrm>
          <a:custGeom>
            <a:avLst/>
            <a:gdLst>
              <a:gd name="connsiteX0" fmla="*/ 0 w 4110304"/>
              <a:gd name="connsiteY0" fmla="*/ 221531 h 3403452"/>
              <a:gd name="connsiteX1" fmla="*/ 221531 w 4110304"/>
              <a:gd name="connsiteY1" fmla="*/ 0 h 3403452"/>
              <a:gd name="connsiteX2" fmla="*/ 3888773 w 4110304"/>
              <a:gd name="connsiteY2" fmla="*/ 0 h 3403452"/>
              <a:gd name="connsiteX3" fmla="*/ 4110304 w 4110304"/>
              <a:gd name="connsiteY3" fmla="*/ 221531 h 3403452"/>
              <a:gd name="connsiteX4" fmla="*/ 4110304 w 4110304"/>
              <a:gd name="connsiteY4" fmla="*/ 3181921 h 3403452"/>
              <a:gd name="connsiteX5" fmla="*/ 3888773 w 4110304"/>
              <a:gd name="connsiteY5" fmla="*/ 3403452 h 3403452"/>
              <a:gd name="connsiteX6" fmla="*/ 221531 w 4110304"/>
              <a:gd name="connsiteY6" fmla="*/ 3403452 h 3403452"/>
              <a:gd name="connsiteX7" fmla="*/ 0 w 4110304"/>
              <a:gd name="connsiteY7" fmla="*/ 3181921 h 3403452"/>
              <a:gd name="connsiteX8" fmla="*/ 0 w 4110304"/>
              <a:gd name="connsiteY8" fmla="*/ 221531 h 340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304" h="3403452" fill="none" extrusionOk="0">
                <a:moveTo>
                  <a:pt x="0" y="221531"/>
                </a:moveTo>
                <a:cubicBezTo>
                  <a:pt x="-2919" y="112532"/>
                  <a:pt x="108850" y="18024"/>
                  <a:pt x="221531" y="0"/>
                </a:cubicBezTo>
                <a:cubicBezTo>
                  <a:pt x="789679" y="110934"/>
                  <a:pt x="3255196" y="140386"/>
                  <a:pt x="3888773" y="0"/>
                </a:cubicBezTo>
                <a:cubicBezTo>
                  <a:pt x="4013142" y="17412"/>
                  <a:pt x="4117539" y="97399"/>
                  <a:pt x="4110304" y="221531"/>
                </a:cubicBezTo>
                <a:cubicBezTo>
                  <a:pt x="3960650" y="1291664"/>
                  <a:pt x="4256739" y="2007283"/>
                  <a:pt x="4110304" y="3181921"/>
                </a:cubicBezTo>
                <a:cubicBezTo>
                  <a:pt x="4121858" y="3312098"/>
                  <a:pt x="4010455" y="3405386"/>
                  <a:pt x="3888773" y="3403452"/>
                </a:cubicBezTo>
                <a:cubicBezTo>
                  <a:pt x="2703076" y="3533829"/>
                  <a:pt x="798432" y="3257121"/>
                  <a:pt x="221531" y="3403452"/>
                </a:cubicBezTo>
                <a:cubicBezTo>
                  <a:pt x="93868" y="3406379"/>
                  <a:pt x="7152" y="3303230"/>
                  <a:pt x="0" y="3181921"/>
                </a:cubicBezTo>
                <a:cubicBezTo>
                  <a:pt x="-18709" y="2377808"/>
                  <a:pt x="-74369" y="1698791"/>
                  <a:pt x="0" y="221531"/>
                </a:cubicBezTo>
                <a:close/>
              </a:path>
              <a:path w="4110304" h="3403452" stroke="0" extrusionOk="0">
                <a:moveTo>
                  <a:pt x="0" y="221531"/>
                </a:moveTo>
                <a:cubicBezTo>
                  <a:pt x="-4449" y="106988"/>
                  <a:pt x="76986" y="-9166"/>
                  <a:pt x="221531" y="0"/>
                </a:cubicBezTo>
                <a:cubicBezTo>
                  <a:pt x="1704745" y="-60713"/>
                  <a:pt x="2659189" y="61072"/>
                  <a:pt x="3888773" y="0"/>
                </a:cubicBezTo>
                <a:cubicBezTo>
                  <a:pt x="4001192" y="3319"/>
                  <a:pt x="4108916" y="100824"/>
                  <a:pt x="4110304" y="221531"/>
                </a:cubicBezTo>
                <a:cubicBezTo>
                  <a:pt x="4134756" y="1589427"/>
                  <a:pt x="4177967" y="2685347"/>
                  <a:pt x="4110304" y="3181921"/>
                </a:cubicBezTo>
                <a:cubicBezTo>
                  <a:pt x="4127336" y="3288081"/>
                  <a:pt x="4029588" y="3404671"/>
                  <a:pt x="3888773" y="3403452"/>
                </a:cubicBezTo>
                <a:cubicBezTo>
                  <a:pt x="2555944" y="3329681"/>
                  <a:pt x="712229" y="3247569"/>
                  <a:pt x="221531" y="3403452"/>
                </a:cubicBezTo>
                <a:cubicBezTo>
                  <a:pt x="113951" y="3405594"/>
                  <a:pt x="-7633" y="3300785"/>
                  <a:pt x="0" y="3181921"/>
                </a:cubicBezTo>
                <a:cubicBezTo>
                  <a:pt x="152408" y="2717619"/>
                  <a:pt x="73868" y="1004811"/>
                  <a:pt x="0" y="221531"/>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5" name="ZoneTexte 4">
            <a:extLst>
              <a:ext uri="{FF2B5EF4-FFF2-40B4-BE49-F238E27FC236}">
                <a16:creationId xmlns:a16="http://schemas.microsoft.com/office/drawing/2014/main" id="{C5D77035-62B6-71A5-29A3-DE12F1856D39}"/>
              </a:ext>
            </a:extLst>
          </p:cNvPr>
          <p:cNvSpPr txBox="1"/>
          <p:nvPr/>
        </p:nvSpPr>
        <p:spPr>
          <a:xfrm>
            <a:off x="8768964" y="1137206"/>
            <a:ext cx="3061058" cy="1046440"/>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 SUR LE TAUX </a:t>
            </a:r>
          </a:p>
          <a:p>
            <a:pPr algn="ctr"/>
            <a:r>
              <a:rPr lang="fr-FR" sz="1200" b="1" i="1" dirty="0">
                <a:solidFill>
                  <a:srgbClr val="A14125"/>
                </a:solidFill>
                <a:latin typeface="Century Gothic" panose="020B0502020202020204" pitchFamily="34" charset="0"/>
                <a:cs typeface="Calibri" pitchFamily="34" charset="0"/>
              </a:rPr>
              <a:t>de femmes qui pensent que la sexualité est importante pour être heureuse en amour</a:t>
            </a:r>
          </a:p>
          <a:p>
            <a:pPr algn="ctr"/>
            <a:r>
              <a:rPr lang="fr-FR" sz="1200" b="1" i="1" dirty="0">
                <a:solidFill>
                  <a:schemeClr val="bg1">
                    <a:lumMod val="65000"/>
                  </a:schemeClr>
                </a:solidFill>
                <a:latin typeface="Century Gothic" panose="020B0502020202020204" pitchFamily="34" charset="0"/>
                <a:cs typeface="Calibri" pitchFamily="34" charset="0"/>
              </a:rPr>
              <a:t>selon l’âge</a:t>
            </a:r>
            <a:endParaRPr lang="fr-FR" sz="1200" b="1" i="1" dirty="0">
              <a:solidFill>
                <a:srgbClr val="4C6561"/>
              </a:solidFill>
              <a:latin typeface="Century Gothic" panose="020B0502020202020204" pitchFamily="34" charset="0"/>
              <a:cs typeface="Calibri" pitchFamily="34" charset="0"/>
            </a:endParaRPr>
          </a:p>
        </p:txBody>
      </p:sp>
      <p:graphicFrame>
        <p:nvGraphicFramePr>
          <p:cNvPr id="6" name="Graphique 5">
            <a:extLst>
              <a:ext uri="{FF2B5EF4-FFF2-40B4-BE49-F238E27FC236}">
                <a16:creationId xmlns:a16="http://schemas.microsoft.com/office/drawing/2014/main" id="{0D7BAE97-4B3B-50CF-F204-1D4DC85DCEAE}"/>
              </a:ext>
            </a:extLst>
          </p:cNvPr>
          <p:cNvGraphicFramePr/>
          <p:nvPr>
            <p:extLst>
              <p:ext uri="{D42A27DB-BD31-4B8C-83A1-F6EECF244321}">
                <p14:modId xmlns:p14="http://schemas.microsoft.com/office/powerpoint/2010/main" val="952158147"/>
              </p:ext>
            </p:extLst>
          </p:nvPr>
        </p:nvGraphicFramePr>
        <p:xfrm>
          <a:off x="8687802" y="2067830"/>
          <a:ext cx="3223382" cy="3399836"/>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a:extLst>
              <a:ext uri="{FF2B5EF4-FFF2-40B4-BE49-F238E27FC236}">
                <a16:creationId xmlns:a16="http://schemas.microsoft.com/office/drawing/2014/main" id="{D20499B4-4C70-15E3-4179-92342C78BF41}"/>
              </a:ext>
            </a:extLst>
          </p:cNvPr>
          <p:cNvPicPr>
            <a:picLocks noChangeAspect="1"/>
          </p:cNvPicPr>
          <p:nvPr/>
        </p:nvPicPr>
        <p:blipFill>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flipH="1">
            <a:off x="8312473" y="1328582"/>
            <a:ext cx="491425" cy="525041"/>
          </a:xfrm>
          <a:prstGeom prst="rect">
            <a:avLst/>
          </a:prstGeom>
        </p:spPr>
      </p:pic>
      <p:pic>
        <p:nvPicPr>
          <p:cNvPr id="14" name="Image 13" descr="Une image contenant dessin humoristique, dessin, Visage humain, illustration&#10;&#10;Description générée automatiquement">
            <a:extLst>
              <a:ext uri="{FF2B5EF4-FFF2-40B4-BE49-F238E27FC236}">
                <a16:creationId xmlns:a16="http://schemas.microsoft.com/office/drawing/2014/main" id="{F53B4BBA-059F-EC48-9B91-8C068A7647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0186" y="3429000"/>
            <a:ext cx="2259303" cy="1964611"/>
          </a:xfrm>
          <a:prstGeom prst="rect">
            <a:avLst/>
          </a:prstGeom>
        </p:spPr>
      </p:pic>
      <p:sp>
        <p:nvSpPr>
          <p:cNvPr id="3" name="Ellipse 19">
            <a:extLst>
              <a:ext uri="{FF2B5EF4-FFF2-40B4-BE49-F238E27FC236}">
                <a16:creationId xmlns:a16="http://schemas.microsoft.com/office/drawing/2014/main" id="{F89BED95-6FBF-E008-DE92-729D61592554}"/>
              </a:ext>
            </a:extLst>
          </p:cNvPr>
          <p:cNvSpPr/>
          <p:nvPr/>
        </p:nvSpPr>
        <p:spPr bwMode="auto">
          <a:xfrm>
            <a:off x="3657845" y="2179371"/>
            <a:ext cx="992322" cy="28750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u="none" strike="noStrike" cap="none" normalizeH="0" baseline="0" dirty="0">
                <a:ln>
                  <a:noFill/>
                </a:ln>
                <a:solidFill>
                  <a:srgbClr val="603D2F"/>
                </a:solidFill>
                <a:effectLst/>
                <a:latin typeface="Century Gothic" panose="020B0502020202020204" pitchFamily="34" charset="0"/>
                <a:cs typeface="Arial" charset="0"/>
              </a:rPr>
              <a:t>2024</a:t>
            </a:r>
          </a:p>
        </p:txBody>
      </p:sp>
      <p:sp>
        <p:nvSpPr>
          <p:cNvPr id="9" name="Ellipse 21">
            <a:extLst>
              <a:ext uri="{FF2B5EF4-FFF2-40B4-BE49-F238E27FC236}">
                <a16:creationId xmlns:a16="http://schemas.microsoft.com/office/drawing/2014/main" id="{6964E60C-B5C6-695F-37A0-B8F004B12B3A}"/>
              </a:ext>
            </a:extLst>
          </p:cNvPr>
          <p:cNvSpPr/>
          <p:nvPr/>
        </p:nvSpPr>
        <p:spPr bwMode="auto">
          <a:xfrm>
            <a:off x="3657845" y="2651264"/>
            <a:ext cx="992322" cy="28750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u="none" strike="noStrike" cap="none" normalizeH="0" baseline="0" dirty="0">
                <a:ln>
                  <a:noFill/>
                </a:ln>
                <a:solidFill>
                  <a:srgbClr val="603D2F"/>
                </a:solidFill>
                <a:effectLst/>
                <a:latin typeface="Century Gothic" panose="020B0502020202020204" pitchFamily="34" charset="0"/>
                <a:cs typeface="Arial" charset="0"/>
              </a:rPr>
              <a:t>2005</a:t>
            </a:r>
          </a:p>
        </p:txBody>
      </p:sp>
    </p:spTree>
    <p:extLst>
      <p:ext uri="{BB962C8B-B14F-4D97-AF65-F5344CB8AC3E}">
        <p14:creationId xmlns:p14="http://schemas.microsoft.com/office/powerpoint/2010/main" val="175407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2577119944"/>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2656406579"/>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1697087348"/>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249027"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accordant de l’importance à la sexualité dans l’objectif d’être heureuse en amour</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77% des femmes ayant eu un seul partenaire sexuel dans leur vie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38005"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10374792" y="1673073"/>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9" name="ZoneTexte 8">
            <a:extLst>
              <a:ext uri="{FF2B5EF4-FFF2-40B4-BE49-F238E27FC236}">
                <a16:creationId xmlns:a16="http://schemas.microsoft.com/office/drawing/2014/main" id="{C4A18466-B895-9EB4-ADFE-FFB84DFD0DA0}"/>
              </a:ext>
            </a:extLst>
          </p:cNvPr>
          <p:cNvSpPr txBox="1"/>
          <p:nvPr/>
        </p:nvSpPr>
        <p:spPr>
          <a:xfrm>
            <a:off x="1942819" y="812868"/>
            <a:ext cx="848929" cy="400110"/>
          </a:xfrm>
          <a:prstGeom prst="rect">
            <a:avLst/>
          </a:prstGeom>
          <a:noFill/>
        </p:spPr>
        <p:txBody>
          <a:bodyPr wrap="square" rtlCol="0">
            <a:spAutoFit/>
          </a:bodyPr>
          <a:lstStyle/>
          <a:p>
            <a:pPr algn="ctr"/>
            <a:r>
              <a:rPr lang="fr-FR" sz="1000" b="1" dirty="0">
                <a:solidFill>
                  <a:srgbClr val="E37045"/>
                </a:solidFill>
              </a:rPr>
              <a:t>Assez importante</a:t>
            </a:r>
          </a:p>
        </p:txBody>
      </p:sp>
      <p:sp>
        <p:nvSpPr>
          <p:cNvPr id="10" name="ZoneTexte 9">
            <a:extLst>
              <a:ext uri="{FF2B5EF4-FFF2-40B4-BE49-F238E27FC236}">
                <a16:creationId xmlns:a16="http://schemas.microsoft.com/office/drawing/2014/main" id="{761ED8B5-77AC-F62B-B492-942163C38CA3}"/>
              </a:ext>
            </a:extLst>
          </p:cNvPr>
          <p:cNvSpPr txBox="1"/>
          <p:nvPr/>
        </p:nvSpPr>
        <p:spPr>
          <a:xfrm>
            <a:off x="1124589" y="824394"/>
            <a:ext cx="889294" cy="400110"/>
          </a:xfrm>
          <a:prstGeom prst="rect">
            <a:avLst/>
          </a:prstGeom>
          <a:noFill/>
        </p:spPr>
        <p:txBody>
          <a:bodyPr wrap="square" rtlCol="0">
            <a:spAutoFit/>
          </a:bodyPr>
          <a:lstStyle/>
          <a:p>
            <a:pPr algn="ctr"/>
            <a:r>
              <a:rPr lang="fr-FR" sz="1000" b="1" dirty="0">
                <a:solidFill>
                  <a:srgbClr val="A14125"/>
                </a:solidFill>
                <a:sym typeface="Webdings" panose="05030102010509060703" pitchFamily="18" charset="2"/>
              </a:rPr>
              <a:t>Très importante</a:t>
            </a:r>
            <a:endParaRPr lang="fr-FR" sz="1000" b="1" dirty="0">
              <a:solidFill>
                <a:srgbClr val="A14125"/>
              </a:solidFill>
            </a:endParaRPr>
          </a:p>
        </p:txBody>
      </p:sp>
      <p:sp>
        <p:nvSpPr>
          <p:cNvPr id="12" name="ZoneTexte 11">
            <a:extLst>
              <a:ext uri="{FF2B5EF4-FFF2-40B4-BE49-F238E27FC236}">
                <a16:creationId xmlns:a16="http://schemas.microsoft.com/office/drawing/2014/main" id="{07BE5C2B-03D6-F0ED-98C5-407BE9C920C0}"/>
              </a:ext>
            </a:extLst>
          </p:cNvPr>
          <p:cNvSpPr txBox="1"/>
          <p:nvPr/>
        </p:nvSpPr>
        <p:spPr>
          <a:xfrm>
            <a:off x="2653076" y="799151"/>
            <a:ext cx="1063099" cy="461665"/>
          </a:xfrm>
          <a:prstGeom prst="rect">
            <a:avLst/>
          </a:prstGeom>
          <a:noFill/>
        </p:spPr>
        <p:txBody>
          <a:bodyPr wrap="square" rtlCol="0">
            <a:spAutoFit/>
          </a:bodyPr>
          <a:lstStyle/>
          <a:p>
            <a:pPr algn="ctr"/>
            <a:r>
              <a:rPr lang="fr-FR" sz="1200" b="1" dirty="0">
                <a:solidFill>
                  <a:srgbClr val="A14125"/>
                </a:solidFill>
                <a:latin typeface="Calibri" panose="020F0502020204030204" pitchFamily="34" charset="0"/>
                <a:cs typeface="Calibri" panose="020F0502020204030204" pitchFamily="34" charset="0"/>
              </a:rPr>
              <a:t>Total Importante</a:t>
            </a:r>
            <a:endParaRPr lang="fr-FR" sz="1100" b="1" i="1" dirty="0">
              <a:solidFill>
                <a:srgbClr val="A14125"/>
              </a:solidFill>
              <a:latin typeface="Calibri" panose="020F0502020204030204" pitchFamily="34" charset="0"/>
              <a:cs typeface="Calibri" panose="020F0502020204030204" pitchFamily="34" charset="0"/>
            </a:endParaRPr>
          </a:p>
        </p:txBody>
      </p:sp>
      <p:pic>
        <p:nvPicPr>
          <p:cNvPr id="13" name="Image 12" descr="Une image contenant dessin humoristique, dessin, Visage humain, illustration&#10;&#10;Description générée automatiquement">
            <a:extLst>
              <a:ext uri="{FF2B5EF4-FFF2-40B4-BE49-F238E27FC236}">
                <a16:creationId xmlns:a16="http://schemas.microsoft.com/office/drawing/2014/main" id="{9CCD6D38-2467-A91E-2432-6CB31E921CC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765722" y="14270"/>
            <a:ext cx="1426278" cy="1240242"/>
          </a:xfrm>
          <a:prstGeom prst="rect">
            <a:avLst/>
          </a:prstGeom>
        </p:spPr>
      </p:pic>
    </p:spTree>
    <p:extLst>
      <p:ext uri="{BB962C8B-B14F-4D97-AF65-F5344CB8AC3E}">
        <p14:creationId xmlns:p14="http://schemas.microsoft.com/office/powerpoint/2010/main" val="149910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F98A230A-CFD3-6929-77F3-1B4FE3D4A248}"/>
              </a:ext>
            </a:extLst>
          </p:cNvPr>
          <p:cNvGraphicFramePr>
            <a:graphicFrameLocks/>
          </p:cNvGraphicFramePr>
          <p:nvPr>
            <p:extLst>
              <p:ext uri="{D42A27DB-BD31-4B8C-83A1-F6EECF244321}">
                <p14:modId xmlns:p14="http://schemas.microsoft.com/office/powerpoint/2010/main" val="262224940"/>
              </p:ext>
            </p:extLst>
          </p:nvPr>
        </p:nvGraphicFramePr>
        <p:xfrm>
          <a:off x="-702131" y="1266079"/>
          <a:ext cx="9496879" cy="7036628"/>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46">
            <a:extLst>
              <a:ext uri="{FF2B5EF4-FFF2-40B4-BE49-F238E27FC236}">
                <a16:creationId xmlns:a16="http://schemas.microsoft.com/office/drawing/2014/main" id="{128F7575-42F3-6EFF-ABC6-3D036421C1C4}"/>
              </a:ext>
            </a:extLst>
          </p:cNvPr>
          <p:cNvSpPr>
            <a:spLocks noChangeArrowheads="1"/>
          </p:cNvSpPr>
          <p:nvPr/>
        </p:nvSpPr>
        <p:spPr bwMode="auto">
          <a:xfrm>
            <a:off x="668120" y="5100199"/>
            <a:ext cx="6899816" cy="1457645"/>
          </a:xfrm>
          <a:prstGeom prst="rect">
            <a:avLst/>
          </a:prstGeom>
          <a:noFill/>
          <a:ln w="9525">
            <a:noFill/>
            <a:miter lim="800000"/>
            <a:headEnd/>
            <a:tailEnd/>
          </a:ln>
          <a:effectLst/>
        </p:spPr>
        <p:txBody>
          <a:bodyPr wrap="square" lIns="97347" tIns="48674" rIns="97347" bIns="48674">
            <a:spAutoFit/>
          </a:bodyPr>
          <a:lstStyle/>
          <a:p>
            <a:pPr marL="0" marR="0" lvl="0" indent="0" defTabSz="1014032" eaLnBrk="1" fontAlgn="auto" latinLnBrk="0" hangingPunct="1">
              <a:lnSpc>
                <a:spcPct val="100000"/>
              </a:lnSpc>
              <a:spcBef>
                <a:spcPts val="100"/>
              </a:spcBef>
              <a:spcAft>
                <a:spcPts val="100"/>
              </a:spcAft>
              <a:buClrTx/>
              <a:buSzTx/>
              <a:buFontTx/>
              <a:buNone/>
              <a:tabLst/>
              <a:defRPr/>
            </a:pPr>
            <a:r>
              <a:rPr kumimoji="0" lang="fr-FR" sz="2800" b="1" i="0" u="none" strike="noStrike" kern="0" cap="none" spc="0" normalizeH="0" baseline="0" noProof="0" dirty="0">
                <a:ln>
                  <a:noFill/>
                </a:ln>
                <a:solidFill>
                  <a:srgbClr val="AA5E51"/>
                </a:solidFill>
                <a:effectLst/>
                <a:uLnTx/>
                <a:uFillTx/>
                <a:latin typeface="Century Gothic" panose="020B0502020202020204" pitchFamily="34" charset="0"/>
              </a:rPr>
              <a:t>48%</a:t>
            </a:r>
            <a:endParaRPr kumimoji="0" lang="fr-FR" sz="2800" b="1" i="1" u="none" strike="noStrike" kern="0" cap="none" spc="0" normalizeH="0" baseline="30000" noProof="0" dirty="0">
              <a:ln>
                <a:noFill/>
              </a:ln>
              <a:solidFill>
                <a:srgbClr val="AA5E51"/>
              </a:solidFill>
              <a:effectLst/>
              <a:uLnTx/>
              <a:uFillTx/>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1900" b="1" kern="0" dirty="0">
                <a:solidFill>
                  <a:srgbClr val="AA5E51"/>
                </a:solidFill>
                <a:latin typeface="Century Gothic" panose="020B0502020202020204" pitchFamily="34" charset="0"/>
              </a:rPr>
              <a:t>des Françaises ne considèrent pas important de vivre en couple pour être heureuse,</a:t>
            </a:r>
          </a:p>
          <a:p>
            <a:pPr marL="0" marR="0" lvl="0" indent="0" defTabSz="1014032" eaLnBrk="1" fontAlgn="auto" latinLnBrk="0" hangingPunct="1">
              <a:lnSpc>
                <a:spcPct val="100000"/>
              </a:lnSpc>
              <a:spcBef>
                <a:spcPts val="100"/>
              </a:spcBef>
              <a:spcAft>
                <a:spcPts val="100"/>
              </a:spcAft>
              <a:buClrTx/>
              <a:buSzTx/>
              <a:buFontTx/>
              <a:buNone/>
              <a:tabLst/>
              <a:defRPr/>
            </a:pPr>
            <a:r>
              <a:rPr lang="fr-FR" sz="1600" kern="0" dirty="0">
                <a:solidFill>
                  <a:srgbClr val="AA5E51"/>
                </a:solidFill>
                <a:latin typeface="Century Gothic" panose="020B0502020202020204" pitchFamily="34" charset="0"/>
              </a:rPr>
              <a:t>c</a:t>
            </a:r>
            <a:r>
              <a:rPr kumimoji="0" lang="fr-FR" sz="1600" u="none" strike="noStrike" kern="0" cap="none" spc="0" normalizeH="0" baseline="0" noProof="0" dirty="0" err="1">
                <a:ln>
                  <a:noFill/>
                </a:ln>
                <a:solidFill>
                  <a:srgbClr val="AA5E51"/>
                </a:solidFill>
                <a:effectLst/>
                <a:uLnTx/>
                <a:uFillTx/>
                <a:latin typeface="Century Gothic" panose="020B0502020202020204" pitchFamily="34" charset="0"/>
              </a:rPr>
              <a:t>ontre</a:t>
            </a:r>
            <a:r>
              <a:rPr kumimoji="0" lang="fr-FR" sz="1600" u="none" strike="noStrike" kern="0" cap="none" spc="0" normalizeH="0" baseline="0" noProof="0" dirty="0">
                <a:ln>
                  <a:noFill/>
                </a:ln>
                <a:solidFill>
                  <a:srgbClr val="AA5E51"/>
                </a:solidFill>
                <a:effectLst/>
                <a:uLnTx/>
                <a:uFillTx/>
                <a:latin typeface="Century Gothic" panose="020B0502020202020204" pitchFamily="34" charset="0"/>
              </a:rPr>
              <a:t> 27% en 2011</a:t>
            </a:r>
            <a:endParaRPr kumimoji="0" lang="fr-FR" sz="1200" u="none" strike="noStrike" kern="0" cap="none" spc="0" normalizeH="0" baseline="0" noProof="0" dirty="0">
              <a:ln>
                <a:noFill/>
              </a:ln>
              <a:solidFill>
                <a:srgbClr val="AA5E51"/>
              </a:solidFill>
              <a:effectLst/>
              <a:uLnTx/>
              <a:uFillTx/>
              <a:latin typeface="Century Gothic" panose="020B0502020202020204" pitchFamily="34" charset="0"/>
            </a:endParaRPr>
          </a:p>
        </p:txBody>
      </p:sp>
      <p:sp>
        <p:nvSpPr>
          <p:cNvPr id="12" name="Titre 4">
            <a:extLst>
              <a:ext uri="{FF2B5EF4-FFF2-40B4-BE49-F238E27FC236}">
                <a16:creationId xmlns:a16="http://schemas.microsoft.com/office/drawing/2014/main" id="{5A4F173D-F6D4-3A57-3250-71C375B69FEE}"/>
              </a:ext>
            </a:extLst>
          </p:cNvPr>
          <p:cNvSpPr txBox="1">
            <a:spLocks/>
          </p:cNvSpPr>
          <p:nvPr/>
        </p:nvSpPr>
        <p:spPr>
          <a:xfrm>
            <a:off x="237282" y="76833"/>
            <a:ext cx="11307018" cy="1104241"/>
          </a:xfrm>
          <a:prstGeom prst="rect">
            <a:avLst/>
          </a:prstGeom>
          <a:solidFill>
            <a:schemeClr val="bg1"/>
          </a:solidFill>
        </p:spPr>
        <p:txBody>
          <a:bodyPr lIns="36000" tIns="44332" rIns="36000"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l" defTabSz="886649"/>
            <a:r>
              <a:rPr lang="fr-FR" sz="2300" b="1" dirty="0">
                <a:solidFill>
                  <a:srgbClr val="9D8661"/>
                </a:solidFill>
                <a:latin typeface="Century Gothic" panose="020B0502020202020204" pitchFamily="34" charset="0"/>
              </a:rPr>
              <a:t>LA COHABITATION SOUS LE MÊME TOIT N’EST PLUS PERÇUE COMME UN CADRE DU BONHEUR AUSSI IMPORTANT QU’IL Y A 10 ANS DANS LA VIE DES FRANCAISES</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0" y="1194316"/>
            <a:ext cx="7769268" cy="253984"/>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Pour vous, pour être heureuse, est-ce indispensable, important, secondaire ou inutile de vivre en couple ?</a:t>
            </a:r>
          </a:p>
        </p:txBody>
      </p:sp>
      <p:sp>
        <p:nvSpPr>
          <p:cNvPr id="7" name="Rectangle : coins arrondis 6">
            <a:extLst>
              <a:ext uri="{FF2B5EF4-FFF2-40B4-BE49-F238E27FC236}">
                <a16:creationId xmlns:a16="http://schemas.microsoft.com/office/drawing/2014/main" id="{146F8AE6-39B6-6341-6D42-910C8EF0F586}"/>
              </a:ext>
            </a:extLst>
          </p:cNvPr>
          <p:cNvSpPr/>
          <p:nvPr/>
        </p:nvSpPr>
        <p:spPr>
          <a:xfrm rot="16200000">
            <a:off x="8115792" y="1731457"/>
            <a:ext cx="3763124" cy="3957803"/>
          </a:xfrm>
          <a:custGeom>
            <a:avLst/>
            <a:gdLst>
              <a:gd name="connsiteX0" fmla="*/ 0 w 3763124"/>
              <a:gd name="connsiteY0" fmla="*/ 244942 h 3957803"/>
              <a:gd name="connsiteX1" fmla="*/ 244942 w 3763124"/>
              <a:gd name="connsiteY1" fmla="*/ 0 h 3957803"/>
              <a:gd name="connsiteX2" fmla="*/ 3518182 w 3763124"/>
              <a:gd name="connsiteY2" fmla="*/ 0 h 3957803"/>
              <a:gd name="connsiteX3" fmla="*/ 3763124 w 3763124"/>
              <a:gd name="connsiteY3" fmla="*/ 244942 h 3957803"/>
              <a:gd name="connsiteX4" fmla="*/ 3763124 w 3763124"/>
              <a:gd name="connsiteY4" fmla="*/ 3712861 h 3957803"/>
              <a:gd name="connsiteX5" fmla="*/ 3518182 w 3763124"/>
              <a:gd name="connsiteY5" fmla="*/ 3957803 h 3957803"/>
              <a:gd name="connsiteX6" fmla="*/ 244942 w 3763124"/>
              <a:gd name="connsiteY6" fmla="*/ 3957803 h 3957803"/>
              <a:gd name="connsiteX7" fmla="*/ 0 w 3763124"/>
              <a:gd name="connsiteY7" fmla="*/ 3712861 h 3957803"/>
              <a:gd name="connsiteX8" fmla="*/ 0 w 3763124"/>
              <a:gd name="connsiteY8" fmla="*/ 244942 h 395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3124" h="3957803" fill="none" extrusionOk="0">
                <a:moveTo>
                  <a:pt x="0" y="244942"/>
                </a:moveTo>
                <a:cubicBezTo>
                  <a:pt x="-2849" y="122691"/>
                  <a:pt x="118748" y="16938"/>
                  <a:pt x="244942" y="0"/>
                </a:cubicBezTo>
                <a:cubicBezTo>
                  <a:pt x="1489225" y="110934"/>
                  <a:pt x="2475613" y="140386"/>
                  <a:pt x="3518182" y="0"/>
                </a:cubicBezTo>
                <a:cubicBezTo>
                  <a:pt x="3654338" y="7563"/>
                  <a:pt x="3774867" y="106769"/>
                  <a:pt x="3763124" y="244942"/>
                </a:cubicBezTo>
                <a:cubicBezTo>
                  <a:pt x="3613470" y="1832716"/>
                  <a:pt x="3909559" y="2789012"/>
                  <a:pt x="3763124" y="3712861"/>
                </a:cubicBezTo>
                <a:cubicBezTo>
                  <a:pt x="3767948" y="3851408"/>
                  <a:pt x="3649122" y="3970406"/>
                  <a:pt x="3518182" y="3957803"/>
                </a:cubicBezTo>
                <a:cubicBezTo>
                  <a:pt x="2407866" y="4088180"/>
                  <a:pt x="1157781" y="3811472"/>
                  <a:pt x="244942" y="3957803"/>
                </a:cubicBezTo>
                <a:cubicBezTo>
                  <a:pt x="105256" y="3960231"/>
                  <a:pt x="20220" y="3845201"/>
                  <a:pt x="0" y="3712861"/>
                </a:cubicBezTo>
                <a:cubicBezTo>
                  <a:pt x="-18709" y="2889547"/>
                  <a:pt x="-74369" y="1417548"/>
                  <a:pt x="0" y="244942"/>
                </a:cubicBezTo>
                <a:close/>
              </a:path>
              <a:path w="3763124" h="3957803" stroke="0" extrusionOk="0">
                <a:moveTo>
                  <a:pt x="0" y="244942"/>
                </a:moveTo>
                <a:cubicBezTo>
                  <a:pt x="-5751" y="119754"/>
                  <a:pt x="88948" y="-8554"/>
                  <a:pt x="244942" y="0"/>
                </a:cubicBezTo>
                <a:cubicBezTo>
                  <a:pt x="1095070" y="-60713"/>
                  <a:pt x="2679942" y="61072"/>
                  <a:pt x="3518182" y="0"/>
                </a:cubicBezTo>
                <a:cubicBezTo>
                  <a:pt x="3644543" y="2980"/>
                  <a:pt x="3755685" y="118461"/>
                  <a:pt x="3763124" y="244942"/>
                </a:cubicBezTo>
                <a:cubicBezTo>
                  <a:pt x="3787576" y="1405323"/>
                  <a:pt x="3830787" y="2651277"/>
                  <a:pt x="3763124" y="3712861"/>
                </a:cubicBezTo>
                <a:cubicBezTo>
                  <a:pt x="3772230" y="3839484"/>
                  <a:pt x="3672443" y="3959056"/>
                  <a:pt x="3518182" y="3957803"/>
                </a:cubicBezTo>
                <a:cubicBezTo>
                  <a:pt x="2879364" y="3884032"/>
                  <a:pt x="1871889" y="3801920"/>
                  <a:pt x="244942" y="3957803"/>
                </a:cubicBezTo>
                <a:cubicBezTo>
                  <a:pt x="130755" y="3960861"/>
                  <a:pt x="-21089" y="3838515"/>
                  <a:pt x="0" y="3712861"/>
                </a:cubicBezTo>
                <a:cubicBezTo>
                  <a:pt x="152408" y="2372263"/>
                  <a:pt x="73868" y="1249930"/>
                  <a:pt x="0" y="244942"/>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8" name="ZoneTexte 7">
            <a:extLst>
              <a:ext uri="{FF2B5EF4-FFF2-40B4-BE49-F238E27FC236}">
                <a16:creationId xmlns:a16="http://schemas.microsoft.com/office/drawing/2014/main" id="{F33CA478-D2F2-286F-E9AE-7932B6A777FC}"/>
              </a:ext>
            </a:extLst>
          </p:cNvPr>
          <p:cNvSpPr txBox="1"/>
          <p:nvPr/>
        </p:nvSpPr>
        <p:spPr>
          <a:xfrm>
            <a:off x="8553038" y="1349716"/>
            <a:ext cx="3052746" cy="1015663"/>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 SUR LE TAUX </a:t>
            </a:r>
          </a:p>
          <a:p>
            <a:pPr algn="ctr"/>
            <a:r>
              <a:rPr lang="fr-FR" sz="1200" b="1" i="1" dirty="0">
                <a:solidFill>
                  <a:srgbClr val="AA5E51"/>
                </a:solidFill>
                <a:latin typeface="Century Gothic" panose="020B0502020202020204" pitchFamily="34" charset="0"/>
                <a:cs typeface="Calibri" pitchFamily="34" charset="0"/>
              </a:rPr>
              <a:t>de femmes ne considérant pas important de vivre en couple pour être heureuse</a:t>
            </a:r>
          </a:p>
          <a:p>
            <a:pPr algn="ctr"/>
            <a:r>
              <a:rPr lang="fr-FR" sz="1000" b="1" i="1" dirty="0">
                <a:solidFill>
                  <a:schemeClr val="bg1">
                    <a:lumMod val="65000"/>
                  </a:schemeClr>
                </a:solidFill>
                <a:latin typeface="Century Gothic" panose="020B0502020202020204" pitchFamily="34" charset="0"/>
                <a:cs typeface="Calibri" pitchFamily="34" charset="0"/>
              </a:rPr>
              <a:t>en fonction de leur orientation sexuelle</a:t>
            </a:r>
            <a:endParaRPr lang="fr-FR" sz="1000" b="1" i="1" dirty="0">
              <a:solidFill>
                <a:srgbClr val="4C6561"/>
              </a:solidFill>
              <a:latin typeface="Century Gothic" panose="020B0502020202020204" pitchFamily="34" charset="0"/>
              <a:cs typeface="Calibri" pitchFamily="34" charset="0"/>
            </a:endParaRPr>
          </a:p>
        </p:txBody>
      </p:sp>
      <p:graphicFrame>
        <p:nvGraphicFramePr>
          <p:cNvPr id="17" name="Graphique 16">
            <a:extLst>
              <a:ext uri="{FF2B5EF4-FFF2-40B4-BE49-F238E27FC236}">
                <a16:creationId xmlns:a16="http://schemas.microsoft.com/office/drawing/2014/main" id="{BF7758CD-683B-7D46-384E-D16BEAB2640F}"/>
              </a:ext>
            </a:extLst>
          </p:cNvPr>
          <p:cNvGraphicFramePr/>
          <p:nvPr>
            <p:extLst>
              <p:ext uri="{D42A27DB-BD31-4B8C-83A1-F6EECF244321}">
                <p14:modId xmlns:p14="http://schemas.microsoft.com/office/powerpoint/2010/main" val="372216946"/>
              </p:ext>
            </p:extLst>
          </p:nvPr>
        </p:nvGraphicFramePr>
        <p:xfrm>
          <a:off x="8346387" y="2289202"/>
          <a:ext cx="3301929" cy="3183981"/>
        </p:xfrm>
        <a:graphic>
          <a:graphicData uri="http://schemas.openxmlformats.org/drawingml/2006/chart">
            <c:chart xmlns:c="http://schemas.openxmlformats.org/drawingml/2006/chart" xmlns:r="http://schemas.openxmlformats.org/officeDocument/2006/relationships" r:id="rId4"/>
          </a:graphicData>
        </a:graphic>
      </p:graphicFrame>
      <p:pic>
        <p:nvPicPr>
          <p:cNvPr id="21" name="Image 20">
            <a:extLst>
              <a:ext uri="{FF2B5EF4-FFF2-40B4-BE49-F238E27FC236}">
                <a16:creationId xmlns:a16="http://schemas.microsoft.com/office/drawing/2014/main" id="{579C877B-9C72-26AC-9F42-453AA56BC4FC}"/>
              </a:ext>
            </a:extLst>
          </p:cNvPr>
          <p:cNvPicPr>
            <a:picLocks noChangeAspect="1"/>
          </p:cNvPicPr>
          <p:nvPr/>
        </p:nvPicPr>
        <p:blipFill>
          <a:blip r:embed="rId5" cstate="email">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flipH="1">
            <a:off x="7769268" y="1663536"/>
            <a:ext cx="577119" cy="616597"/>
          </a:xfrm>
          <a:prstGeom prst="rect">
            <a:avLst/>
          </a:prstGeom>
        </p:spPr>
      </p:pic>
      <p:sp>
        <p:nvSpPr>
          <p:cNvPr id="5" name="ZoneTexte 2">
            <a:extLst>
              <a:ext uri="{FF2B5EF4-FFF2-40B4-BE49-F238E27FC236}">
                <a16:creationId xmlns:a16="http://schemas.microsoft.com/office/drawing/2014/main" id="{B9845EA1-2D14-E14F-4FF1-6AB05BD9A5A2}"/>
              </a:ext>
            </a:extLst>
          </p:cNvPr>
          <p:cNvSpPr txBox="1"/>
          <p:nvPr/>
        </p:nvSpPr>
        <p:spPr>
          <a:xfrm>
            <a:off x="2353408" y="6460330"/>
            <a:ext cx="7387193" cy="338554"/>
          </a:xfrm>
          <a:prstGeom prst="rect">
            <a:avLst/>
          </a:prstGeom>
          <a:noFill/>
        </p:spPr>
        <p:txBody>
          <a:bodyPr wrap="square" rtlCol="0">
            <a:spAutoFit/>
          </a:bodyPr>
          <a:lstStyle/>
          <a:p>
            <a:r>
              <a:rPr lang="fr-FR" sz="800" i="1" dirty="0">
                <a:effectLst/>
                <a:latin typeface="Calibri" panose="020F0502020204030204" pitchFamily="34" charset="0"/>
                <a:ea typeface="Calibri" panose="020F0502020204030204" pitchFamily="34" charset="0"/>
              </a:rPr>
              <a:t>Etude Harris Interactive pour Grazia réalisée par questionnaire auto-administré en ligne du 4 au 7 juillet 2011 auprès d’un échantillon de 733 femmes, représentatif de la population française âgée de 18 ans et plus</a:t>
            </a:r>
            <a:endParaRPr lang="fr-FR" sz="800" dirty="0"/>
          </a:p>
        </p:txBody>
      </p:sp>
      <p:pic>
        <p:nvPicPr>
          <p:cNvPr id="24" name="Image 23" descr="Une image contenant habits, yoga, personne&#10;&#10;Description générée automatiquement">
            <a:extLst>
              <a:ext uri="{FF2B5EF4-FFF2-40B4-BE49-F238E27FC236}">
                <a16:creationId xmlns:a16="http://schemas.microsoft.com/office/drawing/2014/main" id="{1444ADCE-F120-CF1A-F7F1-B27A44EEC6A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809" t="7476" r="12858" b="6076"/>
          <a:stretch/>
        </p:blipFill>
        <p:spPr>
          <a:xfrm>
            <a:off x="2595316" y="3548379"/>
            <a:ext cx="2016370" cy="2080118"/>
          </a:xfrm>
          <a:prstGeom prst="rect">
            <a:avLst/>
          </a:prstGeom>
        </p:spPr>
      </p:pic>
      <p:sp>
        <p:nvSpPr>
          <p:cNvPr id="3" name="Arc 2">
            <a:extLst>
              <a:ext uri="{FF2B5EF4-FFF2-40B4-BE49-F238E27FC236}">
                <a16:creationId xmlns:a16="http://schemas.microsoft.com/office/drawing/2014/main" id="{5C0D58D8-C782-1452-8A06-2ABADB3F0768}"/>
              </a:ext>
            </a:extLst>
          </p:cNvPr>
          <p:cNvSpPr/>
          <p:nvPr/>
        </p:nvSpPr>
        <p:spPr>
          <a:xfrm rot="16023611">
            <a:off x="951592" y="2166199"/>
            <a:ext cx="5868000" cy="5868000"/>
          </a:xfrm>
          <a:prstGeom prst="arc">
            <a:avLst>
              <a:gd name="adj1" fmla="val 371530"/>
              <a:gd name="adj2" fmla="val 5598689"/>
            </a:avLst>
          </a:prstGeom>
          <a:ln w="12700">
            <a:solidFill>
              <a:srgbClr val="E17045"/>
            </a:solidFill>
            <a:prstDash val="dash"/>
            <a:headEnd type="stealth"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solidFill>
                <a:srgbClr val="687A91"/>
              </a:solidFill>
            </a:endParaRPr>
          </a:p>
        </p:txBody>
      </p:sp>
      <p:sp>
        <p:nvSpPr>
          <p:cNvPr id="4" name="Ellipse 19">
            <a:extLst>
              <a:ext uri="{FF2B5EF4-FFF2-40B4-BE49-F238E27FC236}">
                <a16:creationId xmlns:a16="http://schemas.microsoft.com/office/drawing/2014/main" id="{F9C8914F-B7BD-DD92-6CEB-FCCB5F6E28AF}"/>
              </a:ext>
            </a:extLst>
          </p:cNvPr>
          <p:cNvSpPr/>
          <p:nvPr/>
        </p:nvSpPr>
        <p:spPr bwMode="auto">
          <a:xfrm>
            <a:off x="3329601" y="2214540"/>
            <a:ext cx="992322" cy="28750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u="none" strike="noStrike" cap="none" normalizeH="0" baseline="0" dirty="0">
                <a:ln>
                  <a:noFill/>
                </a:ln>
                <a:solidFill>
                  <a:srgbClr val="603D2F"/>
                </a:solidFill>
                <a:effectLst/>
                <a:latin typeface="Century Gothic" panose="020B0502020202020204" pitchFamily="34" charset="0"/>
                <a:cs typeface="Arial" charset="0"/>
              </a:rPr>
              <a:t>2024</a:t>
            </a:r>
          </a:p>
        </p:txBody>
      </p:sp>
      <p:sp>
        <p:nvSpPr>
          <p:cNvPr id="6" name="Ellipse 21">
            <a:extLst>
              <a:ext uri="{FF2B5EF4-FFF2-40B4-BE49-F238E27FC236}">
                <a16:creationId xmlns:a16="http://schemas.microsoft.com/office/drawing/2014/main" id="{DEE680C8-43D5-52F2-DED6-1FDCF36FA6DE}"/>
              </a:ext>
            </a:extLst>
          </p:cNvPr>
          <p:cNvSpPr/>
          <p:nvPr/>
        </p:nvSpPr>
        <p:spPr bwMode="auto">
          <a:xfrm>
            <a:off x="3329601" y="2686433"/>
            <a:ext cx="992322" cy="28750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u="none" strike="noStrike" cap="none" normalizeH="0" baseline="0" dirty="0">
                <a:ln>
                  <a:noFill/>
                </a:ln>
                <a:solidFill>
                  <a:srgbClr val="603D2F"/>
                </a:solidFill>
                <a:effectLst/>
                <a:latin typeface="Century Gothic" panose="020B0502020202020204" pitchFamily="34" charset="0"/>
                <a:cs typeface="Arial" charset="0"/>
              </a:rPr>
              <a:t>2011</a:t>
            </a:r>
          </a:p>
        </p:txBody>
      </p:sp>
      <p:sp>
        <p:nvSpPr>
          <p:cNvPr id="9" name="ZoneTexte 7">
            <a:extLst>
              <a:ext uri="{FF2B5EF4-FFF2-40B4-BE49-F238E27FC236}">
                <a16:creationId xmlns:a16="http://schemas.microsoft.com/office/drawing/2014/main" id="{FC9E5143-26DE-0B9F-451A-F9CB1FC338F7}"/>
              </a:ext>
            </a:extLst>
          </p:cNvPr>
          <p:cNvSpPr txBox="1">
            <a:spLocks noChangeArrowheads="1"/>
          </p:cNvSpPr>
          <p:nvPr/>
        </p:nvSpPr>
        <p:spPr bwMode="auto">
          <a:xfrm>
            <a:off x="1663080" y="5160861"/>
            <a:ext cx="9896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defTabSz="777875" fontAlgn="base">
              <a:spcBef>
                <a:spcPct val="0"/>
              </a:spcBef>
              <a:spcAft>
                <a:spcPct val="0"/>
              </a:spcAft>
              <a:defRPr sz="1500">
                <a:solidFill>
                  <a:schemeClr val="tx1"/>
                </a:solidFill>
                <a:latin typeface="Arial" panose="020B0604020202020204" pitchFamily="34" charset="0"/>
              </a:defRPr>
            </a:lvl6pPr>
            <a:lvl7pPr marL="2971800" indent="-228600" defTabSz="777875" fontAlgn="base">
              <a:spcBef>
                <a:spcPct val="0"/>
              </a:spcBef>
              <a:spcAft>
                <a:spcPct val="0"/>
              </a:spcAft>
              <a:defRPr sz="1500">
                <a:solidFill>
                  <a:schemeClr val="tx1"/>
                </a:solidFill>
                <a:latin typeface="Arial" panose="020B0604020202020204" pitchFamily="34" charset="0"/>
              </a:defRPr>
            </a:lvl7pPr>
            <a:lvl8pPr marL="3429000" indent="-228600" defTabSz="777875" fontAlgn="base">
              <a:spcBef>
                <a:spcPct val="0"/>
              </a:spcBef>
              <a:spcAft>
                <a:spcPct val="0"/>
              </a:spcAft>
              <a:defRPr sz="1500">
                <a:solidFill>
                  <a:schemeClr val="tx1"/>
                </a:solidFill>
                <a:latin typeface="Arial" panose="020B0604020202020204" pitchFamily="34" charset="0"/>
              </a:defRPr>
            </a:lvl8pPr>
            <a:lvl9pPr marL="3886200" indent="-228600" defTabSz="777875" fontAlgn="base">
              <a:spcBef>
                <a:spcPct val="0"/>
              </a:spcBef>
              <a:spcAft>
                <a:spcPct val="0"/>
              </a:spcAft>
              <a:defRPr sz="1500">
                <a:solidFill>
                  <a:schemeClr val="tx1"/>
                </a:solidFill>
                <a:latin typeface="Arial" panose="020B0604020202020204" pitchFamily="34" charset="0"/>
              </a:defRPr>
            </a:lvl9pPr>
          </a:lstStyle>
          <a:p>
            <a:pPr algn="r" eaLnBrk="1" hangingPunct="1"/>
            <a:r>
              <a:rPr lang="fr-FR" altLang="fr-FR" sz="1100" b="1" i="1" dirty="0">
                <a:solidFill>
                  <a:srgbClr val="A14125"/>
                </a:solidFill>
                <a:latin typeface="Century Gothic" panose="020B0502020202020204" pitchFamily="34" charset="0"/>
              </a:rPr>
              <a:t>+</a:t>
            </a:r>
            <a:r>
              <a:rPr lang="fr-FR" altLang="fr-FR" sz="1600" b="1" i="1" dirty="0">
                <a:solidFill>
                  <a:srgbClr val="A14125"/>
                </a:solidFill>
                <a:latin typeface="Century Gothic" panose="020B0502020202020204" pitchFamily="34" charset="0"/>
              </a:rPr>
              <a:t>21</a:t>
            </a:r>
            <a:r>
              <a:rPr lang="fr-FR" altLang="fr-FR" sz="1400" b="1" i="1" dirty="0">
                <a:solidFill>
                  <a:srgbClr val="A14125"/>
                </a:solidFill>
                <a:latin typeface="Century Gothic" panose="020B0502020202020204" pitchFamily="34" charset="0"/>
              </a:rPr>
              <a:t> </a:t>
            </a:r>
            <a:r>
              <a:rPr lang="fr-FR" altLang="fr-FR" sz="1100" b="1" i="1" dirty="0">
                <a:solidFill>
                  <a:srgbClr val="A14125"/>
                </a:solidFill>
                <a:latin typeface="Century Gothic" panose="020B0502020202020204" pitchFamily="34" charset="0"/>
              </a:rPr>
              <a:t>pts depuis 2005</a:t>
            </a:r>
            <a:endParaRPr lang="fr-FR" altLang="fr-FR" sz="800" b="1" i="1" dirty="0">
              <a:solidFill>
                <a:srgbClr val="A14125"/>
              </a:solidFill>
              <a:latin typeface="Century Gothic" panose="020B0502020202020204" pitchFamily="34" charset="0"/>
            </a:endParaRPr>
          </a:p>
        </p:txBody>
      </p:sp>
      <p:pic>
        <p:nvPicPr>
          <p:cNvPr id="10" name="Graphique 20" descr="Tendance à la hausse avec un remplissage uni">
            <a:extLst>
              <a:ext uri="{FF2B5EF4-FFF2-40B4-BE49-F238E27FC236}">
                <a16:creationId xmlns:a16="http://schemas.microsoft.com/office/drawing/2014/main" id="{17447253-23BD-0F8A-639B-6344618B6A0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1763" t="26218" r="-1916" b="28291"/>
          <a:stretch/>
        </p:blipFill>
        <p:spPr>
          <a:xfrm rot="20721423">
            <a:off x="1526881" y="5094788"/>
            <a:ext cx="750271" cy="387648"/>
          </a:xfrm>
          <a:prstGeom prst="rect">
            <a:avLst/>
          </a:prstGeom>
        </p:spPr>
      </p:pic>
    </p:spTree>
    <p:extLst>
      <p:ext uri="{BB962C8B-B14F-4D97-AF65-F5344CB8AC3E}">
        <p14:creationId xmlns:p14="http://schemas.microsoft.com/office/powerpoint/2010/main" val="49766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1682263528"/>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4277630626"/>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803559742"/>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249027"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ne considérant pas important de vivre en couple pour être heureuse</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64% des femmes âgées de 50 à 64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38005"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263765" y="2402492"/>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9" name="ZoneTexte 8">
            <a:extLst>
              <a:ext uri="{FF2B5EF4-FFF2-40B4-BE49-F238E27FC236}">
                <a16:creationId xmlns:a16="http://schemas.microsoft.com/office/drawing/2014/main" id="{C4A18466-B895-9EB4-ADFE-FFB84DFD0DA0}"/>
              </a:ext>
            </a:extLst>
          </p:cNvPr>
          <p:cNvSpPr txBox="1"/>
          <p:nvPr/>
        </p:nvSpPr>
        <p:spPr>
          <a:xfrm>
            <a:off x="1942819" y="888641"/>
            <a:ext cx="848929" cy="246221"/>
          </a:xfrm>
          <a:prstGeom prst="rect">
            <a:avLst/>
          </a:prstGeom>
          <a:noFill/>
        </p:spPr>
        <p:txBody>
          <a:bodyPr wrap="square" rtlCol="0">
            <a:spAutoFit/>
          </a:bodyPr>
          <a:lstStyle/>
          <a:p>
            <a:pPr algn="ctr"/>
            <a:r>
              <a:rPr lang="fr-FR" sz="1000" b="1" dirty="0">
                <a:solidFill>
                  <a:srgbClr val="AA5E51"/>
                </a:solidFill>
              </a:rPr>
              <a:t>Inutile</a:t>
            </a:r>
          </a:p>
        </p:txBody>
      </p:sp>
      <p:sp>
        <p:nvSpPr>
          <p:cNvPr id="10" name="ZoneTexte 9">
            <a:extLst>
              <a:ext uri="{FF2B5EF4-FFF2-40B4-BE49-F238E27FC236}">
                <a16:creationId xmlns:a16="http://schemas.microsoft.com/office/drawing/2014/main" id="{761ED8B5-77AC-F62B-B492-942163C38CA3}"/>
              </a:ext>
            </a:extLst>
          </p:cNvPr>
          <p:cNvSpPr txBox="1"/>
          <p:nvPr/>
        </p:nvSpPr>
        <p:spPr>
          <a:xfrm>
            <a:off x="1124589" y="900167"/>
            <a:ext cx="889294" cy="246221"/>
          </a:xfrm>
          <a:prstGeom prst="rect">
            <a:avLst/>
          </a:prstGeom>
          <a:noFill/>
        </p:spPr>
        <p:txBody>
          <a:bodyPr wrap="square" rtlCol="0">
            <a:spAutoFit/>
          </a:bodyPr>
          <a:lstStyle/>
          <a:p>
            <a:pPr algn="ctr"/>
            <a:r>
              <a:rPr lang="fr-FR" sz="1000" b="1" dirty="0">
                <a:solidFill>
                  <a:srgbClr val="CB9991"/>
                </a:solidFill>
                <a:sym typeface="Webdings" panose="05030102010509060703" pitchFamily="18" charset="2"/>
              </a:rPr>
              <a:t>Secondaire</a:t>
            </a:r>
            <a:endParaRPr lang="fr-FR" sz="1000" b="1" dirty="0">
              <a:solidFill>
                <a:srgbClr val="CB9991"/>
              </a:solidFill>
            </a:endParaRPr>
          </a:p>
        </p:txBody>
      </p:sp>
      <p:sp>
        <p:nvSpPr>
          <p:cNvPr id="12" name="ZoneTexte 11">
            <a:extLst>
              <a:ext uri="{FF2B5EF4-FFF2-40B4-BE49-F238E27FC236}">
                <a16:creationId xmlns:a16="http://schemas.microsoft.com/office/drawing/2014/main" id="{07BE5C2B-03D6-F0ED-98C5-407BE9C920C0}"/>
              </a:ext>
            </a:extLst>
          </p:cNvPr>
          <p:cNvSpPr txBox="1"/>
          <p:nvPr/>
        </p:nvSpPr>
        <p:spPr>
          <a:xfrm>
            <a:off x="2653076" y="799151"/>
            <a:ext cx="1153643" cy="461665"/>
          </a:xfrm>
          <a:prstGeom prst="rect">
            <a:avLst/>
          </a:prstGeom>
          <a:noFill/>
        </p:spPr>
        <p:txBody>
          <a:bodyPr wrap="square" rtlCol="0">
            <a:spAutoFit/>
          </a:bodyPr>
          <a:lstStyle/>
          <a:p>
            <a:pPr algn="ctr"/>
            <a:r>
              <a:rPr lang="fr-FR" sz="1200" b="1" dirty="0">
                <a:solidFill>
                  <a:srgbClr val="A14125"/>
                </a:solidFill>
                <a:latin typeface="Calibri" panose="020F0502020204030204" pitchFamily="34" charset="0"/>
                <a:cs typeface="Calibri" panose="020F0502020204030204" pitchFamily="34" charset="0"/>
              </a:rPr>
              <a:t>Total </a:t>
            </a:r>
          </a:p>
          <a:p>
            <a:pPr algn="ctr"/>
            <a:r>
              <a:rPr lang="fr-FR" sz="1200" b="1" dirty="0">
                <a:solidFill>
                  <a:srgbClr val="A14125"/>
                </a:solidFill>
                <a:latin typeface="Calibri" panose="020F0502020204030204" pitchFamily="34" charset="0"/>
                <a:cs typeface="Calibri" panose="020F0502020204030204" pitchFamily="34" charset="0"/>
              </a:rPr>
              <a:t>Pas important</a:t>
            </a:r>
            <a:endParaRPr lang="fr-FR" sz="1100" b="1" i="1" dirty="0">
              <a:solidFill>
                <a:srgbClr val="A14125"/>
              </a:solidFill>
              <a:latin typeface="Calibri" panose="020F0502020204030204" pitchFamily="34" charset="0"/>
              <a:cs typeface="Calibri" panose="020F0502020204030204" pitchFamily="34" charset="0"/>
            </a:endParaRPr>
          </a:p>
        </p:txBody>
      </p:sp>
      <p:pic>
        <p:nvPicPr>
          <p:cNvPr id="13" name="Image 12" descr="Une image contenant habits, yoga, personne&#10;&#10;Description générée automatiquement">
            <a:extLst>
              <a:ext uri="{FF2B5EF4-FFF2-40B4-BE49-F238E27FC236}">
                <a16:creationId xmlns:a16="http://schemas.microsoft.com/office/drawing/2014/main" id="{D548155D-B8A7-E387-7759-44071A16F41D}"/>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10809" t="7476" r="12858" b="6076"/>
          <a:stretch/>
        </p:blipFill>
        <p:spPr>
          <a:xfrm>
            <a:off x="10944381" y="72870"/>
            <a:ext cx="1151540" cy="1187946"/>
          </a:xfrm>
          <a:prstGeom prst="rect">
            <a:avLst/>
          </a:prstGeom>
        </p:spPr>
      </p:pic>
    </p:spTree>
    <p:extLst>
      <p:ext uri="{BB962C8B-B14F-4D97-AF65-F5344CB8AC3E}">
        <p14:creationId xmlns:p14="http://schemas.microsoft.com/office/powerpoint/2010/main" val="269849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5">
            <a:extLst>
              <a:ext uri="{FF2B5EF4-FFF2-40B4-BE49-F238E27FC236}">
                <a16:creationId xmlns:a16="http://schemas.microsoft.com/office/drawing/2014/main" id="{70C31F7A-F4E1-1EFA-E075-D66255C613BA}"/>
              </a:ext>
            </a:extLst>
          </p:cNvPr>
          <p:cNvGraphicFramePr/>
          <p:nvPr>
            <p:extLst>
              <p:ext uri="{D42A27DB-BD31-4B8C-83A1-F6EECF244321}">
                <p14:modId xmlns:p14="http://schemas.microsoft.com/office/powerpoint/2010/main" val="3071498773"/>
              </p:ext>
            </p:extLst>
          </p:nvPr>
        </p:nvGraphicFramePr>
        <p:xfrm>
          <a:off x="4249905" y="2595866"/>
          <a:ext cx="3331779" cy="408618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4">
            <a:extLst>
              <a:ext uri="{FF2B5EF4-FFF2-40B4-BE49-F238E27FC236}">
                <a16:creationId xmlns:a16="http://schemas.microsoft.com/office/drawing/2014/main" id="{C4138318-AB0F-6A65-A4C8-3F03AAE1BCF5}"/>
              </a:ext>
            </a:extLst>
          </p:cNvPr>
          <p:cNvSpPr txBox="1">
            <a:spLocks/>
          </p:cNvSpPr>
          <p:nvPr/>
        </p:nvSpPr>
        <p:spPr>
          <a:xfrm>
            <a:off x="219218" y="156770"/>
            <a:ext cx="10532661" cy="864744"/>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just" defTabSz="886649"/>
            <a:r>
              <a:rPr lang="fr-FR" sz="2300" b="1" dirty="0">
                <a:solidFill>
                  <a:srgbClr val="9D8661"/>
                </a:solidFill>
                <a:latin typeface="Century Gothic" panose="020B0502020202020204" pitchFamily="34" charset="0"/>
              </a:rPr>
              <a:t>NOMBREUSES SONT LES FRANÇAISES CAPABLES DE SE PASSER DE LA COHABITATION AVEC UN CONJOINT, OU SIMPLEMENT DE CONJOINT</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11723" y="1236211"/>
            <a:ext cx="4528457" cy="253984"/>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Personnellement, pourriez-vous… ?</a:t>
            </a:r>
          </a:p>
        </p:txBody>
      </p:sp>
      <p:sp>
        <p:nvSpPr>
          <p:cNvPr id="3" name="ZoneTexte 14">
            <a:extLst>
              <a:ext uri="{FF2B5EF4-FFF2-40B4-BE49-F238E27FC236}">
                <a16:creationId xmlns:a16="http://schemas.microsoft.com/office/drawing/2014/main" id="{76A10F90-4E14-CFA0-68DE-82733D447AE6}"/>
              </a:ext>
            </a:extLst>
          </p:cNvPr>
          <p:cNvSpPr txBox="1"/>
          <p:nvPr/>
        </p:nvSpPr>
        <p:spPr>
          <a:xfrm>
            <a:off x="4146290" y="1836167"/>
            <a:ext cx="3558855" cy="292388"/>
          </a:xfrm>
          <a:prstGeom prst="rect">
            <a:avLst/>
          </a:prstGeom>
          <a:solidFill>
            <a:schemeClr val="bg1"/>
          </a:solidFill>
        </p:spPr>
        <p:txBody>
          <a:bodyPr wrap="square">
            <a:spAutoFit/>
          </a:bodyPr>
          <a:lstStyle/>
          <a:p>
            <a:pPr algn="ctr"/>
            <a:r>
              <a:rPr lang="fr-FR" sz="1300" b="1" i="1" dirty="0">
                <a:solidFill>
                  <a:srgbClr val="9D8661"/>
                </a:solidFill>
                <a:latin typeface="Century Gothic" panose="020B0502020202020204" pitchFamily="34" charset="0"/>
                <a:cs typeface="Calibri" pitchFamily="34" charset="0"/>
              </a:rPr>
              <a:t>Proportion de femmes pouvant … </a:t>
            </a:r>
          </a:p>
        </p:txBody>
      </p:sp>
      <p:graphicFrame>
        <p:nvGraphicFramePr>
          <p:cNvPr id="7" name="Table 6">
            <a:extLst>
              <a:ext uri="{FF2B5EF4-FFF2-40B4-BE49-F238E27FC236}">
                <a16:creationId xmlns:a16="http://schemas.microsoft.com/office/drawing/2014/main" id="{B0213562-C439-DC98-D775-D426C0A7DC29}"/>
              </a:ext>
            </a:extLst>
          </p:cNvPr>
          <p:cNvGraphicFramePr>
            <a:graphicFrameLocks noGrp="1"/>
          </p:cNvGraphicFramePr>
          <p:nvPr>
            <p:extLst>
              <p:ext uri="{D42A27DB-BD31-4B8C-83A1-F6EECF244321}">
                <p14:modId xmlns:p14="http://schemas.microsoft.com/office/powerpoint/2010/main" val="4144837068"/>
              </p:ext>
            </p:extLst>
          </p:nvPr>
        </p:nvGraphicFramePr>
        <p:xfrm>
          <a:off x="1935397" y="2595376"/>
          <a:ext cx="2309080" cy="3916872"/>
        </p:xfrm>
        <a:graphic>
          <a:graphicData uri="http://schemas.openxmlformats.org/drawingml/2006/table">
            <a:tbl>
              <a:tblPr firstRow="1" bandRow="1">
                <a:tableStyleId>{00A15C55-8517-42AA-B614-E9B94910E393}</a:tableStyleId>
              </a:tblPr>
              <a:tblGrid>
                <a:gridCol w="2309080">
                  <a:extLst>
                    <a:ext uri="{9D8B030D-6E8A-4147-A177-3AD203B41FA5}">
                      <a16:colId xmlns:a16="http://schemas.microsoft.com/office/drawing/2014/main" val="2660986049"/>
                    </a:ext>
                  </a:extLst>
                </a:gridCol>
              </a:tblGrid>
              <a:tr h="101755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603D2F"/>
                          </a:solidFill>
                          <a:effectLst/>
                          <a:latin typeface="Calibri" panose="020F0502020204030204" pitchFamily="34" charset="0"/>
                          <a:ea typeface="+mn-ea"/>
                          <a:cs typeface="+mn-cs"/>
                        </a:rPr>
                        <a:t>… être en couple avec un homme sans vivre sous le même toit</a:t>
                      </a: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3572461"/>
                  </a:ext>
                </a:extLst>
              </a:tr>
              <a:tr h="10980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603D2F"/>
                          </a:solidFill>
                          <a:effectLst/>
                          <a:latin typeface="Calibri" panose="020F0502020204030204" pitchFamily="34" charset="0"/>
                          <a:ea typeface="+mn-ea"/>
                          <a:cs typeface="+mn-cs"/>
                        </a:rPr>
                        <a:t>… vous passer de soutien d’un conjoint sur le plan économique</a:t>
                      </a:r>
                      <a:endParaRPr lang="en-FR" sz="1200" b="1" i="0" u="none" strike="noStrike" kern="1200" dirty="0">
                        <a:solidFill>
                          <a:srgbClr val="603D2F"/>
                        </a:solidFill>
                        <a:effectLst/>
                        <a:latin typeface="Calibri" panose="020F0502020204030204" pitchFamily="34" charset="0"/>
                        <a:ea typeface="+mn-ea"/>
                        <a:cs typeface="+mn-cs"/>
                      </a:endParaRP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4174857"/>
                  </a:ext>
                </a:extLst>
              </a:tr>
              <a:tr h="900640">
                <a:tc>
                  <a:txBody>
                    <a:bodyPr/>
                    <a:lstStyle/>
                    <a:p>
                      <a:pPr algn="r" fontAlgn="ctr"/>
                      <a:r>
                        <a:rPr lang="fr-FR" sz="1200" b="1" i="0" u="none" strike="noStrike" kern="1200" dirty="0">
                          <a:solidFill>
                            <a:srgbClr val="603D2F"/>
                          </a:solidFill>
                          <a:effectLst/>
                          <a:latin typeface="Calibri" panose="020F0502020204030204" pitchFamily="34" charset="0"/>
                          <a:ea typeface="+mn-ea"/>
                          <a:cs typeface="+mn-cs"/>
                        </a:rPr>
                        <a:t>… vous passer de rapports avec les hommes sur le plan sexuel</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1454733"/>
                  </a:ext>
                </a:extLst>
              </a:tr>
              <a:tr h="900640">
                <a:tc>
                  <a:txBody>
                    <a:bodyPr/>
                    <a:lstStyle/>
                    <a:p>
                      <a:pPr algn="r" fontAlgn="ctr"/>
                      <a:r>
                        <a:rPr lang="fr-FR" sz="1200" b="1" i="0" u="none" strike="noStrike" kern="1200" dirty="0">
                          <a:solidFill>
                            <a:srgbClr val="603D2F"/>
                          </a:solidFill>
                          <a:effectLst/>
                          <a:latin typeface="Calibri" panose="020F0502020204030204" pitchFamily="34" charset="0"/>
                          <a:ea typeface="+mn-ea"/>
                          <a:cs typeface="+mn-cs"/>
                        </a:rPr>
                        <a:t>… vous passer de soutien d’un conjoint sur le plan affectif et social</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368040"/>
                  </a:ext>
                </a:extLst>
              </a:tr>
            </a:tbl>
          </a:graphicData>
        </a:graphic>
      </p:graphicFrame>
      <p:sp>
        <p:nvSpPr>
          <p:cNvPr id="17" name="Rectangle : coins arrondis 16">
            <a:extLst>
              <a:ext uri="{FF2B5EF4-FFF2-40B4-BE49-F238E27FC236}">
                <a16:creationId xmlns:a16="http://schemas.microsoft.com/office/drawing/2014/main" id="{F36878C5-F36B-40E0-261D-8817600C54B9}"/>
              </a:ext>
            </a:extLst>
          </p:cNvPr>
          <p:cNvSpPr/>
          <p:nvPr/>
        </p:nvSpPr>
        <p:spPr>
          <a:xfrm rot="16200000">
            <a:off x="7590496" y="2118687"/>
            <a:ext cx="4788700" cy="3957803"/>
          </a:xfrm>
          <a:custGeom>
            <a:avLst/>
            <a:gdLst>
              <a:gd name="connsiteX0" fmla="*/ 0 w 4788700"/>
              <a:gd name="connsiteY0" fmla="*/ 257613 h 3957803"/>
              <a:gd name="connsiteX1" fmla="*/ 257613 w 4788700"/>
              <a:gd name="connsiteY1" fmla="*/ 0 h 3957803"/>
              <a:gd name="connsiteX2" fmla="*/ 4531087 w 4788700"/>
              <a:gd name="connsiteY2" fmla="*/ 0 h 3957803"/>
              <a:gd name="connsiteX3" fmla="*/ 4788700 w 4788700"/>
              <a:gd name="connsiteY3" fmla="*/ 257613 h 3957803"/>
              <a:gd name="connsiteX4" fmla="*/ 4788700 w 4788700"/>
              <a:gd name="connsiteY4" fmla="*/ 3700190 h 3957803"/>
              <a:gd name="connsiteX5" fmla="*/ 4531087 w 4788700"/>
              <a:gd name="connsiteY5" fmla="*/ 3957803 h 3957803"/>
              <a:gd name="connsiteX6" fmla="*/ 257613 w 4788700"/>
              <a:gd name="connsiteY6" fmla="*/ 3957803 h 3957803"/>
              <a:gd name="connsiteX7" fmla="*/ 0 w 4788700"/>
              <a:gd name="connsiteY7" fmla="*/ 3700190 h 3957803"/>
              <a:gd name="connsiteX8" fmla="*/ 0 w 4788700"/>
              <a:gd name="connsiteY8" fmla="*/ 257613 h 395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700" h="3957803" fill="none" extrusionOk="0">
                <a:moveTo>
                  <a:pt x="0" y="257613"/>
                </a:moveTo>
                <a:cubicBezTo>
                  <a:pt x="-761" y="118817"/>
                  <a:pt x="124191" y="16508"/>
                  <a:pt x="257613" y="0"/>
                </a:cubicBezTo>
                <a:cubicBezTo>
                  <a:pt x="2117230" y="110934"/>
                  <a:pt x="2824669" y="140386"/>
                  <a:pt x="4531087" y="0"/>
                </a:cubicBezTo>
                <a:cubicBezTo>
                  <a:pt x="4675379" y="17370"/>
                  <a:pt x="4806421" y="110968"/>
                  <a:pt x="4788700" y="257613"/>
                </a:cubicBezTo>
                <a:cubicBezTo>
                  <a:pt x="4639046" y="1514631"/>
                  <a:pt x="4935135" y="1990827"/>
                  <a:pt x="4788700" y="3700190"/>
                </a:cubicBezTo>
                <a:cubicBezTo>
                  <a:pt x="4801718" y="3851287"/>
                  <a:pt x="4668183" y="3972852"/>
                  <a:pt x="4531087" y="3957803"/>
                </a:cubicBezTo>
                <a:cubicBezTo>
                  <a:pt x="2418574" y="4088180"/>
                  <a:pt x="1578506" y="3811472"/>
                  <a:pt x="257613" y="3957803"/>
                </a:cubicBezTo>
                <a:cubicBezTo>
                  <a:pt x="95800" y="3968565"/>
                  <a:pt x="24327" y="3838932"/>
                  <a:pt x="0" y="3700190"/>
                </a:cubicBezTo>
                <a:cubicBezTo>
                  <a:pt x="-18709" y="2163367"/>
                  <a:pt x="-74369" y="1008056"/>
                  <a:pt x="0" y="257613"/>
                </a:cubicBezTo>
                <a:close/>
              </a:path>
              <a:path w="4788700" h="3957803" stroke="0" extrusionOk="0">
                <a:moveTo>
                  <a:pt x="0" y="257613"/>
                </a:moveTo>
                <a:cubicBezTo>
                  <a:pt x="-9612" y="132201"/>
                  <a:pt x="95366" y="-8247"/>
                  <a:pt x="257613" y="0"/>
                </a:cubicBezTo>
                <a:cubicBezTo>
                  <a:pt x="1387206" y="-60713"/>
                  <a:pt x="2532705" y="61072"/>
                  <a:pt x="4531087" y="0"/>
                </a:cubicBezTo>
                <a:cubicBezTo>
                  <a:pt x="4651443" y="7326"/>
                  <a:pt x="4785220" y="119452"/>
                  <a:pt x="4788700" y="257613"/>
                </a:cubicBezTo>
                <a:cubicBezTo>
                  <a:pt x="4813152" y="1282283"/>
                  <a:pt x="4856363" y="2302781"/>
                  <a:pt x="4788700" y="3700190"/>
                </a:cubicBezTo>
                <a:cubicBezTo>
                  <a:pt x="4801950" y="3829873"/>
                  <a:pt x="4676709" y="3958024"/>
                  <a:pt x="4531087" y="3957803"/>
                </a:cubicBezTo>
                <a:cubicBezTo>
                  <a:pt x="3105485" y="3884032"/>
                  <a:pt x="2344710" y="3801920"/>
                  <a:pt x="257613" y="3957803"/>
                </a:cubicBezTo>
                <a:cubicBezTo>
                  <a:pt x="127355" y="3959546"/>
                  <a:pt x="-17889" y="3834302"/>
                  <a:pt x="0" y="3700190"/>
                </a:cubicBezTo>
                <a:cubicBezTo>
                  <a:pt x="152408" y="2000172"/>
                  <a:pt x="73868" y="1268631"/>
                  <a:pt x="0" y="257613"/>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18" name="ZoneTexte 17">
            <a:extLst>
              <a:ext uri="{FF2B5EF4-FFF2-40B4-BE49-F238E27FC236}">
                <a16:creationId xmlns:a16="http://schemas.microsoft.com/office/drawing/2014/main" id="{97B83000-B2EC-18CB-10C5-F28A71692210}"/>
              </a:ext>
            </a:extLst>
          </p:cNvPr>
          <p:cNvSpPr txBox="1"/>
          <p:nvPr/>
        </p:nvSpPr>
        <p:spPr>
          <a:xfrm>
            <a:off x="9272593" y="1424088"/>
            <a:ext cx="1659769" cy="492443"/>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a:t>
            </a:r>
          </a:p>
          <a:p>
            <a:pPr algn="ctr"/>
            <a:r>
              <a:rPr lang="fr-FR" sz="1200" b="1" i="1" dirty="0">
                <a:solidFill>
                  <a:schemeClr val="bg1">
                    <a:lumMod val="65000"/>
                  </a:schemeClr>
                </a:solidFill>
                <a:latin typeface="Century Gothic" panose="020B0502020202020204" pitchFamily="34" charset="0"/>
                <a:cs typeface="Calibri" pitchFamily="34" charset="0"/>
              </a:rPr>
              <a:t>selon l’âge</a:t>
            </a:r>
          </a:p>
        </p:txBody>
      </p:sp>
      <p:pic>
        <p:nvPicPr>
          <p:cNvPr id="19" name="Image 18">
            <a:extLst>
              <a:ext uri="{FF2B5EF4-FFF2-40B4-BE49-F238E27FC236}">
                <a16:creationId xmlns:a16="http://schemas.microsoft.com/office/drawing/2014/main" id="{51C0C2C1-DD73-7AE8-5EFF-7CD456EA8D9A}"/>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9026880" y="1432019"/>
            <a:ext cx="491425" cy="525041"/>
          </a:xfrm>
          <a:prstGeom prst="rect">
            <a:avLst/>
          </a:prstGeom>
        </p:spPr>
      </p:pic>
      <p:graphicFrame>
        <p:nvGraphicFramePr>
          <p:cNvPr id="22" name="Graphique 21">
            <a:extLst>
              <a:ext uri="{FF2B5EF4-FFF2-40B4-BE49-F238E27FC236}">
                <a16:creationId xmlns:a16="http://schemas.microsoft.com/office/drawing/2014/main" id="{02D05DC8-7389-CB2A-1EEB-98F3C4456886}"/>
              </a:ext>
            </a:extLst>
          </p:cNvPr>
          <p:cNvGraphicFramePr/>
          <p:nvPr>
            <p:extLst>
              <p:ext uri="{D42A27DB-BD31-4B8C-83A1-F6EECF244321}">
                <p14:modId xmlns:p14="http://schemas.microsoft.com/office/powerpoint/2010/main" val="3129449123"/>
              </p:ext>
            </p:extLst>
          </p:nvPr>
        </p:nvGraphicFramePr>
        <p:xfrm>
          <a:off x="8343198" y="2561328"/>
          <a:ext cx="3266375" cy="3983013"/>
        </p:xfrm>
        <a:graphic>
          <a:graphicData uri="http://schemas.openxmlformats.org/drawingml/2006/chart">
            <c:chart xmlns:c="http://schemas.openxmlformats.org/drawingml/2006/chart" xmlns:r="http://schemas.openxmlformats.org/officeDocument/2006/relationships" r:id="rId5"/>
          </a:graphicData>
        </a:graphic>
      </p:graphicFrame>
      <p:sp>
        <p:nvSpPr>
          <p:cNvPr id="11" name="ZoneTexte 10">
            <a:extLst>
              <a:ext uri="{FF2B5EF4-FFF2-40B4-BE49-F238E27FC236}">
                <a16:creationId xmlns:a16="http://schemas.microsoft.com/office/drawing/2014/main" id="{2D81FBDD-AE6A-030C-D8B1-DCD1922A60D6}"/>
              </a:ext>
            </a:extLst>
          </p:cNvPr>
          <p:cNvSpPr txBox="1"/>
          <p:nvPr/>
        </p:nvSpPr>
        <p:spPr>
          <a:xfrm>
            <a:off x="11723" y="1428841"/>
            <a:ext cx="6124352" cy="246221"/>
          </a:xfrm>
          <a:prstGeom prst="rect">
            <a:avLst/>
          </a:prstGeom>
          <a:noFill/>
        </p:spPr>
        <p:txBody>
          <a:bodyPr wrap="square">
            <a:spAutoFit/>
          </a:bodyPr>
          <a:lstStyle/>
          <a:p>
            <a:pPr marL="0" marR="0" lvl="0" indent="0" algn="just" defTabSz="779252"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603D2F"/>
                </a:solidFill>
                <a:effectLst/>
                <a:uLnTx/>
                <a:uFillTx/>
                <a:latin typeface="Calibri" panose="020F0502020204030204" pitchFamily="34" charset="0"/>
                <a:ea typeface="+mn-ea"/>
                <a:cs typeface="Calibri" panose="020F0502020204030204" pitchFamily="34" charset="0"/>
              </a:rPr>
              <a:t>Base : femmes hétérosexuelles ou bisexuelles célibataires</a:t>
            </a:r>
          </a:p>
        </p:txBody>
      </p:sp>
      <p:sp>
        <p:nvSpPr>
          <p:cNvPr id="21" name="ZoneTexte 20">
            <a:extLst>
              <a:ext uri="{FF2B5EF4-FFF2-40B4-BE49-F238E27FC236}">
                <a16:creationId xmlns:a16="http://schemas.microsoft.com/office/drawing/2014/main" id="{D6057859-E38D-2B2D-4133-A14953F9D214}"/>
              </a:ext>
            </a:extLst>
          </p:cNvPr>
          <p:cNvSpPr txBox="1"/>
          <p:nvPr/>
        </p:nvSpPr>
        <p:spPr>
          <a:xfrm>
            <a:off x="5837192" y="2400464"/>
            <a:ext cx="1404059" cy="430887"/>
          </a:xfrm>
          <a:prstGeom prst="rect">
            <a:avLst/>
          </a:prstGeom>
          <a:noFill/>
        </p:spPr>
        <p:txBody>
          <a:bodyPr wrap="square">
            <a:spAutoFit/>
          </a:bodyPr>
          <a:lstStyle/>
          <a:p>
            <a:pPr algn="ctr"/>
            <a:r>
              <a:rPr lang="fr-FR" sz="1100" b="1" i="1" dirty="0">
                <a:solidFill>
                  <a:srgbClr val="FCD5B5"/>
                </a:solidFill>
                <a:latin typeface="Century Gothic" panose="020B0502020202020204" pitchFamily="34" charset="0"/>
                <a:cs typeface="Calibri" pitchFamily="34" charset="0"/>
              </a:rPr>
              <a:t>Oui, probablement</a:t>
            </a:r>
            <a:endParaRPr lang="fr-FR" sz="1100" dirty="0">
              <a:solidFill>
                <a:srgbClr val="FCD5B5"/>
              </a:solidFill>
            </a:endParaRPr>
          </a:p>
        </p:txBody>
      </p:sp>
      <p:sp>
        <p:nvSpPr>
          <p:cNvPr id="23" name="ZoneTexte 22">
            <a:extLst>
              <a:ext uri="{FF2B5EF4-FFF2-40B4-BE49-F238E27FC236}">
                <a16:creationId xmlns:a16="http://schemas.microsoft.com/office/drawing/2014/main" id="{95DB90FB-C687-A4A4-AE53-986BBFA39F29}"/>
              </a:ext>
            </a:extLst>
          </p:cNvPr>
          <p:cNvSpPr txBox="1"/>
          <p:nvPr/>
        </p:nvSpPr>
        <p:spPr>
          <a:xfrm>
            <a:off x="4393794" y="2400464"/>
            <a:ext cx="1404059" cy="430887"/>
          </a:xfrm>
          <a:prstGeom prst="rect">
            <a:avLst/>
          </a:prstGeom>
          <a:noFill/>
        </p:spPr>
        <p:txBody>
          <a:bodyPr wrap="square">
            <a:spAutoFit/>
          </a:bodyPr>
          <a:lstStyle/>
          <a:p>
            <a:pPr algn="ctr"/>
            <a:r>
              <a:rPr lang="fr-FR" sz="1100" b="1" i="1" dirty="0">
                <a:solidFill>
                  <a:srgbClr val="FAC090"/>
                </a:solidFill>
                <a:latin typeface="Century Gothic" panose="020B0502020202020204" pitchFamily="34" charset="0"/>
                <a:cs typeface="Calibri" pitchFamily="34" charset="0"/>
              </a:rPr>
              <a:t>Oui, certainement</a:t>
            </a:r>
            <a:endParaRPr lang="fr-FR" sz="1100" dirty="0">
              <a:solidFill>
                <a:srgbClr val="FAC090"/>
              </a:solidFill>
            </a:endParaRPr>
          </a:p>
        </p:txBody>
      </p:sp>
      <p:pic>
        <p:nvPicPr>
          <p:cNvPr id="27" name="Image 26">
            <a:extLst>
              <a:ext uri="{FF2B5EF4-FFF2-40B4-BE49-F238E27FC236}">
                <a16:creationId xmlns:a16="http://schemas.microsoft.com/office/drawing/2014/main" id="{E80EAA7F-F738-5C09-9C50-BF395EC20D4E}"/>
              </a:ext>
            </a:extLst>
          </p:cNvPr>
          <p:cNvPicPr>
            <a:picLocks noChangeAspect="1"/>
          </p:cNvPicPr>
          <p:nvPr/>
        </p:nvPicPr>
        <p:blipFill>
          <a:blip r:embed="rId6"/>
          <a:stretch>
            <a:fillRect/>
          </a:stretch>
        </p:blipFill>
        <p:spPr>
          <a:xfrm>
            <a:off x="1062720" y="2269983"/>
            <a:ext cx="1060139" cy="920806"/>
          </a:xfrm>
          <a:prstGeom prst="rect">
            <a:avLst/>
          </a:prstGeom>
        </p:spPr>
      </p:pic>
      <p:pic>
        <p:nvPicPr>
          <p:cNvPr id="29" name="Image 28">
            <a:extLst>
              <a:ext uri="{FF2B5EF4-FFF2-40B4-BE49-F238E27FC236}">
                <a16:creationId xmlns:a16="http://schemas.microsoft.com/office/drawing/2014/main" id="{8798C424-3999-7F24-7E48-3AB9FF822B9B}"/>
              </a:ext>
            </a:extLst>
          </p:cNvPr>
          <p:cNvPicPr>
            <a:picLocks noChangeAspect="1"/>
          </p:cNvPicPr>
          <p:nvPr/>
        </p:nvPicPr>
        <p:blipFill>
          <a:blip r:embed="rId7"/>
          <a:stretch>
            <a:fillRect/>
          </a:stretch>
        </p:blipFill>
        <p:spPr>
          <a:xfrm>
            <a:off x="1293661" y="3367751"/>
            <a:ext cx="663983" cy="920806"/>
          </a:xfrm>
          <a:prstGeom prst="rect">
            <a:avLst/>
          </a:prstGeom>
        </p:spPr>
      </p:pic>
      <p:pic>
        <p:nvPicPr>
          <p:cNvPr id="31" name="Image 30">
            <a:extLst>
              <a:ext uri="{FF2B5EF4-FFF2-40B4-BE49-F238E27FC236}">
                <a16:creationId xmlns:a16="http://schemas.microsoft.com/office/drawing/2014/main" id="{C004F485-391E-94E4-9F0D-55529072FDF9}"/>
              </a:ext>
            </a:extLst>
          </p:cNvPr>
          <p:cNvPicPr>
            <a:picLocks noChangeAspect="1"/>
          </p:cNvPicPr>
          <p:nvPr/>
        </p:nvPicPr>
        <p:blipFill>
          <a:blip r:embed="rId8"/>
          <a:stretch>
            <a:fillRect/>
          </a:stretch>
        </p:blipFill>
        <p:spPr>
          <a:xfrm>
            <a:off x="1293661" y="4383106"/>
            <a:ext cx="631365" cy="978970"/>
          </a:xfrm>
          <a:prstGeom prst="rect">
            <a:avLst/>
          </a:prstGeom>
        </p:spPr>
      </p:pic>
      <p:pic>
        <p:nvPicPr>
          <p:cNvPr id="33" name="Image 32">
            <a:extLst>
              <a:ext uri="{FF2B5EF4-FFF2-40B4-BE49-F238E27FC236}">
                <a16:creationId xmlns:a16="http://schemas.microsoft.com/office/drawing/2014/main" id="{7AB61877-65C8-C892-97A7-C45CA82A7450}"/>
              </a:ext>
            </a:extLst>
          </p:cNvPr>
          <p:cNvPicPr>
            <a:picLocks noChangeAspect="1"/>
          </p:cNvPicPr>
          <p:nvPr/>
        </p:nvPicPr>
        <p:blipFill>
          <a:blip r:embed="rId9"/>
          <a:stretch>
            <a:fillRect/>
          </a:stretch>
        </p:blipFill>
        <p:spPr>
          <a:xfrm>
            <a:off x="1133392" y="5354545"/>
            <a:ext cx="791634" cy="908543"/>
          </a:xfrm>
          <a:prstGeom prst="rect">
            <a:avLst/>
          </a:prstGeom>
        </p:spPr>
      </p:pic>
      <p:grpSp>
        <p:nvGrpSpPr>
          <p:cNvPr id="10" name="Groupe 9">
            <a:extLst>
              <a:ext uri="{FF2B5EF4-FFF2-40B4-BE49-F238E27FC236}">
                <a16:creationId xmlns:a16="http://schemas.microsoft.com/office/drawing/2014/main" id="{151A1168-CCA4-761B-243D-1D7A416F8BB5}"/>
              </a:ext>
            </a:extLst>
          </p:cNvPr>
          <p:cNvGrpSpPr/>
          <p:nvPr/>
        </p:nvGrpSpPr>
        <p:grpSpPr>
          <a:xfrm>
            <a:off x="8371758" y="2264121"/>
            <a:ext cx="2713636" cy="256678"/>
            <a:chOff x="8388801" y="2084135"/>
            <a:chExt cx="2713636" cy="256678"/>
          </a:xfrm>
        </p:grpSpPr>
        <p:sp>
          <p:nvSpPr>
            <p:cNvPr id="9" name="ZoneTexte 8">
              <a:extLst>
                <a:ext uri="{FF2B5EF4-FFF2-40B4-BE49-F238E27FC236}">
                  <a16:creationId xmlns:a16="http://schemas.microsoft.com/office/drawing/2014/main" id="{D28771B8-B656-8768-8A65-3D1226286BC2}"/>
                </a:ext>
              </a:extLst>
            </p:cNvPr>
            <p:cNvSpPr txBox="1"/>
            <p:nvPr/>
          </p:nvSpPr>
          <p:spPr>
            <a:xfrm>
              <a:off x="8388801" y="2091624"/>
              <a:ext cx="991550" cy="246221"/>
            </a:xfrm>
            <a:prstGeom prst="rect">
              <a:avLst/>
            </a:prstGeom>
            <a:noFill/>
          </p:spPr>
          <p:txBody>
            <a:bodyPr wrap="square">
              <a:spAutoFit/>
            </a:bodyPr>
            <a:lstStyle/>
            <a:p>
              <a:pPr algn="r" defTabSz="779252" eaLnBrk="1" fontAlgn="auto" hangingPunct="1">
                <a:spcBef>
                  <a:spcPts val="0"/>
                </a:spcBef>
                <a:spcAft>
                  <a:spcPts val="0"/>
                </a:spcAft>
                <a:defRPr/>
              </a:pPr>
              <a:r>
                <a:rPr lang="fr-FR" sz="1000" b="1" dirty="0">
                  <a:solidFill>
                    <a:srgbClr val="E46C0A"/>
                  </a:solidFill>
                  <a:latin typeface="Century Gothic" panose="020B0502020202020204" pitchFamily="34" charset="0"/>
                </a:rPr>
                <a:t>18-24 ans</a:t>
              </a:r>
            </a:p>
          </p:txBody>
        </p:sp>
        <p:sp>
          <p:nvSpPr>
            <p:cNvPr id="4" name="ZoneTexte 3">
              <a:extLst>
                <a:ext uri="{FF2B5EF4-FFF2-40B4-BE49-F238E27FC236}">
                  <a16:creationId xmlns:a16="http://schemas.microsoft.com/office/drawing/2014/main" id="{DCB012CB-D392-28AA-0F60-1C67F3277542}"/>
                </a:ext>
              </a:extLst>
            </p:cNvPr>
            <p:cNvSpPr txBox="1"/>
            <p:nvPr/>
          </p:nvSpPr>
          <p:spPr>
            <a:xfrm>
              <a:off x="9289636" y="2084135"/>
              <a:ext cx="818671" cy="246221"/>
            </a:xfrm>
            <a:prstGeom prst="rect">
              <a:avLst/>
            </a:prstGeom>
            <a:noFill/>
          </p:spPr>
          <p:txBody>
            <a:bodyPr wrap="square">
              <a:spAutoFit/>
            </a:bodyPr>
            <a:lstStyle/>
            <a:p>
              <a:r>
                <a:rPr lang="fr-FR" sz="1000" b="1" dirty="0">
                  <a:solidFill>
                    <a:srgbClr val="E8822F"/>
                  </a:solidFill>
                  <a:latin typeface="Century Gothic" panose="020B0502020202020204" pitchFamily="34" charset="0"/>
                </a:rPr>
                <a:t> 25-34 ans    </a:t>
              </a:r>
              <a:endParaRPr lang="fr-FR" sz="1800" dirty="0">
                <a:solidFill>
                  <a:srgbClr val="E8822F"/>
                </a:solidFill>
              </a:endParaRPr>
            </a:p>
          </p:txBody>
        </p:sp>
        <p:sp>
          <p:nvSpPr>
            <p:cNvPr id="8" name="ZoneTexte 7">
              <a:extLst>
                <a:ext uri="{FF2B5EF4-FFF2-40B4-BE49-F238E27FC236}">
                  <a16:creationId xmlns:a16="http://schemas.microsoft.com/office/drawing/2014/main" id="{301D5F4A-83F9-348B-C5B2-90126120DF37}"/>
                </a:ext>
              </a:extLst>
            </p:cNvPr>
            <p:cNvSpPr txBox="1"/>
            <p:nvPr/>
          </p:nvSpPr>
          <p:spPr>
            <a:xfrm>
              <a:off x="9966792" y="2094592"/>
              <a:ext cx="1135645" cy="246221"/>
            </a:xfrm>
            <a:prstGeom prst="rect">
              <a:avLst/>
            </a:prstGeom>
            <a:noFill/>
          </p:spPr>
          <p:txBody>
            <a:bodyPr wrap="square">
              <a:spAutoFit/>
            </a:bodyPr>
            <a:lstStyle/>
            <a:p>
              <a:pPr algn="r" defTabSz="779252" eaLnBrk="1" fontAlgn="auto" hangingPunct="1">
                <a:spcBef>
                  <a:spcPts val="0"/>
                </a:spcBef>
                <a:spcAft>
                  <a:spcPts val="0"/>
                </a:spcAft>
                <a:defRPr/>
              </a:pPr>
              <a:r>
                <a:rPr lang="fr-FR" sz="1000" b="1" dirty="0">
                  <a:solidFill>
                    <a:srgbClr val="F2B98A"/>
                  </a:solidFill>
                  <a:latin typeface="Century Gothic" panose="020B0502020202020204" pitchFamily="34" charset="0"/>
                </a:rPr>
                <a:t>Plus de 35 ans</a:t>
              </a:r>
            </a:p>
          </p:txBody>
        </p:sp>
      </p:grpSp>
    </p:spTree>
    <p:extLst>
      <p:ext uri="{BB962C8B-B14F-4D97-AF65-F5344CB8AC3E}">
        <p14:creationId xmlns:p14="http://schemas.microsoft.com/office/powerpoint/2010/main" val="120549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texte, intérieur, ordinateur&#10;&#10;Description générée automatiquement">
            <a:extLst>
              <a:ext uri="{FF2B5EF4-FFF2-40B4-BE49-F238E27FC236}">
                <a16:creationId xmlns:a16="http://schemas.microsoft.com/office/drawing/2014/main" id="{7B522574-EECC-38C0-EF43-14DCD688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553797" cy="6039394"/>
          </a:xfrm>
          <a:prstGeom prst="rect">
            <a:avLst/>
          </a:prstGeom>
        </p:spPr>
      </p:pic>
      <p:sp>
        <p:nvSpPr>
          <p:cNvPr id="8" name="Hexagone 7">
            <a:extLst>
              <a:ext uri="{FF2B5EF4-FFF2-40B4-BE49-F238E27FC236}">
                <a16:creationId xmlns:a16="http://schemas.microsoft.com/office/drawing/2014/main" id="{78B3BA92-25D4-C1AD-5E43-522B653E25D8}"/>
              </a:ext>
            </a:extLst>
          </p:cNvPr>
          <p:cNvSpPr/>
          <p:nvPr/>
        </p:nvSpPr>
        <p:spPr>
          <a:xfrm>
            <a:off x="4527550" y="1629897"/>
            <a:ext cx="876300" cy="812800"/>
          </a:xfrm>
          <a:prstGeom prst="hexagon">
            <a:avLst/>
          </a:prstGeom>
          <a:solidFill>
            <a:srgbClr val="9C8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Hexagone 21">
            <a:extLst>
              <a:ext uri="{FF2B5EF4-FFF2-40B4-BE49-F238E27FC236}">
                <a16:creationId xmlns:a16="http://schemas.microsoft.com/office/drawing/2014/main" id="{D4DCCC77-7CAC-E6B7-5576-13C5689FABF5}"/>
              </a:ext>
            </a:extLst>
          </p:cNvPr>
          <p:cNvSpPr/>
          <p:nvPr/>
        </p:nvSpPr>
        <p:spPr>
          <a:xfrm>
            <a:off x="5441950" y="3011029"/>
            <a:ext cx="876300" cy="812800"/>
          </a:xfrm>
          <a:prstGeom prst="hexagon">
            <a:avLst/>
          </a:prstGeom>
          <a:solidFill>
            <a:srgbClr val="9C8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603D2F"/>
              </a:solidFill>
            </a:endParaRPr>
          </a:p>
        </p:txBody>
      </p:sp>
      <p:sp>
        <p:nvSpPr>
          <p:cNvPr id="23" name="Hexagone 22">
            <a:extLst>
              <a:ext uri="{FF2B5EF4-FFF2-40B4-BE49-F238E27FC236}">
                <a16:creationId xmlns:a16="http://schemas.microsoft.com/office/drawing/2014/main" id="{497E5CBD-6903-0F56-4FDD-40F66939D0E7}"/>
              </a:ext>
            </a:extLst>
          </p:cNvPr>
          <p:cNvSpPr/>
          <p:nvPr/>
        </p:nvSpPr>
        <p:spPr>
          <a:xfrm>
            <a:off x="6280150" y="4505084"/>
            <a:ext cx="876300" cy="812800"/>
          </a:xfrm>
          <a:prstGeom prst="hexagon">
            <a:avLst/>
          </a:prstGeom>
          <a:solidFill>
            <a:srgbClr val="9C8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08870EB-A80B-D421-1770-46155C1C5E9A}"/>
              </a:ext>
            </a:extLst>
          </p:cNvPr>
          <p:cNvSpPr txBox="1"/>
          <p:nvPr/>
        </p:nvSpPr>
        <p:spPr>
          <a:xfrm>
            <a:off x="3294989" y="111156"/>
            <a:ext cx="9657190" cy="769441"/>
          </a:xfrm>
          <a:prstGeom prst="rect">
            <a:avLst/>
          </a:prstGeom>
          <a:noFill/>
        </p:spPr>
        <p:txBody>
          <a:bodyPr wrap="square">
            <a:spAutoFit/>
          </a:bodyPr>
          <a:lstStyle/>
          <a:p>
            <a:pPr algn="ctr"/>
            <a:r>
              <a:rPr lang="fr-FR" sz="2800" b="1" dirty="0">
                <a:solidFill>
                  <a:srgbClr val="9C845E"/>
                </a:solidFill>
                <a:latin typeface="+mj-lt"/>
                <a:cs typeface="Calibri" panose="020F0502020204030204" pitchFamily="34" charset="0"/>
              </a:rPr>
              <a:t>MÉTHODOLOGIE</a:t>
            </a:r>
            <a:r>
              <a:rPr lang="fr-FR" sz="2205" b="1" dirty="0">
                <a:solidFill>
                  <a:srgbClr val="9C845E"/>
                </a:solidFill>
                <a:latin typeface="+mj-lt"/>
                <a:cs typeface="Calibri" panose="020F0502020204030204" pitchFamily="34" charset="0"/>
              </a:rPr>
              <a:t> </a:t>
            </a:r>
          </a:p>
          <a:p>
            <a:pPr algn="ctr"/>
            <a:r>
              <a:rPr lang="fr-FR" sz="1600" b="1" dirty="0">
                <a:solidFill>
                  <a:srgbClr val="9C845E"/>
                </a:solidFill>
                <a:latin typeface="+mj-lt"/>
                <a:cs typeface="Calibri" panose="020F0502020204030204" pitchFamily="34" charset="0"/>
              </a:rPr>
              <a:t>- Les conditions de réalisation - </a:t>
            </a:r>
          </a:p>
        </p:txBody>
      </p:sp>
      <p:sp>
        <p:nvSpPr>
          <p:cNvPr id="36" name="ZoneTexte 35">
            <a:extLst>
              <a:ext uri="{FF2B5EF4-FFF2-40B4-BE49-F238E27FC236}">
                <a16:creationId xmlns:a16="http://schemas.microsoft.com/office/drawing/2014/main" id="{2471638C-2569-FC38-7471-C39BEC3E0FF9}"/>
              </a:ext>
            </a:extLst>
          </p:cNvPr>
          <p:cNvSpPr txBox="1"/>
          <p:nvPr/>
        </p:nvSpPr>
        <p:spPr>
          <a:xfrm>
            <a:off x="5481485" y="1479535"/>
            <a:ext cx="4885519" cy="414985"/>
          </a:xfrm>
          <a:prstGeom prst="rect">
            <a:avLst/>
          </a:prstGeom>
          <a:noFill/>
          <a:ln>
            <a:noFill/>
          </a:ln>
        </p:spPr>
        <p:txBody>
          <a:bodyPr wrap="square">
            <a:spAutoFit/>
          </a:bodyPr>
          <a:lstStyle/>
          <a:p>
            <a:pPr>
              <a:lnSpc>
                <a:spcPct val="130000"/>
              </a:lnSpc>
              <a:spcBef>
                <a:spcPts val="600"/>
              </a:spcBef>
              <a:spcAft>
                <a:spcPts val="600"/>
              </a:spcAft>
            </a:pPr>
            <a:r>
              <a:rPr lang="fr-FR" sz="1800" b="1" dirty="0">
                <a:solidFill>
                  <a:srgbClr val="9C845E"/>
                </a:solidFill>
                <a:effectLst/>
                <a:latin typeface="+mj-lt"/>
                <a:ea typeface="Calibri" panose="020F0502020204030204" pitchFamily="34" charset="0"/>
                <a:cs typeface="Calibri" panose="020F0502020204030204" pitchFamily="34" charset="0"/>
              </a:rPr>
              <a:t>ECHANTILLON</a:t>
            </a:r>
          </a:p>
        </p:txBody>
      </p:sp>
      <p:sp>
        <p:nvSpPr>
          <p:cNvPr id="37" name="ZoneTexte 36">
            <a:extLst>
              <a:ext uri="{FF2B5EF4-FFF2-40B4-BE49-F238E27FC236}">
                <a16:creationId xmlns:a16="http://schemas.microsoft.com/office/drawing/2014/main" id="{77BA7C1B-6C29-AA42-C750-715EA9EDB20D}"/>
              </a:ext>
            </a:extLst>
          </p:cNvPr>
          <p:cNvSpPr txBox="1"/>
          <p:nvPr/>
        </p:nvSpPr>
        <p:spPr>
          <a:xfrm>
            <a:off x="6318250" y="2863812"/>
            <a:ext cx="4885519" cy="414985"/>
          </a:xfrm>
          <a:prstGeom prst="rect">
            <a:avLst/>
          </a:prstGeom>
          <a:noFill/>
          <a:ln>
            <a:noFill/>
          </a:ln>
        </p:spPr>
        <p:txBody>
          <a:bodyPr wrap="square">
            <a:spAutoFit/>
          </a:bodyPr>
          <a:lstStyle/>
          <a:p>
            <a:pPr>
              <a:lnSpc>
                <a:spcPct val="130000"/>
              </a:lnSpc>
              <a:spcBef>
                <a:spcPts val="600"/>
              </a:spcBef>
              <a:spcAft>
                <a:spcPts val="600"/>
              </a:spcAft>
            </a:pPr>
            <a:r>
              <a:rPr lang="fr-FR" sz="1800" b="1" dirty="0">
                <a:solidFill>
                  <a:srgbClr val="9C845E"/>
                </a:solidFill>
                <a:effectLst/>
                <a:latin typeface="+mj-lt"/>
                <a:ea typeface="Calibri" panose="020F0502020204030204" pitchFamily="34" charset="0"/>
                <a:cs typeface="Calibri" panose="020F0502020204030204" pitchFamily="34" charset="0"/>
              </a:rPr>
              <a:t>MÉTHODOLOGIE</a:t>
            </a:r>
          </a:p>
        </p:txBody>
      </p:sp>
      <p:sp>
        <p:nvSpPr>
          <p:cNvPr id="38" name="ZoneTexte 37">
            <a:extLst>
              <a:ext uri="{FF2B5EF4-FFF2-40B4-BE49-F238E27FC236}">
                <a16:creationId xmlns:a16="http://schemas.microsoft.com/office/drawing/2014/main" id="{12018A92-50A4-9F09-9935-58102A2FFDBD}"/>
              </a:ext>
            </a:extLst>
          </p:cNvPr>
          <p:cNvSpPr txBox="1"/>
          <p:nvPr/>
        </p:nvSpPr>
        <p:spPr>
          <a:xfrm>
            <a:off x="7231465" y="4421344"/>
            <a:ext cx="4885519" cy="414985"/>
          </a:xfrm>
          <a:prstGeom prst="rect">
            <a:avLst/>
          </a:prstGeom>
          <a:noFill/>
          <a:ln>
            <a:noFill/>
          </a:ln>
        </p:spPr>
        <p:txBody>
          <a:bodyPr wrap="square">
            <a:spAutoFit/>
          </a:bodyPr>
          <a:lstStyle/>
          <a:p>
            <a:pPr>
              <a:lnSpc>
                <a:spcPct val="130000"/>
              </a:lnSpc>
              <a:spcBef>
                <a:spcPts val="600"/>
              </a:spcBef>
              <a:spcAft>
                <a:spcPts val="600"/>
              </a:spcAft>
            </a:pPr>
            <a:r>
              <a:rPr lang="fr-FR" sz="1800" b="1" dirty="0">
                <a:solidFill>
                  <a:srgbClr val="9C845E"/>
                </a:solidFill>
                <a:effectLst/>
                <a:latin typeface="+mj-lt"/>
                <a:ea typeface="Calibri" panose="020F0502020204030204" pitchFamily="34" charset="0"/>
                <a:cs typeface="Calibri" panose="020F0502020204030204" pitchFamily="34" charset="0"/>
              </a:rPr>
              <a:t>MODE DE RECUEIL</a:t>
            </a:r>
          </a:p>
        </p:txBody>
      </p:sp>
      <p:sp>
        <p:nvSpPr>
          <p:cNvPr id="39" name="ZoneTexte 38">
            <a:extLst>
              <a:ext uri="{FF2B5EF4-FFF2-40B4-BE49-F238E27FC236}">
                <a16:creationId xmlns:a16="http://schemas.microsoft.com/office/drawing/2014/main" id="{F9300D5D-FB1B-1254-479E-6B8F97A0071C}"/>
              </a:ext>
            </a:extLst>
          </p:cNvPr>
          <p:cNvSpPr txBox="1"/>
          <p:nvPr/>
        </p:nvSpPr>
        <p:spPr>
          <a:xfrm>
            <a:off x="5627870" y="1854368"/>
            <a:ext cx="5954529" cy="461665"/>
          </a:xfrm>
          <a:prstGeom prst="rect">
            <a:avLst/>
          </a:prstGeom>
          <a:noFill/>
        </p:spPr>
        <p:txBody>
          <a:bodyPr wrap="square" rtlCol="0">
            <a:spAutoFit/>
          </a:bodyPr>
          <a:lstStyle/>
          <a:p>
            <a:pPr marL="0" indent="0" algn="just">
              <a:buNone/>
            </a:pPr>
            <a:r>
              <a:rPr lang="fr-FR" sz="1200" dirty="0">
                <a:solidFill>
                  <a:schemeClr val="tx1"/>
                </a:solidFill>
              </a:rPr>
              <a:t>L’enquête a été menée auprès d’un échantillon national représentatif de </a:t>
            </a:r>
            <a:r>
              <a:rPr lang="fr-FR" sz="1200" b="1" dirty="0">
                <a:solidFill>
                  <a:srgbClr val="C3763A"/>
                </a:solidFill>
              </a:rPr>
              <a:t>1 032 </a:t>
            </a:r>
            <a:r>
              <a:rPr lang="fr-FR" sz="1200" b="1" dirty="0">
                <a:solidFill>
                  <a:schemeClr val="tx1"/>
                </a:solidFill>
              </a:rPr>
              <a:t>femmes</a:t>
            </a:r>
            <a:r>
              <a:rPr lang="fr-FR" sz="1200" dirty="0">
                <a:solidFill>
                  <a:schemeClr val="tx1"/>
                </a:solidFill>
              </a:rPr>
              <a:t>, représentatif de la population féminine française âgée de 18 ans et plus.</a:t>
            </a:r>
            <a:endParaRPr lang="fr-FR" sz="900" i="1" dirty="0"/>
          </a:p>
        </p:txBody>
      </p:sp>
      <p:sp>
        <p:nvSpPr>
          <p:cNvPr id="40" name="ZoneTexte 39">
            <a:extLst>
              <a:ext uri="{FF2B5EF4-FFF2-40B4-BE49-F238E27FC236}">
                <a16:creationId xmlns:a16="http://schemas.microsoft.com/office/drawing/2014/main" id="{4125760E-ECB7-FBAD-E096-2EFF6717F453}"/>
              </a:ext>
            </a:extLst>
          </p:cNvPr>
          <p:cNvSpPr txBox="1"/>
          <p:nvPr/>
        </p:nvSpPr>
        <p:spPr>
          <a:xfrm>
            <a:off x="6504173" y="3203126"/>
            <a:ext cx="5405887" cy="969496"/>
          </a:xfrm>
          <a:prstGeom prst="rect">
            <a:avLst/>
          </a:prstGeom>
          <a:noFill/>
        </p:spPr>
        <p:txBody>
          <a:bodyPr wrap="square" rtlCol="0">
            <a:spAutoFit/>
          </a:bodyPr>
          <a:lstStyle/>
          <a:p>
            <a:pPr marL="0" indent="0">
              <a:buNone/>
            </a:pPr>
            <a:r>
              <a:rPr lang="fr-FR" sz="1200" b="1" dirty="0">
                <a:solidFill>
                  <a:schemeClr val="tx1"/>
                </a:solidFill>
              </a:rPr>
              <a:t>La représentativité de l’échantillon global a été assurée par la méthode des quotas </a:t>
            </a:r>
            <a:r>
              <a:rPr lang="fr-FR" sz="1200" dirty="0">
                <a:solidFill>
                  <a:schemeClr val="tx1"/>
                </a:solidFill>
              </a:rPr>
              <a:t>(âge, profession de la personne interrogée) après stratification par région et catégorie d'agglomération. </a:t>
            </a:r>
          </a:p>
          <a:p>
            <a:pPr marL="0" indent="0">
              <a:buNone/>
            </a:pPr>
            <a:endParaRPr lang="fr-FR" sz="1200" dirty="0"/>
          </a:p>
          <a:p>
            <a:pPr marL="0" indent="0">
              <a:buNone/>
            </a:pPr>
            <a:r>
              <a:rPr lang="fr-FR" sz="900" i="1" dirty="0"/>
              <a:t>Les résultats ont été redressés a posteriori sur la base des variables de quotas (INSEE 2020).</a:t>
            </a:r>
          </a:p>
        </p:txBody>
      </p:sp>
      <p:sp>
        <p:nvSpPr>
          <p:cNvPr id="41" name="ZoneTexte 40">
            <a:extLst>
              <a:ext uri="{FF2B5EF4-FFF2-40B4-BE49-F238E27FC236}">
                <a16:creationId xmlns:a16="http://schemas.microsoft.com/office/drawing/2014/main" id="{340F227F-0FD3-2740-38B2-59ECB9F14D82}"/>
              </a:ext>
            </a:extLst>
          </p:cNvPr>
          <p:cNvSpPr txBox="1"/>
          <p:nvPr/>
        </p:nvSpPr>
        <p:spPr>
          <a:xfrm>
            <a:off x="7306481" y="4833938"/>
            <a:ext cx="4885519" cy="473271"/>
          </a:xfrm>
          <a:prstGeom prst="rect">
            <a:avLst/>
          </a:prstGeom>
          <a:noFill/>
        </p:spPr>
        <p:txBody>
          <a:bodyPr wrap="square" rtlCol="0">
            <a:spAutoFit/>
          </a:bodyPr>
          <a:lstStyle/>
          <a:p>
            <a:pPr>
              <a:lnSpc>
                <a:spcPct val="107000"/>
              </a:lnSpc>
              <a:spcAft>
                <a:spcPts val="800"/>
              </a:spcAft>
            </a:pPr>
            <a:r>
              <a:rPr lang="fr-FR" sz="1200" dirty="0"/>
              <a:t>Les interviews ont été réalisées par </a:t>
            </a:r>
            <a:r>
              <a:rPr lang="fr-FR" sz="1200" b="1" dirty="0"/>
              <a:t>questionnaire auto-administré en ligne du 2 au 4 juillet 2024. </a:t>
            </a:r>
            <a:endParaRPr lang="fr-FR" sz="1200" dirty="0"/>
          </a:p>
        </p:txBody>
      </p:sp>
      <p:pic>
        <p:nvPicPr>
          <p:cNvPr id="32" name="Graphic 13">
            <a:extLst>
              <a:ext uri="{FF2B5EF4-FFF2-40B4-BE49-F238E27FC236}">
                <a16:creationId xmlns:a16="http://schemas.microsoft.com/office/drawing/2014/main" id="{736D6A59-1B24-A8BB-FCCC-E81677F022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1286" y="4707745"/>
            <a:ext cx="519650" cy="377927"/>
          </a:xfrm>
          <a:prstGeom prst="rect">
            <a:avLst/>
          </a:prstGeom>
        </p:spPr>
      </p:pic>
      <p:pic>
        <p:nvPicPr>
          <p:cNvPr id="34" name="Graphic 47">
            <a:extLst>
              <a:ext uri="{FF2B5EF4-FFF2-40B4-BE49-F238E27FC236}">
                <a16:creationId xmlns:a16="http://schemas.microsoft.com/office/drawing/2014/main" id="{056E42B0-16B6-7BA0-09A5-557DDE6A3F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1306" y="1839160"/>
            <a:ext cx="531939" cy="435223"/>
          </a:xfrm>
          <a:prstGeom prst="rect">
            <a:avLst/>
          </a:prstGeom>
        </p:spPr>
      </p:pic>
      <p:pic>
        <p:nvPicPr>
          <p:cNvPr id="35" name="Graphic 80">
            <a:extLst>
              <a:ext uri="{FF2B5EF4-FFF2-40B4-BE49-F238E27FC236}">
                <a16:creationId xmlns:a16="http://schemas.microsoft.com/office/drawing/2014/main" id="{3BEB269E-6838-E639-1644-C08656A577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2107" y="3201006"/>
            <a:ext cx="455987" cy="455987"/>
          </a:xfrm>
          <a:prstGeom prst="rect">
            <a:avLst/>
          </a:prstGeom>
        </p:spPr>
      </p:pic>
    </p:spTree>
    <p:extLst>
      <p:ext uri="{BB962C8B-B14F-4D97-AF65-F5344CB8AC3E}">
        <p14:creationId xmlns:p14="http://schemas.microsoft.com/office/powerpoint/2010/main" val="1709348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3111127486"/>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1723444471"/>
              </p:ext>
            </p:extLst>
          </p:nvPr>
        </p:nvGraphicFramePr>
        <p:xfrm>
          <a:off x="2897408" y="1279049"/>
          <a:ext cx="4928971" cy="5592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3616928588"/>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182284"/>
            <a:ext cx="9249027" cy="384721"/>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pouvant être en couple sans cohabiter</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89% des femmes âgées de 50 à 64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10520"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131487" y="1696507"/>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90399" y="2815766"/>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019658" y="2392306"/>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4175620" y="5747428"/>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10" name="Rectangle 9">
            <a:extLst>
              <a:ext uri="{FF2B5EF4-FFF2-40B4-BE49-F238E27FC236}">
                <a16:creationId xmlns:a16="http://schemas.microsoft.com/office/drawing/2014/main" id="{CB197B87-CC73-1AB3-8483-B3299779260B}"/>
              </a:ext>
            </a:extLst>
          </p:cNvPr>
          <p:cNvSpPr/>
          <p:nvPr/>
        </p:nvSpPr>
        <p:spPr bwMode="auto">
          <a:xfrm>
            <a:off x="4398392" y="3429000"/>
            <a:ext cx="2998531" cy="7242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14" name="Image 13">
            <a:extLst>
              <a:ext uri="{FF2B5EF4-FFF2-40B4-BE49-F238E27FC236}">
                <a16:creationId xmlns:a16="http://schemas.microsoft.com/office/drawing/2014/main" id="{FAEF225E-B499-5CD7-B40F-925CBF8CFB92}"/>
              </a:ext>
            </a:extLst>
          </p:cNvPr>
          <p:cNvPicPr>
            <a:picLocks noChangeAspect="1"/>
          </p:cNvPicPr>
          <p:nvPr/>
        </p:nvPicPr>
        <p:blipFill>
          <a:blip r:embed="rId27"/>
          <a:stretch>
            <a:fillRect/>
          </a:stretch>
        </p:blipFill>
        <p:spPr>
          <a:xfrm>
            <a:off x="11009834" y="166419"/>
            <a:ext cx="1060139" cy="920806"/>
          </a:xfrm>
          <a:prstGeom prst="rect">
            <a:avLst/>
          </a:prstGeom>
        </p:spPr>
      </p:pic>
      <p:sp>
        <p:nvSpPr>
          <p:cNvPr id="52" name="ZoneTexte 51">
            <a:extLst>
              <a:ext uri="{FF2B5EF4-FFF2-40B4-BE49-F238E27FC236}">
                <a16:creationId xmlns:a16="http://schemas.microsoft.com/office/drawing/2014/main" id="{5789DBAB-A190-62B5-0632-2E04A66566D8}"/>
              </a:ext>
            </a:extLst>
          </p:cNvPr>
          <p:cNvSpPr txBox="1"/>
          <p:nvPr/>
        </p:nvSpPr>
        <p:spPr>
          <a:xfrm>
            <a:off x="6573181"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Tree>
    <p:extLst>
      <p:ext uri="{BB962C8B-B14F-4D97-AF65-F5344CB8AC3E}">
        <p14:creationId xmlns:p14="http://schemas.microsoft.com/office/powerpoint/2010/main" val="2274046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4080675646"/>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60478410"/>
              </p:ext>
            </p:extLst>
          </p:nvPr>
        </p:nvGraphicFramePr>
        <p:xfrm>
          <a:off x="2791901" y="1279049"/>
          <a:ext cx="4928971" cy="5592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1623911197"/>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249027" cy="384721"/>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pouvant se passer économiquement d’un conjoint</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95% des femmes aisées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25980" y="1591512"/>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3943225" y="2756117"/>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081921" y="5695883"/>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748895"/>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15" name="Rectangle 14">
            <a:extLst>
              <a:ext uri="{FF2B5EF4-FFF2-40B4-BE49-F238E27FC236}">
                <a16:creationId xmlns:a16="http://schemas.microsoft.com/office/drawing/2014/main" id="{D3659B48-F40A-6681-D021-55A0EC1B4AFD}"/>
              </a:ext>
            </a:extLst>
          </p:cNvPr>
          <p:cNvSpPr/>
          <p:nvPr/>
        </p:nvSpPr>
        <p:spPr bwMode="auto">
          <a:xfrm>
            <a:off x="4398393" y="3429000"/>
            <a:ext cx="2780488" cy="7242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17" name="Image 16">
            <a:extLst>
              <a:ext uri="{FF2B5EF4-FFF2-40B4-BE49-F238E27FC236}">
                <a16:creationId xmlns:a16="http://schemas.microsoft.com/office/drawing/2014/main" id="{0F7A776E-40A9-2180-D293-AD4CD9775200}"/>
              </a:ext>
            </a:extLst>
          </p:cNvPr>
          <p:cNvPicPr>
            <a:picLocks noChangeAspect="1"/>
          </p:cNvPicPr>
          <p:nvPr/>
        </p:nvPicPr>
        <p:blipFill>
          <a:blip r:embed="rId27"/>
          <a:stretch>
            <a:fillRect/>
          </a:stretch>
        </p:blipFill>
        <p:spPr>
          <a:xfrm>
            <a:off x="11322820" y="53331"/>
            <a:ext cx="663983" cy="920806"/>
          </a:xfrm>
          <a:prstGeom prst="rect">
            <a:avLst/>
          </a:prstGeom>
        </p:spPr>
      </p:pic>
    </p:spTree>
    <p:extLst>
      <p:ext uri="{BB962C8B-B14F-4D97-AF65-F5344CB8AC3E}">
        <p14:creationId xmlns:p14="http://schemas.microsoft.com/office/powerpoint/2010/main" val="54866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3243132499"/>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3212269879"/>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819064455"/>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899486" cy="384721"/>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pouvant se passer de rapports sexuels avec un conjoint</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78% des femmes ayant obtenu le bac (uniquement)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38005"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144337" y="3429000"/>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15" name="Rectangle 14">
            <a:extLst>
              <a:ext uri="{FF2B5EF4-FFF2-40B4-BE49-F238E27FC236}">
                <a16:creationId xmlns:a16="http://schemas.microsoft.com/office/drawing/2014/main" id="{D3659B48-F40A-6681-D021-55A0EC1B4AFD}"/>
              </a:ext>
            </a:extLst>
          </p:cNvPr>
          <p:cNvSpPr/>
          <p:nvPr/>
        </p:nvSpPr>
        <p:spPr bwMode="auto">
          <a:xfrm>
            <a:off x="4398393" y="3429000"/>
            <a:ext cx="2780488" cy="7242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9" name="Image 8">
            <a:extLst>
              <a:ext uri="{FF2B5EF4-FFF2-40B4-BE49-F238E27FC236}">
                <a16:creationId xmlns:a16="http://schemas.microsoft.com/office/drawing/2014/main" id="{8165D73A-AF35-87EF-9F76-B008D7833C98}"/>
              </a:ext>
            </a:extLst>
          </p:cNvPr>
          <p:cNvPicPr>
            <a:picLocks noChangeAspect="1"/>
          </p:cNvPicPr>
          <p:nvPr/>
        </p:nvPicPr>
        <p:blipFill>
          <a:blip r:embed="rId27"/>
          <a:stretch>
            <a:fillRect/>
          </a:stretch>
        </p:blipFill>
        <p:spPr>
          <a:xfrm>
            <a:off x="11353491" y="79847"/>
            <a:ext cx="631365" cy="978970"/>
          </a:xfrm>
          <a:prstGeom prst="rect">
            <a:avLst/>
          </a:prstGeom>
        </p:spPr>
      </p:pic>
    </p:spTree>
    <p:extLst>
      <p:ext uri="{BB962C8B-B14F-4D97-AF65-F5344CB8AC3E}">
        <p14:creationId xmlns:p14="http://schemas.microsoft.com/office/powerpoint/2010/main" val="135469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1509567196"/>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2496413179"/>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3520456479"/>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10001511" cy="384721"/>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pouvant se passer d’un conjoint sur le plan affectif et social</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79% des femmes ayant une position idéologique d’extrême gauche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202277" y="2910041"/>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7027711" y="4285770"/>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15" name="Rectangle 14">
            <a:extLst>
              <a:ext uri="{FF2B5EF4-FFF2-40B4-BE49-F238E27FC236}">
                <a16:creationId xmlns:a16="http://schemas.microsoft.com/office/drawing/2014/main" id="{D3659B48-F40A-6681-D021-55A0EC1B4AFD}"/>
              </a:ext>
            </a:extLst>
          </p:cNvPr>
          <p:cNvSpPr/>
          <p:nvPr/>
        </p:nvSpPr>
        <p:spPr bwMode="auto">
          <a:xfrm>
            <a:off x="4398393" y="3429000"/>
            <a:ext cx="2780488" cy="7242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10" name="Image 9">
            <a:extLst>
              <a:ext uri="{FF2B5EF4-FFF2-40B4-BE49-F238E27FC236}">
                <a16:creationId xmlns:a16="http://schemas.microsoft.com/office/drawing/2014/main" id="{A24339C8-B1A9-2859-E2FD-26A3968E4DB8}"/>
              </a:ext>
            </a:extLst>
          </p:cNvPr>
          <p:cNvPicPr>
            <a:picLocks noChangeAspect="1"/>
          </p:cNvPicPr>
          <p:nvPr/>
        </p:nvPicPr>
        <p:blipFill>
          <a:blip r:embed="rId27"/>
          <a:stretch>
            <a:fillRect/>
          </a:stretch>
        </p:blipFill>
        <p:spPr>
          <a:xfrm>
            <a:off x="11249130" y="166173"/>
            <a:ext cx="791634" cy="908543"/>
          </a:xfrm>
          <a:prstGeom prst="rect">
            <a:avLst/>
          </a:prstGeom>
        </p:spPr>
      </p:pic>
    </p:spTree>
    <p:extLst>
      <p:ext uri="{BB962C8B-B14F-4D97-AF65-F5344CB8AC3E}">
        <p14:creationId xmlns:p14="http://schemas.microsoft.com/office/powerpoint/2010/main" val="3137113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495ACB-ACA1-438F-9CFC-CCAB0EE2A1DE}"/>
              </a:ext>
            </a:extLst>
          </p:cNvPr>
          <p:cNvSpPr/>
          <p:nvPr/>
        </p:nvSpPr>
        <p:spPr>
          <a:xfrm>
            <a:off x="2166258" y="2522811"/>
            <a:ext cx="9919556" cy="18123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fr-FR" sz="2800" spc="600" dirty="0">
              <a:latin typeface="+mj-lt"/>
            </a:endParaRPr>
          </a:p>
        </p:txBody>
      </p:sp>
      <p:sp>
        <p:nvSpPr>
          <p:cNvPr id="4" name="Rectangle 3">
            <a:extLst>
              <a:ext uri="{FF2B5EF4-FFF2-40B4-BE49-F238E27FC236}">
                <a16:creationId xmlns:a16="http://schemas.microsoft.com/office/drawing/2014/main" id="{1A9ED1A1-669D-3CAB-38BA-85DC51729A2C}"/>
              </a:ext>
            </a:extLst>
          </p:cNvPr>
          <p:cNvSpPr/>
          <p:nvPr/>
        </p:nvSpPr>
        <p:spPr bwMode="auto">
          <a:xfrm>
            <a:off x="4748988" y="0"/>
            <a:ext cx="7448757" cy="6869249"/>
          </a:xfrm>
          <a:prstGeom prst="rect">
            <a:avLst/>
          </a:prstGeom>
          <a:solidFill>
            <a:srgbClr val="FFF6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grpSp>
        <p:nvGrpSpPr>
          <p:cNvPr id="11" name="Groupe 10">
            <a:extLst>
              <a:ext uri="{FF2B5EF4-FFF2-40B4-BE49-F238E27FC236}">
                <a16:creationId xmlns:a16="http://schemas.microsoft.com/office/drawing/2014/main" id="{6C603974-DC17-62C9-8C62-030F7C3ACA42}"/>
              </a:ext>
            </a:extLst>
          </p:cNvPr>
          <p:cNvGrpSpPr/>
          <p:nvPr/>
        </p:nvGrpSpPr>
        <p:grpSpPr>
          <a:xfrm>
            <a:off x="1216569" y="2961705"/>
            <a:ext cx="1473226" cy="1181862"/>
            <a:chOff x="398403" y="2237513"/>
            <a:chExt cx="1473226" cy="1181862"/>
          </a:xfrm>
        </p:grpSpPr>
        <p:sp>
          <p:nvSpPr>
            <p:cNvPr id="12" name="TextBox 25">
              <a:extLst>
                <a:ext uri="{FF2B5EF4-FFF2-40B4-BE49-F238E27FC236}">
                  <a16:creationId xmlns:a16="http://schemas.microsoft.com/office/drawing/2014/main" id="{8D7B071C-EC52-6988-4536-DDEFE0FBD21A}"/>
                </a:ext>
              </a:extLst>
            </p:cNvPr>
            <p:cNvSpPr txBox="1"/>
            <p:nvPr userDrawn="1"/>
          </p:nvSpPr>
          <p:spPr>
            <a:xfrm>
              <a:off x="398403" y="2237513"/>
              <a:ext cx="1473226" cy="1181862"/>
            </a:xfrm>
            <a:prstGeom prst="rect">
              <a:avLst/>
            </a:prstGeom>
            <a:noFill/>
          </p:spPr>
          <p:txBody>
            <a:bodyPr wrap="square" lIns="0" tIns="0" rIns="0" bIns="0" rtlCol="0">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sz="9600" i="0" u="none" strike="noStrike" kern="1200" cap="none" spc="0" normalizeH="0" baseline="0" noProof="0" dirty="0">
                  <a:ln>
                    <a:noFill/>
                  </a:ln>
                  <a:solidFill>
                    <a:srgbClr val="953735"/>
                  </a:solidFill>
                  <a:effectLst/>
                  <a:uLnTx/>
                  <a:uFillTx/>
                  <a:latin typeface="Century Gothic" panose="020B0502020202020204" pitchFamily="34" charset="0"/>
                  <a:ea typeface="Titillium Light" charset="0"/>
                  <a:cs typeface="Titillium Light" charset="0"/>
                </a:rPr>
                <a:t>03</a:t>
              </a:r>
            </a:p>
          </p:txBody>
        </p:sp>
        <p:cxnSp>
          <p:nvCxnSpPr>
            <p:cNvPr id="13" name="Connecteur droit 12">
              <a:extLst>
                <a:ext uri="{FF2B5EF4-FFF2-40B4-BE49-F238E27FC236}">
                  <a16:creationId xmlns:a16="http://schemas.microsoft.com/office/drawing/2014/main" id="{E799D456-7018-B917-55A2-7BBC71B3BFBF}"/>
                </a:ext>
              </a:extLst>
            </p:cNvPr>
            <p:cNvCxnSpPr/>
            <p:nvPr userDrawn="1"/>
          </p:nvCxnSpPr>
          <p:spPr bwMode="auto">
            <a:xfrm flipV="1">
              <a:off x="1798977" y="2382747"/>
              <a:ext cx="0" cy="864096"/>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ZoneTexte 13">
            <a:extLst>
              <a:ext uri="{FF2B5EF4-FFF2-40B4-BE49-F238E27FC236}">
                <a16:creationId xmlns:a16="http://schemas.microsoft.com/office/drawing/2014/main" id="{A48444FD-9FE3-AC39-0C08-E01BDADD43A0}"/>
              </a:ext>
            </a:extLst>
          </p:cNvPr>
          <p:cNvSpPr txBox="1"/>
          <p:nvPr/>
        </p:nvSpPr>
        <p:spPr>
          <a:xfrm>
            <a:off x="2812133" y="2813972"/>
            <a:ext cx="5276790" cy="1477328"/>
          </a:xfrm>
          <a:prstGeom prst="rect">
            <a:avLst/>
          </a:prstGeom>
          <a:noFill/>
        </p:spPr>
        <p:txBody>
          <a:bodyPr wrap="square">
            <a:spAutoFit/>
          </a:bodyPr>
          <a:lstStyle/>
          <a:p>
            <a:r>
              <a:rPr lang="fr-FR" sz="3000" b="1" dirty="0">
                <a:solidFill>
                  <a:schemeClr val="bg2">
                    <a:lumMod val="10000"/>
                  </a:schemeClr>
                </a:solidFill>
                <a:latin typeface="Century Gothic" panose="020B0502020202020204" pitchFamily="34" charset="0"/>
              </a:rPr>
              <a:t>LE RAPPORT DES FEMMES A LA SEXUALITÉ ET L’IMPACT DE #METOO </a:t>
            </a:r>
            <a:endParaRPr lang="en-FR" sz="3000" b="1" dirty="0">
              <a:solidFill>
                <a:schemeClr val="bg2">
                  <a:lumMod val="10000"/>
                </a:schemeClr>
              </a:solidFill>
              <a:latin typeface="Century Gothic" panose="020B0502020202020204" pitchFamily="34" charset="0"/>
            </a:endParaRPr>
          </a:p>
        </p:txBody>
      </p:sp>
      <p:cxnSp>
        <p:nvCxnSpPr>
          <p:cNvPr id="23" name="Connecteur droit 22">
            <a:extLst>
              <a:ext uri="{FF2B5EF4-FFF2-40B4-BE49-F238E27FC236}">
                <a16:creationId xmlns:a16="http://schemas.microsoft.com/office/drawing/2014/main" id="{266AEAF5-CA60-60F7-1ECE-81270E51C083}"/>
              </a:ext>
            </a:extLst>
          </p:cNvPr>
          <p:cNvCxnSpPr/>
          <p:nvPr/>
        </p:nvCxnSpPr>
        <p:spPr bwMode="auto">
          <a:xfrm flipV="1">
            <a:off x="2658239" y="2996952"/>
            <a:ext cx="0" cy="864096"/>
          </a:xfrm>
          <a:prstGeom prst="line">
            <a:avLst/>
          </a:prstGeom>
          <a:ln>
            <a:solidFill>
              <a:srgbClr val="953735"/>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5" name="Groupe 4">
            <a:extLst>
              <a:ext uri="{FF2B5EF4-FFF2-40B4-BE49-F238E27FC236}">
                <a16:creationId xmlns:a16="http://schemas.microsoft.com/office/drawing/2014/main" id="{6D2B05B3-2D1E-5C9D-3EF4-5DC0AB7CB2C5}"/>
              </a:ext>
            </a:extLst>
          </p:cNvPr>
          <p:cNvGrpSpPr/>
          <p:nvPr/>
        </p:nvGrpSpPr>
        <p:grpSpPr>
          <a:xfrm>
            <a:off x="8506297" y="0"/>
            <a:ext cx="2200939" cy="6869249"/>
            <a:chOff x="8506297" y="0"/>
            <a:chExt cx="2200939" cy="6869249"/>
          </a:xfrm>
        </p:grpSpPr>
        <p:sp>
          <p:nvSpPr>
            <p:cNvPr id="6" name="Rectangle 5">
              <a:extLst>
                <a:ext uri="{FF2B5EF4-FFF2-40B4-BE49-F238E27FC236}">
                  <a16:creationId xmlns:a16="http://schemas.microsoft.com/office/drawing/2014/main" id="{A6D001CC-0075-2A39-3AF4-0D52681724AE}"/>
                </a:ext>
              </a:extLst>
            </p:cNvPr>
            <p:cNvSpPr/>
            <p:nvPr/>
          </p:nvSpPr>
          <p:spPr bwMode="auto">
            <a:xfrm>
              <a:off x="9020980" y="0"/>
              <a:ext cx="1171575" cy="6869249"/>
            </a:xfrm>
            <a:prstGeom prst="rect">
              <a:avLst/>
            </a:prstGeom>
            <a:solidFill>
              <a:srgbClr val="9C845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8" name="ZoneTexte 7">
              <a:extLst>
                <a:ext uri="{FF2B5EF4-FFF2-40B4-BE49-F238E27FC236}">
                  <a16:creationId xmlns:a16="http://schemas.microsoft.com/office/drawing/2014/main" id="{629D6014-FC72-E4C2-91EE-1242B4B4636F}"/>
                </a:ext>
              </a:extLst>
            </p:cNvPr>
            <p:cNvSpPr txBox="1"/>
            <p:nvPr/>
          </p:nvSpPr>
          <p:spPr>
            <a:xfrm>
              <a:off x="8506297" y="32296"/>
              <a:ext cx="2200939" cy="553998"/>
            </a:xfrm>
            <a:prstGeom prst="rect">
              <a:avLst/>
            </a:prstGeom>
            <a:noFill/>
          </p:spPr>
          <p:txBody>
            <a:bodyPr wrap="square" rtlCol="0">
              <a:spAutoFit/>
            </a:bodyPr>
            <a:lstStyle/>
            <a:p>
              <a:pPr algn="ctr"/>
              <a:endParaRPr lang="fr-FR" sz="3000" b="1" i="1" dirty="0">
                <a:solidFill>
                  <a:srgbClr val="FFF6EB"/>
                </a:solidFill>
                <a:latin typeface="Century Gothic" panose="020B0502020202020204" pitchFamily="34" charset="0"/>
              </a:endParaRPr>
            </a:p>
          </p:txBody>
        </p:sp>
      </p:grpSp>
    </p:spTree>
    <p:extLst>
      <p:ext uri="{BB962C8B-B14F-4D97-AF65-F5344CB8AC3E}">
        <p14:creationId xmlns:p14="http://schemas.microsoft.com/office/powerpoint/2010/main" val="726506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5">
            <a:extLst>
              <a:ext uri="{FF2B5EF4-FFF2-40B4-BE49-F238E27FC236}">
                <a16:creationId xmlns:a16="http://schemas.microsoft.com/office/drawing/2014/main" id="{70C31F7A-F4E1-1EFA-E075-D66255C613BA}"/>
              </a:ext>
            </a:extLst>
          </p:cNvPr>
          <p:cNvGraphicFramePr/>
          <p:nvPr>
            <p:extLst>
              <p:ext uri="{D42A27DB-BD31-4B8C-83A1-F6EECF244321}">
                <p14:modId xmlns:p14="http://schemas.microsoft.com/office/powerpoint/2010/main" val="3823242459"/>
              </p:ext>
            </p:extLst>
          </p:nvPr>
        </p:nvGraphicFramePr>
        <p:xfrm>
          <a:off x="728234" y="3068509"/>
          <a:ext cx="7949165" cy="408618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4">
            <a:extLst>
              <a:ext uri="{FF2B5EF4-FFF2-40B4-BE49-F238E27FC236}">
                <a16:creationId xmlns:a16="http://schemas.microsoft.com/office/drawing/2014/main" id="{C4138318-AB0F-6A65-A4C8-3F03AAE1BCF5}"/>
              </a:ext>
            </a:extLst>
          </p:cNvPr>
          <p:cNvSpPr txBox="1">
            <a:spLocks/>
          </p:cNvSpPr>
          <p:nvPr/>
        </p:nvSpPr>
        <p:spPr>
          <a:xfrm>
            <a:off x="219219" y="156770"/>
            <a:ext cx="10061920" cy="864744"/>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just" defTabSz="886649"/>
            <a:r>
              <a:rPr lang="fr-FR" sz="2300" b="1" dirty="0">
                <a:solidFill>
                  <a:srgbClr val="9D8661"/>
                </a:solidFill>
                <a:latin typeface="Century Gothic" panose="020B0502020202020204" pitchFamily="34" charset="0"/>
              </a:rPr>
              <a:t>DEPUIS LE MOUVEMENT #METOO, UNE FEMME SUR TROIS SE DIT PLUS ATTENTIVE AU RESPECT DE SON CONSENTEMENT SUR LE PLAN SEXUEL</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11723" y="1236211"/>
            <a:ext cx="7690032" cy="438650"/>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Depuis l’explosion du mouvement « #MeToo » né en 2017 contre le harcèlement sexuel, avez-vous le sentiment d’être plus ou moins attentive qu’avant… ?</a:t>
            </a:r>
          </a:p>
        </p:txBody>
      </p:sp>
      <p:sp>
        <p:nvSpPr>
          <p:cNvPr id="3" name="ZoneTexte 14">
            <a:extLst>
              <a:ext uri="{FF2B5EF4-FFF2-40B4-BE49-F238E27FC236}">
                <a16:creationId xmlns:a16="http://schemas.microsoft.com/office/drawing/2014/main" id="{76A10F90-4E14-CFA0-68DE-82733D447AE6}"/>
              </a:ext>
            </a:extLst>
          </p:cNvPr>
          <p:cNvSpPr txBox="1"/>
          <p:nvPr/>
        </p:nvSpPr>
        <p:spPr>
          <a:xfrm>
            <a:off x="4142900" y="2034558"/>
            <a:ext cx="3558855" cy="492443"/>
          </a:xfrm>
          <a:prstGeom prst="rect">
            <a:avLst/>
          </a:prstGeom>
          <a:solidFill>
            <a:schemeClr val="bg1"/>
          </a:solidFill>
        </p:spPr>
        <p:txBody>
          <a:bodyPr wrap="square">
            <a:spAutoFit/>
          </a:bodyPr>
          <a:lstStyle/>
          <a:p>
            <a:pPr algn="ctr"/>
            <a:r>
              <a:rPr lang="fr-FR" sz="1300" b="1" i="1" dirty="0">
                <a:solidFill>
                  <a:srgbClr val="9D8661"/>
                </a:solidFill>
                <a:latin typeface="Century Gothic" panose="020B0502020202020204" pitchFamily="34" charset="0"/>
                <a:cs typeface="Calibri" pitchFamily="34" charset="0"/>
              </a:rPr>
              <a:t>Proportion de femmes plus ou moins attentives qu’avant … </a:t>
            </a:r>
          </a:p>
        </p:txBody>
      </p:sp>
      <p:sp>
        <p:nvSpPr>
          <p:cNvPr id="17" name="Rectangle : coins arrondis 16">
            <a:extLst>
              <a:ext uri="{FF2B5EF4-FFF2-40B4-BE49-F238E27FC236}">
                <a16:creationId xmlns:a16="http://schemas.microsoft.com/office/drawing/2014/main" id="{F36878C5-F36B-40E0-261D-8817600C54B9}"/>
              </a:ext>
            </a:extLst>
          </p:cNvPr>
          <p:cNvSpPr/>
          <p:nvPr/>
        </p:nvSpPr>
        <p:spPr>
          <a:xfrm rot="16200000">
            <a:off x="7962713" y="2850049"/>
            <a:ext cx="4298764" cy="3170663"/>
          </a:xfrm>
          <a:custGeom>
            <a:avLst/>
            <a:gdLst>
              <a:gd name="connsiteX0" fmla="*/ 0 w 4298764"/>
              <a:gd name="connsiteY0" fmla="*/ 206378 h 3170663"/>
              <a:gd name="connsiteX1" fmla="*/ 206378 w 4298764"/>
              <a:gd name="connsiteY1" fmla="*/ 0 h 3170663"/>
              <a:gd name="connsiteX2" fmla="*/ 4092386 w 4298764"/>
              <a:gd name="connsiteY2" fmla="*/ 0 h 3170663"/>
              <a:gd name="connsiteX3" fmla="*/ 4298764 w 4298764"/>
              <a:gd name="connsiteY3" fmla="*/ 206378 h 3170663"/>
              <a:gd name="connsiteX4" fmla="*/ 4298764 w 4298764"/>
              <a:gd name="connsiteY4" fmla="*/ 2964285 h 3170663"/>
              <a:gd name="connsiteX5" fmla="*/ 4092386 w 4298764"/>
              <a:gd name="connsiteY5" fmla="*/ 3170663 h 3170663"/>
              <a:gd name="connsiteX6" fmla="*/ 206378 w 4298764"/>
              <a:gd name="connsiteY6" fmla="*/ 3170663 h 3170663"/>
              <a:gd name="connsiteX7" fmla="*/ 0 w 4298764"/>
              <a:gd name="connsiteY7" fmla="*/ 2964285 h 3170663"/>
              <a:gd name="connsiteX8" fmla="*/ 0 w 4298764"/>
              <a:gd name="connsiteY8" fmla="*/ 206378 h 317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8764" h="3170663" fill="none" extrusionOk="0">
                <a:moveTo>
                  <a:pt x="0" y="206378"/>
                </a:moveTo>
                <a:cubicBezTo>
                  <a:pt x="-4559" y="113244"/>
                  <a:pt x="98289" y="10981"/>
                  <a:pt x="206378" y="0"/>
                </a:cubicBezTo>
                <a:cubicBezTo>
                  <a:pt x="1112810" y="110934"/>
                  <a:pt x="3241748" y="140386"/>
                  <a:pt x="4092386" y="0"/>
                </a:cubicBezTo>
                <a:cubicBezTo>
                  <a:pt x="4208932" y="22114"/>
                  <a:pt x="4316738" y="87967"/>
                  <a:pt x="4298764" y="206378"/>
                </a:cubicBezTo>
                <a:cubicBezTo>
                  <a:pt x="4149110" y="1231982"/>
                  <a:pt x="4445199" y="2565804"/>
                  <a:pt x="4298764" y="2964285"/>
                </a:cubicBezTo>
                <a:cubicBezTo>
                  <a:pt x="4312883" y="3087831"/>
                  <a:pt x="4204471" y="3176167"/>
                  <a:pt x="4092386" y="3170663"/>
                </a:cubicBezTo>
                <a:cubicBezTo>
                  <a:pt x="2973301" y="3301040"/>
                  <a:pt x="1503588" y="3024332"/>
                  <a:pt x="206378" y="3170663"/>
                </a:cubicBezTo>
                <a:cubicBezTo>
                  <a:pt x="80256" y="3177352"/>
                  <a:pt x="5818" y="3077419"/>
                  <a:pt x="0" y="2964285"/>
                </a:cubicBezTo>
                <a:cubicBezTo>
                  <a:pt x="-18709" y="2519958"/>
                  <a:pt x="-74369" y="854151"/>
                  <a:pt x="0" y="206378"/>
                </a:cubicBezTo>
                <a:close/>
              </a:path>
              <a:path w="4298764" h="3170663" stroke="0" extrusionOk="0">
                <a:moveTo>
                  <a:pt x="0" y="206378"/>
                </a:moveTo>
                <a:cubicBezTo>
                  <a:pt x="-7051" y="104769"/>
                  <a:pt x="86036" y="-2628"/>
                  <a:pt x="206378" y="0"/>
                </a:cubicBezTo>
                <a:cubicBezTo>
                  <a:pt x="1655077" y="-60713"/>
                  <a:pt x="3689633" y="61072"/>
                  <a:pt x="4092386" y="0"/>
                </a:cubicBezTo>
                <a:cubicBezTo>
                  <a:pt x="4199535" y="2283"/>
                  <a:pt x="4297220" y="94225"/>
                  <a:pt x="4298764" y="206378"/>
                </a:cubicBezTo>
                <a:cubicBezTo>
                  <a:pt x="4323216" y="512214"/>
                  <a:pt x="4366427" y="2301692"/>
                  <a:pt x="4298764" y="2964285"/>
                </a:cubicBezTo>
                <a:cubicBezTo>
                  <a:pt x="4307275" y="3070174"/>
                  <a:pt x="4221139" y="3171638"/>
                  <a:pt x="4092386" y="3170663"/>
                </a:cubicBezTo>
                <a:cubicBezTo>
                  <a:pt x="2924080" y="3096892"/>
                  <a:pt x="1031139" y="3014780"/>
                  <a:pt x="206378" y="3170663"/>
                </a:cubicBezTo>
                <a:cubicBezTo>
                  <a:pt x="106805" y="3172752"/>
                  <a:pt x="-20356" y="3068974"/>
                  <a:pt x="0" y="2964285"/>
                </a:cubicBezTo>
                <a:cubicBezTo>
                  <a:pt x="152408" y="1813882"/>
                  <a:pt x="73868" y="1410450"/>
                  <a:pt x="0" y="206378"/>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18" name="ZoneTexte 17">
            <a:extLst>
              <a:ext uri="{FF2B5EF4-FFF2-40B4-BE49-F238E27FC236}">
                <a16:creationId xmlns:a16="http://schemas.microsoft.com/office/drawing/2014/main" id="{97B83000-B2EC-18CB-10C5-F28A71692210}"/>
              </a:ext>
            </a:extLst>
          </p:cNvPr>
          <p:cNvSpPr txBox="1"/>
          <p:nvPr/>
        </p:nvSpPr>
        <p:spPr>
          <a:xfrm>
            <a:off x="9183802" y="2091319"/>
            <a:ext cx="2126688" cy="677108"/>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a:t>
            </a:r>
          </a:p>
          <a:p>
            <a:pPr algn="ctr"/>
            <a:r>
              <a:rPr lang="fr-FR" sz="1200" b="1" i="1" dirty="0">
                <a:solidFill>
                  <a:schemeClr val="bg1">
                    <a:lumMod val="65000"/>
                  </a:schemeClr>
                </a:solidFill>
                <a:latin typeface="Century Gothic" panose="020B0502020202020204" pitchFamily="34" charset="0"/>
                <a:cs typeface="Calibri" pitchFamily="34" charset="0"/>
              </a:rPr>
              <a:t>selon l’âge</a:t>
            </a:r>
          </a:p>
          <a:p>
            <a:pPr algn="ctr"/>
            <a:r>
              <a:rPr lang="fr-FR" sz="1200" b="1" i="1" dirty="0">
                <a:solidFill>
                  <a:schemeClr val="bg1">
                    <a:lumMod val="65000"/>
                  </a:schemeClr>
                </a:solidFill>
                <a:latin typeface="Century Gothic" panose="020B0502020202020204" pitchFamily="34" charset="0"/>
                <a:cs typeface="Calibri" pitchFamily="34" charset="0"/>
              </a:rPr>
              <a:t>« Plus attentive qu’avant »</a:t>
            </a:r>
            <a:endParaRPr lang="fr-FR" sz="1200" b="1" i="1" dirty="0">
              <a:solidFill>
                <a:srgbClr val="4C6561"/>
              </a:solidFill>
              <a:latin typeface="Century Gothic" panose="020B0502020202020204" pitchFamily="34" charset="0"/>
              <a:cs typeface="Calibri" pitchFamily="34" charset="0"/>
            </a:endParaRPr>
          </a:p>
        </p:txBody>
      </p:sp>
      <p:pic>
        <p:nvPicPr>
          <p:cNvPr id="19" name="Image 18">
            <a:extLst>
              <a:ext uri="{FF2B5EF4-FFF2-40B4-BE49-F238E27FC236}">
                <a16:creationId xmlns:a16="http://schemas.microsoft.com/office/drawing/2014/main" id="{51C0C2C1-DD73-7AE8-5EFF-7CD456EA8D9A}"/>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9096564" y="1986871"/>
            <a:ext cx="491425" cy="525041"/>
          </a:xfrm>
          <a:prstGeom prst="rect">
            <a:avLst/>
          </a:prstGeom>
        </p:spPr>
      </p:pic>
      <p:sp>
        <p:nvSpPr>
          <p:cNvPr id="11" name="ZoneTexte 10">
            <a:extLst>
              <a:ext uri="{FF2B5EF4-FFF2-40B4-BE49-F238E27FC236}">
                <a16:creationId xmlns:a16="http://schemas.microsoft.com/office/drawing/2014/main" id="{2D81FBDD-AE6A-030C-D8B1-DCD1922A60D6}"/>
              </a:ext>
            </a:extLst>
          </p:cNvPr>
          <p:cNvSpPr txBox="1"/>
          <p:nvPr/>
        </p:nvSpPr>
        <p:spPr>
          <a:xfrm>
            <a:off x="11723" y="1604687"/>
            <a:ext cx="6124352" cy="246221"/>
          </a:xfrm>
          <a:prstGeom prst="rect">
            <a:avLst/>
          </a:prstGeom>
          <a:noFill/>
        </p:spPr>
        <p:txBody>
          <a:bodyPr wrap="square">
            <a:spAutoFit/>
          </a:bodyPr>
          <a:lstStyle/>
          <a:p>
            <a:pPr marL="0" marR="0" lvl="0" indent="0" algn="just" defTabSz="779252"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603D2F"/>
                </a:solidFill>
                <a:effectLst/>
                <a:uLnTx/>
                <a:uFillTx/>
                <a:latin typeface="Calibri" panose="020F0502020204030204" pitchFamily="34" charset="0"/>
                <a:ea typeface="+mn-ea"/>
                <a:cs typeface="Calibri" panose="020F0502020204030204" pitchFamily="34" charset="0"/>
              </a:rPr>
              <a:t>Base : femmes ayant déjà eu un rapport sexuel se sentant concernées par la situation</a:t>
            </a:r>
          </a:p>
        </p:txBody>
      </p:sp>
      <p:sp>
        <p:nvSpPr>
          <p:cNvPr id="21" name="ZoneTexte 20">
            <a:extLst>
              <a:ext uri="{FF2B5EF4-FFF2-40B4-BE49-F238E27FC236}">
                <a16:creationId xmlns:a16="http://schemas.microsoft.com/office/drawing/2014/main" id="{D6057859-E38D-2B2D-4133-A14953F9D214}"/>
              </a:ext>
            </a:extLst>
          </p:cNvPr>
          <p:cNvSpPr txBox="1"/>
          <p:nvPr/>
        </p:nvSpPr>
        <p:spPr>
          <a:xfrm>
            <a:off x="5434045" y="2729279"/>
            <a:ext cx="1404059" cy="600164"/>
          </a:xfrm>
          <a:prstGeom prst="rect">
            <a:avLst/>
          </a:prstGeom>
          <a:noFill/>
        </p:spPr>
        <p:txBody>
          <a:bodyPr wrap="square">
            <a:spAutoFit/>
          </a:bodyPr>
          <a:lstStyle/>
          <a:p>
            <a:pPr algn="ctr"/>
            <a:r>
              <a:rPr lang="fr-FR" sz="1100" b="1" i="1" dirty="0">
                <a:solidFill>
                  <a:schemeClr val="bg1">
                    <a:lumMod val="50000"/>
                  </a:schemeClr>
                </a:solidFill>
                <a:latin typeface="Century Gothic" panose="020B0502020202020204" pitchFamily="34" charset="0"/>
                <a:cs typeface="Calibri" pitchFamily="34" charset="0"/>
              </a:rPr>
              <a:t>Ni plus, ni moins attentive qu’avant</a:t>
            </a:r>
            <a:endParaRPr lang="fr-FR" sz="1100" dirty="0">
              <a:solidFill>
                <a:schemeClr val="bg1">
                  <a:lumMod val="50000"/>
                </a:schemeClr>
              </a:solidFill>
            </a:endParaRPr>
          </a:p>
        </p:txBody>
      </p:sp>
      <p:sp>
        <p:nvSpPr>
          <p:cNvPr id="23" name="ZoneTexte 22">
            <a:extLst>
              <a:ext uri="{FF2B5EF4-FFF2-40B4-BE49-F238E27FC236}">
                <a16:creationId xmlns:a16="http://schemas.microsoft.com/office/drawing/2014/main" id="{95DB90FB-C687-A4A4-AE53-986BBFA39F29}"/>
              </a:ext>
            </a:extLst>
          </p:cNvPr>
          <p:cNvSpPr txBox="1"/>
          <p:nvPr/>
        </p:nvSpPr>
        <p:spPr>
          <a:xfrm>
            <a:off x="3922936" y="2747466"/>
            <a:ext cx="1404059" cy="430887"/>
          </a:xfrm>
          <a:prstGeom prst="rect">
            <a:avLst/>
          </a:prstGeom>
          <a:noFill/>
        </p:spPr>
        <p:txBody>
          <a:bodyPr wrap="square">
            <a:spAutoFit/>
          </a:bodyPr>
          <a:lstStyle/>
          <a:p>
            <a:pPr algn="ctr"/>
            <a:r>
              <a:rPr lang="fr-FR" sz="1100" b="1" i="1" dirty="0">
                <a:solidFill>
                  <a:srgbClr val="FAC090"/>
                </a:solidFill>
                <a:latin typeface="Century Gothic" panose="020B0502020202020204" pitchFamily="34" charset="0"/>
                <a:cs typeface="Calibri" pitchFamily="34" charset="0"/>
              </a:rPr>
              <a:t>Plus attentive qu’avant</a:t>
            </a:r>
            <a:endParaRPr lang="fr-FR" sz="1100" dirty="0">
              <a:solidFill>
                <a:srgbClr val="FAC090"/>
              </a:solidFill>
            </a:endParaRPr>
          </a:p>
        </p:txBody>
      </p:sp>
      <p:sp>
        <p:nvSpPr>
          <p:cNvPr id="12" name="ZoneTexte 11">
            <a:extLst>
              <a:ext uri="{FF2B5EF4-FFF2-40B4-BE49-F238E27FC236}">
                <a16:creationId xmlns:a16="http://schemas.microsoft.com/office/drawing/2014/main" id="{B6514D43-8AB7-A98C-F91F-AACA940CD526}"/>
              </a:ext>
            </a:extLst>
          </p:cNvPr>
          <p:cNvSpPr txBox="1"/>
          <p:nvPr/>
        </p:nvSpPr>
        <p:spPr>
          <a:xfrm>
            <a:off x="7134298" y="2768427"/>
            <a:ext cx="994158" cy="600164"/>
          </a:xfrm>
          <a:prstGeom prst="rect">
            <a:avLst/>
          </a:prstGeom>
          <a:noFill/>
        </p:spPr>
        <p:txBody>
          <a:bodyPr wrap="square">
            <a:spAutoFit/>
          </a:bodyPr>
          <a:lstStyle/>
          <a:p>
            <a:pPr algn="ctr"/>
            <a:r>
              <a:rPr lang="fr-FR" sz="1100" b="1" i="1" dirty="0">
                <a:solidFill>
                  <a:srgbClr val="B09D7E"/>
                </a:solidFill>
                <a:latin typeface="Century Gothic" panose="020B0502020202020204" pitchFamily="34" charset="0"/>
                <a:cs typeface="Calibri" pitchFamily="34" charset="0"/>
              </a:rPr>
              <a:t>Moins attentive qu’avant</a:t>
            </a:r>
            <a:endParaRPr lang="fr-FR" sz="1100" dirty="0"/>
          </a:p>
        </p:txBody>
      </p:sp>
      <p:pic>
        <p:nvPicPr>
          <p:cNvPr id="4" name="Image 3" descr="Une image contenant texte, habits, personne, capture d’écran&#10;&#10;Description générée automatiquement">
            <a:extLst>
              <a:ext uri="{FF2B5EF4-FFF2-40B4-BE49-F238E27FC236}">
                <a16:creationId xmlns:a16="http://schemas.microsoft.com/office/drawing/2014/main" id="{B5DE7A1B-6AF6-4B28-AB7A-AD89C00834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224" t="26567" r="38244" b="20172"/>
          <a:stretch/>
        </p:blipFill>
        <p:spPr>
          <a:xfrm>
            <a:off x="425747" y="1806747"/>
            <a:ext cx="2624869" cy="1713113"/>
          </a:xfrm>
          <a:prstGeom prst="rect">
            <a:avLst/>
          </a:prstGeom>
        </p:spPr>
      </p:pic>
      <p:graphicFrame>
        <p:nvGraphicFramePr>
          <p:cNvPr id="2" name="Graphique 1">
            <a:extLst>
              <a:ext uri="{FF2B5EF4-FFF2-40B4-BE49-F238E27FC236}">
                <a16:creationId xmlns:a16="http://schemas.microsoft.com/office/drawing/2014/main" id="{7C2A72DC-4C51-D18F-B377-D1DE401EE1D8}"/>
              </a:ext>
            </a:extLst>
          </p:cNvPr>
          <p:cNvGraphicFramePr/>
          <p:nvPr>
            <p:extLst>
              <p:ext uri="{D42A27DB-BD31-4B8C-83A1-F6EECF244321}">
                <p14:modId xmlns:p14="http://schemas.microsoft.com/office/powerpoint/2010/main" val="1445314408"/>
              </p:ext>
            </p:extLst>
          </p:nvPr>
        </p:nvGraphicFramePr>
        <p:xfrm>
          <a:off x="8979886" y="3429000"/>
          <a:ext cx="5034723" cy="3482155"/>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oupe 4">
            <a:extLst>
              <a:ext uri="{FF2B5EF4-FFF2-40B4-BE49-F238E27FC236}">
                <a16:creationId xmlns:a16="http://schemas.microsoft.com/office/drawing/2014/main" id="{318E16F8-6E47-3B0B-BF23-A651664CD8D2}"/>
              </a:ext>
            </a:extLst>
          </p:cNvPr>
          <p:cNvGrpSpPr/>
          <p:nvPr/>
        </p:nvGrpSpPr>
        <p:grpSpPr>
          <a:xfrm>
            <a:off x="8750532" y="2921675"/>
            <a:ext cx="2713636" cy="256678"/>
            <a:chOff x="8388801" y="2084135"/>
            <a:chExt cx="2713636" cy="256678"/>
          </a:xfrm>
        </p:grpSpPr>
        <p:sp>
          <p:nvSpPr>
            <p:cNvPr id="7" name="ZoneTexte 6">
              <a:extLst>
                <a:ext uri="{FF2B5EF4-FFF2-40B4-BE49-F238E27FC236}">
                  <a16:creationId xmlns:a16="http://schemas.microsoft.com/office/drawing/2014/main" id="{A3D50D6B-97F2-4113-C4F5-84D760367A52}"/>
                </a:ext>
              </a:extLst>
            </p:cNvPr>
            <p:cNvSpPr txBox="1"/>
            <p:nvPr/>
          </p:nvSpPr>
          <p:spPr>
            <a:xfrm>
              <a:off x="8388801" y="2091624"/>
              <a:ext cx="991550" cy="246221"/>
            </a:xfrm>
            <a:prstGeom prst="rect">
              <a:avLst/>
            </a:prstGeom>
            <a:noFill/>
          </p:spPr>
          <p:txBody>
            <a:bodyPr wrap="square">
              <a:spAutoFit/>
            </a:bodyPr>
            <a:lstStyle/>
            <a:p>
              <a:pPr algn="r" defTabSz="779252" eaLnBrk="1" fontAlgn="auto" hangingPunct="1">
                <a:spcBef>
                  <a:spcPts val="0"/>
                </a:spcBef>
                <a:spcAft>
                  <a:spcPts val="0"/>
                </a:spcAft>
                <a:defRPr/>
              </a:pPr>
              <a:r>
                <a:rPr lang="fr-FR" sz="1000" b="1" dirty="0">
                  <a:solidFill>
                    <a:srgbClr val="E46C0A"/>
                  </a:solidFill>
                  <a:latin typeface="Century Gothic" panose="020B0502020202020204" pitchFamily="34" charset="0"/>
                </a:rPr>
                <a:t>18-24 ans</a:t>
              </a:r>
            </a:p>
          </p:txBody>
        </p:sp>
        <p:sp>
          <p:nvSpPr>
            <p:cNvPr id="8" name="ZoneTexte 7">
              <a:extLst>
                <a:ext uri="{FF2B5EF4-FFF2-40B4-BE49-F238E27FC236}">
                  <a16:creationId xmlns:a16="http://schemas.microsoft.com/office/drawing/2014/main" id="{9075B53E-E6E1-A495-3DB6-2BD3E369B193}"/>
                </a:ext>
              </a:extLst>
            </p:cNvPr>
            <p:cNvSpPr txBox="1"/>
            <p:nvPr/>
          </p:nvSpPr>
          <p:spPr>
            <a:xfrm>
              <a:off x="9289636" y="2084135"/>
              <a:ext cx="818671" cy="246221"/>
            </a:xfrm>
            <a:prstGeom prst="rect">
              <a:avLst/>
            </a:prstGeom>
            <a:noFill/>
          </p:spPr>
          <p:txBody>
            <a:bodyPr wrap="square">
              <a:spAutoFit/>
            </a:bodyPr>
            <a:lstStyle/>
            <a:p>
              <a:r>
                <a:rPr lang="fr-FR" sz="1000" b="1" dirty="0">
                  <a:solidFill>
                    <a:srgbClr val="E8822F"/>
                  </a:solidFill>
                  <a:latin typeface="Century Gothic" panose="020B0502020202020204" pitchFamily="34" charset="0"/>
                </a:rPr>
                <a:t> 25-34 ans    </a:t>
              </a:r>
              <a:endParaRPr lang="fr-FR" sz="1800" dirty="0">
                <a:solidFill>
                  <a:srgbClr val="E8822F"/>
                </a:solidFill>
              </a:endParaRPr>
            </a:p>
          </p:txBody>
        </p:sp>
        <p:sp>
          <p:nvSpPr>
            <p:cNvPr id="10" name="ZoneTexte 9">
              <a:extLst>
                <a:ext uri="{FF2B5EF4-FFF2-40B4-BE49-F238E27FC236}">
                  <a16:creationId xmlns:a16="http://schemas.microsoft.com/office/drawing/2014/main" id="{45EF1E28-44AB-5FC6-17F3-B6C04EAA6B24}"/>
                </a:ext>
              </a:extLst>
            </p:cNvPr>
            <p:cNvSpPr txBox="1"/>
            <p:nvPr/>
          </p:nvSpPr>
          <p:spPr>
            <a:xfrm>
              <a:off x="9966792" y="2094592"/>
              <a:ext cx="1135645" cy="246221"/>
            </a:xfrm>
            <a:prstGeom prst="rect">
              <a:avLst/>
            </a:prstGeom>
            <a:noFill/>
          </p:spPr>
          <p:txBody>
            <a:bodyPr wrap="square">
              <a:spAutoFit/>
            </a:bodyPr>
            <a:lstStyle/>
            <a:p>
              <a:pPr algn="r" defTabSz="779252" eaLnBrk="1" fontAlgn="auto" hangingPunct="1">
                <a:spcBef>
                  <a:spcPts val="0"/>
                </a:spcBef>
                <a:spcAft>
                  <a:spcPts val="0"/>
                </a:spcAft>
                <a:defRPr/>
              </a:pPr>
              <a:r>
                <a:rPr lang="fr-FR" sz="1000" b="1" dirty="0">
                  <a:solidFill>
                    <a:srgbClr val="F2B98A"/>
                  </a:solidFill>
                  <a:latin typeface="Century Gothic" panose="020B0502020202020204" pitchFamily="34" charset="0"/>
                </a:rPr>
                <a:t>Plus de 35 ans</a:t>
              </a:r>
            </a:p>
          </p:txBody>
        </p:sp>
      </p:grpSp>
    </p:spTree>
    <p:extLst>
      <p:ext uri="{BB962C8B-B14F-4D97-AF65-F5344CB8AC3E}">
        <p14:creationId xmlns:p14="http://schemas.microsoft.com/office/powerpoint/2010/main" val="539580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1426884723"/>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452275641"/>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547351439"/>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899745"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étant plus attentives au respect de leur consentement avant un rapport sexuel</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45% des femmes  de 18 à 24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398393" y="1637850"/>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202277" y="2910041"/>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251448" y="1790421"/>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4010232" y="5963749"/>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15" name="Rectangle 14">
            <a:extLst>
              <a:ext uri="{FF2B5EF4-FFF2-40B4-BE49-F238E27FC236}">
                <a16:creationId xmlns:a16="http://schemas.microsoft.com/office/drawing/2014/main" id="{D3659B48-F40A-6681-D021-55A0EC1B4AFD}"/>
              </a:ext>
            </a:extLst>
          </p:cNvPr>
          <p:cNvSpPr/>
          <p:nvPr/>
        </p:nvSpPr>
        <p:spPr bwMode="auto">
          <a:xfrm>
            <a:off x="8288448" y="1433069"/>
            <a:ext cx="1666260" cy="268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9" name="Image 8" descr="Une image contenant texte, habits, personne, capture d’écran&#10;&#10;Description générée automatiquement">
            <a:extLst>
              <a:ext uri="{FF2B5EF4-FFF2-40B4-BE49-F238E27FC236}">
                <a16:creationId xmlns:a16="http://schemas.microsoft.com/office/drawing/2014/main" id="{7B0FA767-EB26-8FE7-CBD1-ABD12BDE255B}"/>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11224" t="26567" r="38244" b="20172"/>
          <a:stretch/>
        </p:blipFill>
        <p:spPr>
          <a:xfrm>
            <a:off x="10799600" y="385461"/>
            <a:ext cx="1248014" cy="814513"/>
          </a:xfrm>
          <a:prstGeom prst="rect">
            <a:avLst/>
          </a:prstGeom>
        </p:spPr>
      </p:pic>
    </p:spTree>
    <p:extLst>
      <p:ext uri="{BB962C8B-B14F-4D97-AF65-F5344CB8AC3E}">
        <p14:creationId xmlns:p14="http://schemas.microsoft.com/office/powerpoint/2010/main" val="1787278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712778563"/>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2143151289"/>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4244326970"/>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899745"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étant plus attentives qu’avant au respect de leur accord avant de se lancer dans une nouvelle pratique sexuelle</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42% des femmes  de 18 à 24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202277" y="2910041"/>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188868" y="1790618"/>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15" name="Rectangle 14">
            <a:extLst>
              <a:ext uri="{FF2B5EF4-FFF2-40B4-BE49-F238E27FC236}">
                <a16:creationId xmlns:a16="http://schemas.microsoft.com/office/drawing/2014/main" id="{D3659B48-F40A-6681-D021-55A0EC1B4AFD}"/>
              </a:ext>
            </a:extLst>
          </p:cNvPr>
          <p:cNvSpPr/>
          <p:nvPr/>
        </p:nvSpPr>
        <p:spPr bwMode="auto">
          <a:xfrm>
            <a:off x="8288448" y="1433069"/>
            <a:ext cx="1666260" cy="268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9" name="Image 8" descr="Une image contenant texte, habits, personne, capture d’écran&#10;&#10;Description générée automatiquement">
            <a:extLst>
              <a:ext uri="{FF2B5EF4-FFF2-40B4-BE49-F238E27FC236}">
                <a16:creationId xmlns:a16="http://schemas.microsoft.com/office/drawing/2014/main" id="{5BD8FEFF-A4E8-76A1-3AC8-12D7A36A42E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11224" t="26567" r="38244" b="20172"/>
          <a:stretch/>
        </p:blipFill>
        <p:spPr>
          <a:xfrm>
            <a:off x="10875328" y="189558"/>
            <a:ext cx="1239150" cy="808728"/>
          </a:xfrm>
          <a:prstGeom prst="rect">
            <a:avLst/>
          </a:prstGeom>
        </p:spPr>
      </p:pic>
    </p:spTree>
    <p:extLst>
      <p:ext uri="{BB962C8B-B14F-4D97-AF65-F5344CB8AC3E}">
        <p14:creationId xmlns:p14="http://schemas.microsoft.com/office/powerpoint/2010/main" val="353934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A03B8D62-7CB1-668F-447A-1255FE7F9CB4}"/>
              </a:ext>
            </a:extLst>
          </p:cNvPr>
          <p:cNvGraphicFramePr>
            <a:graphicFrameLocks/>
          </p:cNvGraphicFramePr>
          <p:nvPr>
            <p:extLst>
              <p:ext uri="{D42A27DB-BD31-4B8C-83A1-F6EECF244321}">
                <p14:modId xmlns:p14="http://schemas.microsoft.com/office/powerpoint/2010/main" val="705618964"/>
              </p:ext>
            </p:extLst>
          </p:nvPr>
        </p:nvGraphicFramePr>
        <p:xfrm>
          <a:off x="-358898" y="1236394"/>
          <a:ext cx="9300230" cy="6890923"/>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re 4">
            <a:extLst>
              <a:ext uri="{FF2B5EF4-FFF2-40B4-BE49-F238E27FC236}">
                <a16:creationId xmlns:a16="http://schemas.microsoft.com/office/drawing/2014/main" id="{5A4F173D-F6D4-3A57-3250-71C375B69FEE}"/>
              </a:ext>
            </a:extLst>
          </p:cNvPr>
          <p:cNvSpPr txBox="1">
            <a:spLocks/>
          </p:cNvSpPr>
          <p:nvPr/>
        </p:nvSpPr>
        <p:spPr>
          <a:xfrm>
            <a:off x="219218" y="74709"/>
            <a:ext cx="11257674" cy="864744"/>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l" defTabSz="886649"/>
            <a:r>
              <a:rPr lang="fr-FR" sz="2300" b="1" dirty="0">
                <a:solidFill>
                  <a:srgbClr val="9D8661"/>
                </a:solidFill>
                <a:latin typeface="Century Gothic" panose="020B0502020202020204" pitchFamily="34" charset="0"/>
              </a:rPr>
              <a:t>LE MOUVEMENT #METOO A MODIFIÉ LA MANIÈRE D’ABORDER LA SEXUALITÉ CHEZ LES FEMMES, EN PARTICULIER CHEZ LES PLUS JEUNES</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8629" y="1212155"/>
            <a:ext cx="8009956" cy="438650"/>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Diriez-vous que le mouvement #MeToo (qui encourage la prise de parole des femmes victimes de viols et d’agressions sexuelles) a eu un impact sur la manière dont vous abordez et vivez votre sexualité ?</a:t>
            </a:r>
          </a:p>
        </p:txBody>
      </p:sp>
      <p:sp>
        <p:nvSpPr>
          <p:cNvPr id="19" name="Arc 18">
            <a:extLst>
              <a:ext uri="{FF2B5EF4-FFF2-40B4-BE49-F238E27FC236}">
                <a16:creationId xmlns:a16="http://schemas.microsoft.com/office/drawing/2014/main" id="{BFDB25AD-34DC-1D11-F88D-3F5A76D3F4B0}"/>
              </a:ext>
            </a:extLst>
          </p:cNvPr>
          <p:cNvSpPr/>
          <p:nvPr/>
        </p:nvSpPr>
        <p:spPr>
          <a:xfrm rot="16023611">
            <a:off x="1216128" y="2167936"/>
            <a:ext cx="5868000" cy="5868000"/>
          </a:xfrm>
          <a:prstGeom prst="arc">
            <a:avLst>
              <a:gd name="adj1" fmla="val 16514542"/>
              <a:gd name="adj2" fmla="val 20683259"/>
            </a:avLst>
          </a:prstGeom>
          <a:ln w="12700">
            <a:solidFill>
              <a:srgbClr val="E17045"/>
            </a:solidFill>
            <a:prstDash val="dash"/>
            <a:headEnd type="none" w="med" len="med"/>
            <a:tailEnd type="stealth"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solidFill>
                <a:srgbClr val="687A91"/>
              </a:solidFill>
            </a:endParaRPr>
          </a:p>
        </p:txBody>
      </p:sp>
      <p:sp>
        <p:nvSpPr>
          <p:cNvPr id="2" name="Rectangle 46">
            <a:extLst>
              <a:ext uri="{FF2B5EF4-FFF2-40B4-BE49-F238E27FC236}">
                <a16:creationId xmlns:a16="http://schemas.microsoft.com/office/drawing/2014/main" id="{403D6211-D9D1-D2D7-233A-FA8A5B8200F8}"/>
              </a:ext>
            </a:extLst>
          </p:cNvPr>
          <p:cNvSpPr>
            <a:spLocks noChangeArrowheads="1"/>
          </p:cNvSpPr>
          <p:nvPr/>
        </p:nvSpPr>
        <p:spPr bwMode="auto">
          <a:xfrm>
            <a:off x="658748" y="5269750"/>
            <a:ext cx="7797730" cy="1170387"/>
          </a:xfrm>
          <a:prstGeom prst="rect">
            <a:avLst/>
          </a:prstGeom>
          <a:noFill/>
          <a:ln w="9525">
            <a:noFill/>
            <a:miter lim="800000"/>
            <a:headEnd/>
            <a:tailEnd/>
          </a:ln>
          <a:effectLst/>
        </p:spPr>
        <p:txBody>
          <a:bodyPr wrap="square" lIns="97347" tIns="48674" rIns="97347" bIns="48674">
            <a:spAutoFit/>
          </a:bodyPr>
          <a:lstStyle/>
          <a:p>
            <a:pPr marL="0" marR="0" lvl="0" indent="0" defTabSz="1014032" eaLnBrk="1" fontAlgn="auto" latinLnBrk="0" hangingPunct="1">
              <a:lnSpc>
                <a:spcPct val="100000"/>
              </a:lnSpc>
              <a:spcBef>
                <a:spcPts val="100"/>
              </a:spcBef>
              <a:spcAft>
                <a:spcPts val="100"/>
              </a:spcAft>
              <a:buClrTx/>
              <a:buSzTx/>
              <a:buFontTx/>
              <a:buNone/>
              <a:tabLst/>
              <a:defRPr/>
            </a:pPr>
            <a:r>
              <a:rPr lang="fr-FR" sz="2800" b="1" kern="0" dirty="0">
                <a:solidFill>
                  <a:srgbClr val="E17045"/>
                </a:solidFill>
                <a:latin typeface="Century Gothic" panose="020B0502020202020204" pitchFamily="34" charset="0"/>
              </a:rPr>
              <a:t>40</a:t>
            </a:r>
            <a:r>
              <a:rPr kumimoji="0" lang="fr-FR" sz="2800" b="1" i="0" u="none" strike="noStrike" kern="0" cap="none" spc="0" normalizeH="0" baseline="0" noProof="0" dirty="0">
                <a:ln>
                  <a:noFill/>
                </a:ln>
                <a:solidFill>
                  <a:srgbClr val="E17045"/>
                </a:solidFill>
                <a:effectLst/>
                <a:uLnTx/>
                <a:uFillTx/>
                <a:latin typeface="Century Gothic" panose="020B0502020202020204" pitchFamily="34" charset="0"/>
              </a:rPr>
              <a:t>%</a:t>
            </a:r>
            <a:endParaRPr kumimoji="0" lang="fr-FR" sz="2800" b="1" i="1" u="none" strike="noStrike" kern="0" cap="none" spc="0" normalizeH="0" baseline="30000" noProof="0" dirty="0">
              <a:ln>
                <a:noFill/>
              </a:ln>
              <a:solidFill>
                <a:srgbClr val="E17045"/>
              </a:solidFill>
              <a:effectLst/>
              <a:uLnTx/>
              <a:uFillTx/>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2000" b="1" kern="0" dirty="0">
                <a:solidFill>
                  <a:srgbClr val="E17045"/>
                </a:solidFill>
                <a:latin typeface="Century Gothic" panose="020B0502020202020204" pitchFamily="34" charset="0"/>
              </a:rPr>
              <a:t>des Françaises jugent l’impact de #MeToo important sur la manière d’aborder leur sexualité</a:t>
            </a:r>
            <a:endParaRPr lang="fr-FR" sz="1600" kern="0" dirty="0">
              <a:solidFill>
                <a:srgbClr val="E17045"/>
              </a:solidFill>
              <a:latin typeface="Century Gothic" panose="020B0502020202020204" pitchFamily="34" charset="0"/>
            </a:endParaRPr>
          </a:p>
        </p:txBody>
      </p:sp>
      <p:sp>
        <p:nvSpPr>
          <p:cNvPr id="4" name="Rectangle : coins arrondis 3">
            <a:extLst>
              <a:ext uri="{FF2B5EF4-FFF2-40B4-BE49-F238E27FC236}">
                <a16:creationId xmlns:a16="http://schemas.microsoft.com/office/drawing/2014/main" id="{58BDE0F7-647D-EEF2-D011-3936522897CC}"/>
              </a:ext>
            </a:extLst>
          </p:cNvPr>
          <p:cNvSpPr/>
          <p:nvPr/>
        </p:nvSpPr>
        <p:spPr>
          <a:xfrm rot="16200000">
            <a:off x="8064088" y="1619816"/>
            <a:ext cx="4110304" cy="3834093"/>
          </a:xfrm>
          <a:custGeom>
            <a:avLst/>
            <a:gdLst>
              <a:gd name="connsiteX0" fmla="*/ 0 w 4110304"/>
              <a:gd name="connsiteY0" fmla="*/ 249561 h 3834093"/>
              <a:gd name="connsiteX1" fmla="*/ 249561 w 4110304"/>
              <a:gd name="connsiteY1" fmla="*/ 0 h 3834093"/>
              <a:gd name="connsiteX2" fmla="*/ 3860743 w 4110304"/>
              <a:gd name="connsiteY2" fmla="*/ 0 h 3834093"/>
              <a:gd name="connsiteX3" fmla="*/ 4110304 w 4110304"/>
              <a:gd name="connsiteY3" fmla="*/ 249561 h 3834093"/>
              <a:gd name="connsiteX4" fmla="*/ 4110304 w 4110304"/>
              <a:gd name="connsiteY4" fmla="*/ 3584532 h 3834093"/>
              <a:gd name="connsiteX5" fmla="*/ 3860743 w 4110304"/>
              <a:gd name="connsiteY5" fmla="*/ 3834093 h 3834093"/>
              <a:gd name="connsiteX6" fmla="*/ 249561 w 4110304"/>
              <a:gd name="connsiteY6" fmla="*/ 3834093 h 3834093"/>
              <a:gd name="connsiteX7" fmla="*/ 0 w 4110304"/>
              <a:gd name="connsiteY7" fmla="*/ 3584532 h 3834093"/>
              <a:gd name="connsiteX8" fmla="*/ 0 w 4110304"/>
              <a:gd name="connsiteY8" fmla="*/ 249561 h 383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304" h="3834093" fill="none" extrusionOk="0">
                <a:moveTo>
                  <a:pt x="0" y="249561"/>
                </a:moveTo>
                <a:cubicBezTo>
                  <a:pt x="-3039" y="125627"/>
                  <a:pt x="118279" y="12207"/>
                  <a:pt x="249561" y="0"/>
                </a:cubicBezTo>
                <a:cubicBezTo>
                  <a:pt x="621599" y="110934"/>
                  <a:pt x="2928240" y="140386"/>
                  <a:pt x="3860743" y="0"/>
                </a:cubicBezTo>
                <a:cubicBezTo>
                  <a:pt x="4000959" y="20568"/>
                  <a:pt x="4135039" y="105633"/>
                  <a:pt x="4110304" y="249561"/>
                </a:cubicBezTo>
                <a:cubicBezTo>
                  <a:pt x="3960650" y="984834"/>
                  <a:pt x="4256739" y="2173435"/>
                  <a:pt x="4110304" y="3584532"/>
                </a:cubicBezTo>
                <a:cubicBezTo>
                  <a:pt x="4119849" y="3728828"/>
                  <a:pt x="3997703" y="3836618"/>
                  <a:pt x="3860743" y="3834093"/>
                </a:cubicBezTo>
                <a:cubicBezTo>
                  <a:pt x="3170099" y="3964470"/>
                  <a:pt x="1456025" y="3687762"/>
                  <a:pt x="249561" y="3834093"/>
                </a:cubicBezTo>
                <a:cubicBezTo>
                  <a:pt x="108894" y="3835656"/>
                  <a:pt x="16386" y="3719980"/>
                  <a:pt x="0" y="3584532"/>
                </a:cubicBezTo>
                <a:cubicBezTo>
                  <a:pt x="-18709" y="2937010"/>
                  <a:pt x="-74369" y="889834"/>
                  <a:pt x="0" y="249561"/>
                </a:cubicBezTo>
                <a:close/>
              </a:path>
              <a:path w="4110304" h="3834093" stroke="0" extrusionOk="0">
                <a:moveTo>
                  <a:pt x="0" y="249561"/>
                </a:moveTo>
                <a:cubicBezTo>
                  <a:pt x="-1175" y="113793"/>
                  <a:pt x="98004" y="-5669"/>
                  <a:pt x="249561" y="0"/>
                </a:cubicBezTo>
                <a:cubicBezTo>
                  <a:pt x="1579672" y="-60713"/>
                  <a:pt x="2156656" y="61072"/>
                  <a:pt x="3860743" y="0"/>
                </a:cubicBezTo>
                <a:cubicBezTo>
                  <a:pt x="3978021" y="6869"/>
                  <a:pt x="4098669" y="125490"/>
                  <a:pt x="4110304" y="249561"/>
                </a:cubicBezTo>
                <a:cubicBezTo>
                  <a:pt x="4134756" y="678102"/>
                  <a:pt x="4177967" y="2977847"/>
                  <a:pt x="4110304" y="3584532"/>
                </a:cubicBezTo>
                <a:cubicBezTo>
                  <a:pt x="4116832" y="3716156"/>
                  <a:pt x="4020655" y="3835550"/>
                  <a:pt x="3860743" y="3834093"/>
                </a:cubicBezTo>
                <a:cubicBezTo>
                  <a:pt x="3234254" y="3760322"/>
                  <a:pt x="1661401" y="3678210"/>
                  <a:pt x="249561" y="3834093"/>
                </a:cubicBezTo>
                <a:cubicBezTo>
                  <a:pt x="129937" y="3836733"/>
                  <a:pt x="-16541" y="3714812"/>
                  <a:pt x="0" y="3584532"/>
                </a:cubicBezTo>
                <a:cubicBezTo>
                  <a:pt x="152408" y="2266406"/>
                  <a:pt x="73868" y="732009"/>
                  <a:pt x="0" y="249561"/>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dirty="0">
              <a:solidFill>
                <a:srgbClr val="10B082"/>
              </a:solidFill>
            </a:endParaRPr>
          </a:p>
        </p:txBody>
      </p:sp>
      <p:sp>
        <p:nvSpPr>
          <p:cNvPr id="5" name="ZoneTexte 4">
            <a:extLst>
              <a:ext uri="{FF2B5EF4-FFF2-40B4-BE49-F238E27FC236}">
                <a16:creationId xmlns:a16="http://schemas.microsoft.com/office/drawing/2014/main" id="{C5D77035-62B6-71A5-29A3-DE12F1856D39}"/>
              </a:ext>
            </a:extLst>
          </p:cNvPr>
          <p:cNvSpPr txBox="1"/>
          <p:nvPr/>
        </p:nvSpPr>
        <p:spPr>
          <a:xfrm>
            <a:off x="8673415" y="1092581"/>
            <a:ext cx="3322290" cy="861774"/>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 SUR LE TAUX </a:t>
            </a:r>
          </a:p>
          <a:p>
            <a:pPr algn="ctr"/>
            <a:r>
              <a:rPr lang="fr-FR" sz="1200" b="1" i="1" dirty="0">
                <a:solidFill>
                  <a:srgbClr val="E37045"/>
                </a:solidFill>
                <a:latin typeface="Century Gothic" panose="020B0502020202020204" pitchFamily="34" charset="0"/>
                <a:cs typeface="Calibri" pitchFamily="34" charset="0"/>
              </a:rPr>
              <a:t>de femmes qui jugent que #MeToo a eu un impact important sur leur sexualité</a:t>
            </a:r>
          </a:p>
          <a:p>
            <a:pPr algn="ctr"/>
            <a:r>
              <a:rPr lang="fr-FR" sz="1200" b="1" i="1" dirty="0">
                <a:solidFill>
                  <a:schemeClr val="bg1">
                    <a:lumMod val="65000"/>
                  </a:schemeClr>
                </a:solidFill>
                <a:latin typeface="Century Gothic" panose="020B0502020202020204" pitchFamily="34" charset="0"/>
                <a:cs typeface="Calibri" pitchFamily="34" charset="0"/>
              </a:rPr>
              <a:t>selon l’âge</a:t>
            </a:r>
            <a:endParaRPr lang="fr-FR" sz="1200" b="1" i="1" dirty="0">
              <a:solidFill>
                <a:srgbClr val="4C6561"/>
              </a:solidFill>
              <a:latin typeface="Century Gothic" panose="020B0502020202020204" pitchFamily="34" charset="0"/>
              <a:cs typeface="Calibri" pitchFamily="34" charset="0"/>
            </a:endParaRPr>
          </a:p>
        </p:txBody>
      </p:sp>
      <p:pic>
        <p:nvPicPr>
          <p:cNvPr id="7" name="Image 6">
            <a:extLst>
              <a:ext uri="{FF2B5EF4-FFF2-40B4-BE49-F238E27FC236}">
                <a16:creationId xmlns:a16="http://schemas.microsoft.com/office/drawing/2014/main" id="{D20499B4-4C70-15E3-4179-92342C78BF41}"/>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8312473" y="1328582"/>
            <a:ext cx="491425" cy="525041"/>
          </a:xfrm>
          <a:prstGeom prst="rect">
            <a:avLst/>
          </a:prstGeom>
        </p:spPr>
      </p:pic>
      <p:grpSp>
        <p:nvGrpSpPr>
          <p:cNvPr id="3" name="Groupe 2">
            <a:extLst>
              <a:ext uri="{FF2B5EF4-FFF2-40B4-BE49-F238E27FC236}">
                <a16:creationId xmlns:a16="http://schemas.microsoft.com/office/drawing/2014/main" id="{10D60BF1-4474-05D0-F7AA-5D142A1DE959}"/>
              </a:ext>
            </a:extLst>
          </p:cNvPr>
          <p:cNvGrpSpPr/>
          <p:nvPr/>
        </p:nvGrpSpPr>
        <p:grpSpPr>
          <a:xfrm>
            <a:off x="3134921" y="3382488"/>
            <a:ext cx="2106329" cy="2354043"/>
            <a:chOff x="3134921" y="3382488"/>
            <a:chExt cx="2106329" cy="2354043"/>
          </a:xfrm>
        </p:grpSpPr>
        <p:pic>
          <p:nvPicPr>
            <p:cNvPr id="15" name="Image 14">
              <a:extLst>
                <a:ext uri="{FF2B5EF4-FFF2-40B4-BE49-F238E27FC236}">
                  <a16:creationId xmlns:a16="http://schemas.microsoft.com/office/drawing/2014/main" id="{449FB381-E1EB-D7BC-12E8-D836492D7665}"/>
                </a:ext>
              </a:extLst>
            </p:cNvPr>
            <p:cNvPicPr>
              <a:picLocks noChangeAspect="1"/>
            </p:cNvPicPr>
            <p:nvPr/>
          </p:nvPicPr>
          <p:blipFill>
            <a:blip r:embed="rId5"/>
            <a:stretch>
              <a:fillRect/>
            </a:stretch>
          </p:blipFill>
          <p:spPr>
            <a:xfrm>
              <a:off x="4078163" y="3382488"/>
              <a:ext cx="964230" cy="879860"/>
            </a:xfrm>
            <a:prstGeom prst="rect">
              <a:avLst/>
            </a:prstGeom>
          </p:spPr>
        </p:pic>
        <p:sp>
          <p:nvSpPr>
            <p:cNvPr id="16" name="ZoneTexte 15">
              <a:extLst>
                <a:ext uri="{FF2B5EF4-FFF2-40B4-BE49-F238E27FC236}">
                  <a16:creationId xmlns:a16="http://schemas.microsoft.com/office/drawing/2014/main" id="{A21D80F9-24BF-C62C-73C6-08441982FA67}"/>
                </a:ext>
              </a:extLst>
            </p:cNvPr>
            <p:cNvSpPr txBox="1"/>
            <p:nvPr/>
          </p:nvSpPr>
          <p:spPr>
            <a:xfrm>
              <a:off x="4121372" y="3565437"/>
              <a:ext cx="1119878" cy="307777"/>
            </a:xfrm>
            <a:prstGeom prst="rect">
              <a:avLst/>
            </a:prstGeom>
            <a:noFill/>
          </p:spPr>
          <p:txBody>
            <a:bodyPr wrap="square" rtlCol="0">
              <a:spAutoFit/>
            </a:bodyPr>
            <a:lstStyle/>
            <a:p>
              <a:r>
                <a:rPr lang="fr-FR" sz="1400" b="1" dirty="0">
                  <a:latin typeface="Aharoni" panose="02010803020104030203" pitchFamily="2" charset="-79"/>
                  <a:cs typeface="Aharoni" panose="02010803020104030203" pitchFamily="2" charset="-79"/>
                </a:rPr>
                <a:t>#MeToo?</a:t>
              </a:r>
            </a:p>
          </p:txBody>
        </p:sp>
        <p:pic>
          <p:nvPicPr>
            <p:cNvPr id="10" name="Image 9" descr="Une image contenant dessin humoristique, dessin, illustration, clipart&#10;&#10;Description générée automatiquement">
              <a:extLst>
                <a:ext uri="{FF2B5EF4-FFF2-40B4-BE49-F238E27FC236}">
                  <a16:creationId xmlns:a16="http://schemas.microsoft.com/office/drawing/2014/main" id="{C86FFC5D-E616-983D-4270-B786779DB3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132" t="8553" r="11850" b="8806"/>
            <a:stretch/>
          </p:blipFill>
          <p:spPr>
            <a:xfrm>
              <a:off x="3134921" y="4182368"/>
              <a:ext cx="1738086" cy="1554163"/>
            </a:xfrm>
            <a:prstGeom prst="rect">
              <a:avLst/>
            </a:prstGeom>
          </p:spPr>
        </p:pic>
      </p:grpSp>
      <p:graphicFrame>
        <p:nvGraphicFramePr>
          <p:cNvPr id="6" name="Graphique 5">
            <a:extLst>
              <a:ext uri="{FF2B5EF4-FFF2-40B4-BE49-F238E27FC236}">
                <a16:creationId xmlns:a16="http://schemas.microsoft.com/office/drawing/2014/main" id="{11C0BBC7-F843-A43D-949D-9B9351E198DF}"/>
              </a:ext>
            </a:extLst>
          </p:cNvPr>
          <p:cNvGraphicFramePr/>
          <p:nvPr>
            <p:extLst>
              <p:ext uri="{D42A27DB-BD31-4B8C-83A1-F6EECF244321}">
                <p14:modId xmlns:p14="http://schemas.microsoft.com/office/powerpoint/2010/main" val="1317277087"/>
              </p:ext>
            </p:extLst>
          </p:nvPr>
        </p:nvGraphicFramePr>
        <p:xfrm>
          <a:off x="8558185" y="2107483"/>
          <a:ext cx="3223382" cy="339983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3941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2453381808"/>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1725091148"/>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1896930989"/>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249027"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jugeant l’impact de #MeToo important sur la manière d’aborder leur sexualité</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56% des femmes âgées de 35 à 49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38005"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314305" y="2199285"/>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9" name="ZoneTexte 8">
            <a:extLst>
              <a:ext uri="{FF2B5EF4-FFF2-40B4-BE49-F238E27FC236}">
                <a16:creationId xmlns:a16="http://schemas.microsoft.com/office/drawing/2014/main" id="{C4A18466-B895-9EB4-ADFE-FFB84DFD0DA0}"/>
              </a:ext>
            </a:extLst>
          </p:cNvPr>
          <p:cNvSpPr txBox="1"/>
          <p:nvPr/>
        </p:nvSpPr>
        <p:spPr>
          <a:xfrm>
            <a:off x="1942819" y="812868"/>
            <a:ext cx="848929" cy="400110"/>
          </a:xfrm>
          <a:prstGeom prst="rect">
            <a:avLst/>
          </a:prstGeom>
          <a:noFill/>
        </p:spPr>
        <p:txBody>
          <a:bodyPr wrap="square" rtlCol="0">
            <a:spAutoFit/>
          </a:bodyPr>
          <a:lstStyle/>
          <a:p>
            <a:pPr algn="ctr"/>
            <a:r>
              <a:rPr lang="fr-FR" sz="1000" b="1" dirty="0">
                <a:solidFill>
                  <a:srgbClr val="E37045"/>
                </a:solidFill>
              </a:rPr>
              <a:t>Peu important</a:t>
            </a:r>
          </a:p>
        </p:txBody>
      </p:sp>
      <p:sp>
        <p:nvSpPr>
          <p:cNvPr id="10" name="ZoneTexte 9">
            <a:extLst>
              <a:ext uri="{FF2B5EF4-FFF2-40B4-BE49-F238E27FC236}">
                <a16:creationId xmlns:a16="http://schemas.microsoft.com/office/drawing/2014/main" id="{761ED8B5-77AC-F62B-B492-942163C38CA3}"/>
              </a:ext>
            </a:extLst>
          </p:cNvPr>
          <p:cNvSpPr txBox="1"/>
          <p:nvPr/>
        </p:nvSpPr>
        <p:spPr>
          <a:xfrm>
            <a:off x="1124589" y="824394"/>
            <a:ext cx="889294" cy="400110"/>
          </a:xfrm>
          <a:prstGeom prst="rect">
            <a:avLst/>
          </a:prstGeom>
          <a:noFill/>
        </p:spPr>
        <p:txBody>
          <a:bodyPr wrap="square" rtlCol="0">
            <a:spAutoFit/>
          </a:bodyPr>
          <a:lstStyle/>
          <a:p>
            <a:pPr algn="ctr"/>
            <a:r>
              <a:rPr lang="fr-FR" sz="1000" b="1" dirty="0">
                <a:solidFill>
                  <a:srgbClr val="A14125"/>
                </a:solidFill>
                <a:sym typeface="Webdings" panose="05030102010509060703" pitchFamily="18" charset="2"/>
              </a:rPr>
              <a:t>Très important</a:t>
            </a:r>
            <a:endParaRPr lang="fr-FR" sz="1000" b="1" dirty="0">
              <a:solidFill>
                <a:srgbClr val="A14125"/>
              </a:solidFill>
            </a:endParaRPr>
          </a:p>
        </p:txBody>
      </p:sp>
      <p:sp>
        <p:nvSpPr>
          <p:cNvPr id="12" name="ZoneTexte 11">
            <a:extLst>
              <a:ext uri="{FF2B5EF4-FFF2-40B4-BE49-F238E27FC236}">
                <a16:creationId xmlns:a16="http://schemas.microsoft.com/office/drawing/2014/main" id="{07BE5C2B-03D6-F0ED-98C5-407BE9C920C0}"/>
              </a:ext>
            </a:extLst>
          </p:cNvPr>
          <p:cNvSpPr txBox="1"/>
          <p:nvPr/>
        </p:nvSpPr>
        <p:spPr>
          <a:xfrm>
            <a:off x="2653076" y="799151"/>
            <a:ext cx="1063099" cy="461665"/>
          </a:xfrm>
          <a:prstGeom prst="rect">
            <a:avLst/>
          </a:prstGeom>
          <a:noFill/>
        </p:spPr>
        <p:txBody>
          <a:bodyPr wrap="square" rtlCol="0">
            <a:spAutoFit/>
          </a:bodyPr>
          <a:lstStyle/>
          <a:p>
            <a:pPr algn="ctr"/>
            <a:r>
              <a:rPr lang="fr-FR" sz="1200" b="1" dirty="0">
                <a:solidFill>
                  <a:srgbClr val="A14125"/>
                </a:solidFill>
                <a:latin typeface="Calibri" panose="020F0502020204030204" pitchFamily="34" charset="0"/>
                <a:cs typeface="Calibri" panose="020F0502020204030204" pitchFamily="34" charset="0"/>
              </a:rPr>
              <a:t>Total </a:t>
            </a:r>
          </a:p>
          <a:p>
            <a:pPr algn="ctr"/>
            <a:r>
              <a:rPr lang="fr-FR" sz="1200" b="1" dirty="0">
                <a:solidFill>
                  <a:srgbClr val="A14125"/>
                </a:solidFill>
                <a:latin typeface="Calibri" panose="020F0502020204030204" pitchFamily="34" charset="0"/>
                <a:cs typeface="Calibri" panose="020F0502020204030204" pitchFamily="34" charset="0"/>
              </a:rPr>
              <a:t>Important</a:t>
            </a:r>
            <a:endParaRPr lang="fr-FR" sz="1100" b="1" i="1" dirty="0">
              <a:solidFill>
                <a:srgbClr val="A14125"/>
              </a:solidFill>
              <a:latin typeface="Calibri" panose="020F0502020204030204" pitchFamily="34" charset="0"/>
              <a:cs typeface="Calibri" panose="020F0502020204030204" pitchFamily="34" charset="0"/>
            </a:endParaRPr>
          </a:p>
        </p:txBody>
      </p:sp>
      <p:grpSp>
        <p:nvGrpSpPr>
          <p:cNvPr id="13" name="Groupe 12">
            <a:extLst>
              <a:ext uri="{FF2B5EF4-FFF2-40B4-BE49-F238E27FC236}">
                <a16:creationId xmlns:a16="http://schemas.microsoft.com/office/drawing/2014/main" id="{5CF91BD4-50D3-AF95-4975-B08955BC584D}"/>
              </a:ext>
            </a:extLst>
          </p:cNvPr>
          <p:cNvGrpSpPr/>
          <p:nvPr/>
        </p:nvGrpSpPr>
        <p:grpSpPr>
          <a:xfrm>
            <a:off x="11086327" y="35117"/>
            <a:ext cx="1053164" cy="1177021"/>
            <a:chOff x="3134921" y="3382488"/>
            <a:chExt cx="2106329" cy="2354043"/>
          </a:xfrm>
        </p:grpSpPr>
        <p:pic>
          <p:nvPicPr>
            <p:cNvPr id="14" name="Image 13">
              <a:extLst>
                <a:ext uri="{FF2B5EF4-FFF2-40B4-BE49-F238E27FC236}">
                  <a16:creationId xmlns:a16="http://schemas.microsoft.com/office/drawing/2014/main" id="{30DB5625-5469-55AA-24FF-187D544125C0}"/>
                </a:ext>
              </a:extLst>
            </p:cNvPr>
            <p:cNvPicPr>
              <a:picLocks noChangeAspect="1"/>
            </p:cNvPicPr>
            <p:nvPr/>
          </p:nvPicPr>
          <p:blipFill>
            <a:blip r:embed="rId27"/>
            <a:stretch>
              <a:fillRect/>
            </a:stretch>
          </p:blipFill>
          <p:spPr>
            <a:xfrm>
              <a:off x="4078163" y="3382488"/>
              <a:ext cx="964230" cy="879860"/>
            </a:xfrm>
            <a:prstGeom prst="rect">
              <a:avLst/>
            </a:prstGeom>
          </p:spPr>
        </p:pic>
        <p:sp>
          <p:nvSpPr>
            <p:cNvPr id="15" name="ZoneTexte 14">
              <a:extLst>
                <a:ext uri="{FF2B5EF4-FFF2-40B4-BE49-F238E27FC236}">
                  <a16:creationId xmlns:a16="http://schemas.microsoft.com/office/drawing/2014/main" id="{1E2AF070-B632-8849-2874-C696AE3CC94C}"/>
                </a:ext>
              </a:extLst>
            </p:cNvPr>
            <p:cNvSpPr txBox="1"/>
            <p:nvPr/>
          </p:nvSpPr>
          <p:spPr>
            <a:xfrm>
              <a:off x="4121371" y="3565436"/>
              <a:ext cx="1119879" cy="369332"/>
            </a:xfrm>
            <a:prstGeom prst="rect">
              <a:avLst/>
            </a:prstGeom>
            <a:noFill/>
          </p:spPr>
          <p:txBody>
            <a:bodyPr wrap="square" rtlCol="0">
              <a:spAutoFit/>
            </a:bodyPr>
            <a:lstStyle/>
            <a:p>
              <a:r>
                <a:rPr lang="fr-FR" sz="600" b="1" dirty="0">
                  <a:latin typeface="Aharoni" panose="02010803020104030203" pitchFamily="2" charset="-79"/>
                  <a:cs typeface="Aharoni" panose="02010803020104030203" pitchFamily="2" charset="-79"/>
                </a:rPr>
                <a:t>#MeToo?</a:t>
              </a:r>
            </a:p>
          </p:txBody>
        </p:sp>
        <p:pic>
          <p:nvPicPr>
            <p:cNvPr id="17" name="Image 16" descr="Une image contenant dessin humoristique, dessin, illustration, clipart&#10;&#10;Description générée automatiquement">
              <a:extLst>
                <a:ext uri="{FF2B5EF4-FFF2-40B4-BE49-F238E27FC236}">
                  <a16:creationId xmlns:a16="http://schemas.microsoft.com/office/drawing/2014/main" id="{E7632D04-ACA3-CBCB-9377-3A9693481247}"/>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11132" t="8553" r="11850" b="8806"/>
            <a:stretch/>
          </p:blipFill>
          <p:spPr>
            <a:xfrm>
              <a:off x="3134921" y="4182368"/>
              <a:ext cx="1738086" cy="1554163"/>
            </a:xfrm>
            <a:prstGeom prst="rect">
              <a:avLst/>
            </a:prstGeom>
          </p:spPr>
        </p:pic>
      </p:grpSp>
    </p:spTree>
    <p:extLst>
      <p:ext uri="{BB962C8B-B14F-4D97-AF65-F5344CB8AC3E}">
        <p14:creationId xmlns:p14="http://schemas.microsoft.com/office/powerpoint/2010/main" val="196755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495ACB-ACA1-438F-9CFC-CCAB0EE2A1DE}"/>
              </a:ext>
            </a:extLst>
          </p:cNvPr>
          <p:cNvSpPr/>
          <p:nvPr/>
        </p:nvSpPr>
        <p:spPr>
          <a:xfrm>
            <a:off x="2166258" y="2522811"/>
            <a:ext cx="9919556" cy="18123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fr-FR" sz="2800" spc="600" dirty="0">
              <a:latin typeface="+mj-lt"/>
            </a:endParaRPr>
          </a:p>
        </p:txBody>
      </p:sp>
      <p:sp>
        <p:nvSpPr>
          <p:cNvPr id="4" name="Rectangle 3">
            <a:extLst>
              <a:ext uri="{FF2B5EF4-FFF2-40B4-BE49-F238E27FC236}">
                <a16:creationId xmlns:a16="http://schemas.microsoft.com/office/drawing/2014/main" id="{1A9ED1A1-669D-3CAB-38BA-85DC51729A2C}"/>
              </a:ext>
            </a:extLst>
          </p:cNvPr>
          <p:cNvSpPr/>
          <p:nvPr/>
        </p:nvSpPr>
        <p:spPr bwMode="auto">
          <a:xfrm>
            <a:off x="4748988" y="0"/>
            <a:ext cx="7448757" cy="6869249"/>
          </a:xfrm>
          <a:prstGeom prst="rect">
            <a:avLst/>
          </a:prstGeom>
          <a:solidFill>
            <a:srgbClr val="FFF6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grpSp>
        <p:nvGrpSpPr>
          <p:cNvPr id="11" name="Groupe 10">
            <a:extLst>
              <a:ext uri="{FF2B5EF4-FFF2-40B4-BE49-F238E27FC236}">
                <a16:creationId xmlns:a16="http://schemas.microsoft.com/office/drawing/2014/main" id="{6C603974-DC17-62C9-8C62-030F7C3ACA42}"/>
              </a:ext>
            </a:extLst>
          </p:cNvPr>
          <p:cNvGrpSpPr/>
          <p:nvPr/>
        </p:nvGrpSpPr>
        <p:grpSpPr>
          <a:xfrm>
            <a:off x="669644" y="2746261"/>
            <a:ext cx="1473226" cy="1181862"/>
            <a:chOff x="398403" y="2237513"/>
            <a:chExt cx="1473226" cy="1181862"/>
          </a:xfrm>
        </p:grpSpPr>
        <p:sp>
          <p:nvSpPr>
            <p:cNvPr id="12" name="TextBox 25">
              <a:extLst>
                <a:ext uri="{FF2B5EF4-FFF2-40B4-BE49-F238E27FC236}">
                  <a16:creationId xmlns:a16="http://schemas.microsoft.com/office/drawing/2014/main" id="{8D7B071C-EC52-6988-4536-DDEFE0FBD21A}"/>
                </a:ext>
              </a:extLst>
            </p:cNvPr>
            <p:cNvSpPr txBox="1"/>
            <p:nvPr userDrawn="1"/>
          </p:nvSpPr>
          <p:spPr>
            <a:xfrm>
              <a:off x="398403" y="2237513"/>
              <a:ext cx="1473226" cy="1181862"/>
            </a:xfrm>
            <a:prstGeom prst="rect">
              <a:avLst/>
            </a:prstGeom>
            <a:noFill/>
          </p:spPr>
          <p:txBody>
            <a:bodyPr wrap="square" lIns="0" tIns="0" rIns="0" bIns="0" rtlCol="0">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sz="9600" i="0" u="none" strike="noStrike" kern="1200" cap="none" spc="0" normalizeH="0" baseline="0" noProof="0" dirty="0">
                  <a:ln>
                    <a:noFill/>
                  </a:ln>
                  <a:solidFill>
                    <a:srgbClr val="953735"/>
                  </a:solidFill>
                  <a:effectLst/>
                  <a:uLnTx/>
                  <a:uFillTx/>
                  <a:latin typeface="Century Gothic" panose="020B0502020202020204" pitchFamily="34" charset="0"/>
                  <a:ea typeface="Titillium Light" charset="0"/>
                  <a:cs typeface="Titillium Light" charset="0"/>
                </a:rPr>
                <a:t>01</a:t>
              </a:r>
            </a:p>
          </p:txBody>
        </p:sp>
        <p:cxnSp>
          <p:nvCxnSpPr>
            <p:cNvPr id="13" name="Connecteur droit 12">
              <a:extLst>
                <a:ext uri="{FF2B5EF4-FFF2-40B4-BE49-F238E27FC236}">
                  <a16:creationId xmlns:a16="http://schemas.microsoft.com/office/drawing/2014/main" id="{E799D456-7018-B917-55A2-7BBC71B3BFBF}"/>
                </a:ext>
              </a:extLst>
            </p:cNvPr>
            <p:cNvCxnSpPr/>
            <p:nvPr userDrawn="1"/>
          </p:nvCxnSpPr>
          <p:spPr bwMode="auto">
            <a:xfrm flipV="1">
              <a:off x="1798977" y="2382747"/>
              <a:ext cx="0" cy="864096"/>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ZoneTexte 13">
            <a:extLst>
              <a:ext uri="{FF2B5EF4-FFF2-40B4-BE49-F238E27FC236}">
                <a16:creationId xmlns:a16="http://schemas.microsoft.com/office/drawing/2014/main" id="{A48444FD-9FE3-AC39-0C08-E01BDADD43A0}"/>
              </a:ext>
            </a:extLst>
          </p:cNvPr>
          <p:cNvSpPr txBox="1"/>
          <p:nvPr/>
        </p:nvSpPr>
        <p:spPr>
          <a:xfrm>
            <a:off x="2166258" y="2706260"/>
            <a:ext cx="6742791" cy="1015663"/>
          </a:xfrm>
          <a:prstGeom prst="rect">
            <a:avLst/>
          </a:prstGeom>
          <a:noFill/>
        </p:spPr>
        <p:txBody>
          <a:bodyPr wrap="square">
            <a:spAutoFit/>
          </a:bodyPr>
          <a:lstStyle/>
          <a:p>
            <a:r>
              <a:rPr lang="fr-FR" sz="3000" b="1" dirty="0">
                <a:solidFill>
                  <a:schemeClr val="bg2">
                    <a:lumMod val="10000"/>
                  </a:schemeClr>
                </a:solidFill>
                <a:effectLst/>
                <a:latin typeface="Calibri" panose="020F0502020204030204" pitchFamily="34" charset="0"/>
                <a:ea typeface="PMingLiU" panose="02020500000000000000" pitchFamily="18" charset="-120"/>
              </a:rPr>
              <a:t>LA VISION DU COUPLE : CONCEPTION TRADITIONNELLE OU DECONSTRUITE ?</a:t>
            </a:r>
            <a:endParaRPr lang="fr-FR" sz="3000" dirty="0">
              <a:solidFill>
                <a:schemeClr val="bg2">
                  <a:lumMod val="10000"/>
                </a:schemeClr>
              </a:solidFill>
            </a:endParaRPr>
          </a:p>
        </p:txBody>
      </p:sp>
      <p:sp>
        <p:nvSpPr>
          <p:cNvPr id="16" name="Rectangle 15">
            <a:extLst>
              <a:ext uri="{FF2B5EF4-FFF2-40B4-BE49-F238E27FC236}">
                <a16:creationId xmlns:a16="http://schemas.microsoft.com/office/drawing/2014/main" id="{AB780276-D004-29C9-E5E9-4F1C7D111B86}"/>
              </a:ext>
            </a:extLst>
          </p:cNvPr>
          <p:cNvSpPr/>
          <p:nvPr/>
        </p:nvSpPr>
        <p:spPr bwMode="auto">
          <a:xfrm>
            <a:off x="9020980" y="0"/>
            <a:ext cx="1171575" cy="6869249"/>
          </a:xfrm>
          <a:prstGeom prst="rect">
            <a:avLst/>
          </a:prstGeom>
          <a:solidFill>
            <a:srgbClr val="9C845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cxnSp>
        <p:nvCxnSpPr>
          <p:cNvPr id="23" name="Connecteur droit 22">
            <a:extLst>
              <a:ext uri="{FF2B5EF4-FFF2-40B4-BE49-F238E27FC236}">
                <a16:creationId xmlns:a16="http://schemas.microsoft.com/office/drawing/2014/main" id="{266AEAF5-CA60-60F7-1ECE-81270E51C083}"/>
              </a:ext>
            </a:extLst>
          </p:cNvPr>
          <p:cNvCxnSpPr/>
          <p:nvPr/>
        </p:nvCxnSpPr>
        <p:spPr bwMode="auto">
          <a:xfrm flipV="1">
            <a:off x="2070218" y="2781508"/>
            <a:ext cx="0" cy="864096"/>
          </a:xfrm>
          <a:prstGeom prst="line">
            <a:avLst/>
          </a:prstGeom>
          <a:ln>
            <a:solidFill>
              <a:srgbClr val="953735"/>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5102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5">
            <a:extLst>
              <a:ext uri="{FF2B5EF4-FFF2-40B4-BE49-F238E27FC236}">
                <a16:creationId xmlns:a16="http://schemas.microsoft.com/office/drawing/2014/main" id="{70C31F7A-F4E1-1EFA-E075-D66255C613BA}"/>
              </a:ext>
            </a:extLst>
          </p:cNvPr>
          <p:cNvGraphicFramePr/>
          <p:nvPr>
            <p:extLst>
              <p:ext uri="{D42A27DB-BD31-4B8C-83A1-F6EECF244321}">
                <p14:modId xmlns:p14="http://schemas.microsoft.com/office/powerpoint/2010/main" val="130973474"/>
              </p:ext>
            </p:extLst>
          </p:nvPr>
        </p:nvGraphicFramePr>
        <p:xfrm>
          <a:off x="454562" y="2751988"/>
          <a:ext cx="9451438" cy="408618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4">
            <a:extLst>
              <a:ext uri="{FF2B5EF4-FFF2-40B4-BE49-F238E27FC236}">
                <a16:creationId xmlns:a16="http://schemas.microsoft.com/office/drawing/2014/main" id="{C4138318-AB0F-6A65-A4C8-3F03AAE1BCF5}"/>
              </a:ext>
            </a:extLst>
          </p:cNvPr>
          <p:cNvSpPr txBox="1">
            <a:spLocks/>
          </p:cNvSpPr>
          <p:nvPr/>
        </p:nvSpPr>
        <p:spPr>
          <a:xfrm>
            <a:off x="219219" y="156770"/>
            <a:ext cx="10873222" cy="864744"/>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just" defTabSz="886649"/>
            <a:r>
              <a:rPr lang="fr-FR" sz="2300" b="1" dirty="0">
                <a:solidFill>
                  <a:srgbClr val="9D8661"/>
                </a:solidFill>
                <a:latin typeface="Century Gothic" panose="020B0502020202020204" pitchFamily="34" charset="0"/>
              </a:rPr>
              <a:t>L’AFFAIRE WEINSTEIN A REDÉFINI CERTAINS CODES DE LA SÉDUCTION POUR UNE PART IMPORTANTE DES FRANÇAISES</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11723" y="1236211"/>
            <a:ext cx="7690032" cy="438650"/>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A vos yeux, le mouvement de libération de la parole des femmes amorcé depuis l’éclatement de l’affaire Weinstein en 2017 a tendance à… ?</a:t>
            </a:r>
          </a:p>
        </p:txBody>
      </p:sp>
      <p:sp>
        <p:nvSpPr>
          <p:cNvPr id="3" name="ZoneTexte 14">
            <a:extLst>
              <a:ext uri="{FF2B5EF4-FFF2-40B4-BE49-F238E27FC236}">
                <a16:creationId xmlns:a16="http://schemas.microsoft.com/office/drawing/2014/main" id="{76A10F90-4E14-CFA0-68DE-82733D447AE6}"/>
              </a:ext>
            </a:extLst>
          </p:cNvPr>
          <p:cNvSpPr txBox="1"/>
          <p:nvPr/>
        </p:nvSpPr>
        <p:spPr>
          <a:xfrm>
            <a:off x="3132544" y="2160724"/>
            <a:ext cx="4444929" cy="492443"/>
          </a:xfrm>
          <a:prstGeom prst="rect">
            <a:avLst/>
          </a:prstGeom>
          <a:solidFill>
            <a:schemeClr val="bg1"/>
          </a:solidFill>
        </p:spPr>
        <p:txBody>
          <a:bodyPr wrap="square">
            <a:spAutoFit/>
          </a:bodyPr>
          <a:lstStyle/>
          <a:p>
            <a:pPr algn="ctr"/>
            <a:r>
              <a:rPr lang="fr-FR" sz="1300" b="1" i="1" dirty="0">
                <a:solidFill>
                  <a:srgbClr val="9D8661"/>
                </a:solidFill>
                <a:latin typeface="Century Gothic" panose="020B0502020202020204" pitchFamily="34" charset="0"/>
                <a:cs typeface="Calibri" pitchFamily="34" charset="0"/>
              </a:rPr>
              <a:t>Proportion de femmes ayant le sentiment que l’affaire Weinstein a joué un rôle pour… </a:t>
            </a:r>
          </a:p>
        </p:txBody>
      </p:sp>
      <p:sp>
        <p:nvSpPr>
          <p:cNvPr id="17" name="Rectangle : coins arrondis 16">
            <a:extLst>
              <a:ext uri="{FF2B5EF4-FFF2-40B4-BE49-F238E27FC236}">
                <a16:creationId xmlns:a16="http://schemas.microsoft.com/office/drawing/2014/main" id="{F36878C5-F36B-40E0-261D-8817600C54B9}"/>
              </a:ext>
            </a:extLst>
          </p:cNvPr>
          <p:cNvSpPr/>
          <p:nvPr/>
        </p:nvSpPr>
        <p:spPr>
          <a:xfrm rot="16200000">
            <a:off x="7904034" y="3160396"/>
            <a:ext cx="3554727" cy="3294005"/>
          </a:xfrm>
          <a:custGeom>
            <a:avLst/>
            <a:gdLst>
              <a:gd name="connsiteX0" fmla="*/ 0 w 3554727"/>
              <a:gd name="connsiteY0" fmla="*/ 214407 h 3294005"/>
              <a:gd name="connsiteX1" fmla="*/ 214407 w 3554727"/>
              <a:gd name="connsiteY1" fmla="*/ 0 h 3294005"/>
              <a:gd name="connsiteX2" fmla="*/ 3340320 w 3554727"/>
              <a:gd name="connsiteY2" fmla="*/ 0 h 3294005"/>
              <a:gd name="connsiteX3" fmla="*/ 3554727 w 3554727"/>
              <a:gd name="connsiteY3" fmla="*/ 214407 h 3294005"/>
              <a:gd name="connsiteX4" fmla="*/ 3554727 w 3554727"/>
              <a:gd name="connsiteY4" fmla="*/ 3079598 h 3294005"/>
              <a:gd name="connsiteX5" fmla="*/ 3340320 w 3554727"/>
              <a:gd name="connsiteY5" fmla="*/ 3294005 h 3294005"/>
              <a:gd name="connsiteX6" fmla="*/ 214407 w 3554727"/>
              <a:gd name="connsiteY6" fmla="*/ 3294005 h 3294005"/>
              <a:gd name="connsiteX7" fmla="*/ 0 w 3554727"/>
              <a:gd name="connsiteY7" fmla="*/ 3079598 h 3294005"/>
              <a:gd name="connsiteX8" fmla="*/ 0 w 3554727"/>
              <a:gd name="connsiteY8" fmla="*/ 214407 h 329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4727" h="3294005" fill="none" extrusionOk="0">
                <a:moveTo>
                  <a:pt x="0" y="214407"/>
                </a:moveTo>
                <a:cubicBezTo>
                  <a:pt x="-732" y="99340"/>
                  <a:pt x="104715" y="16262"/>
                  <a:pt x="214407" y="0"/>
                </a:cubicBezTo>
                <a:cubicBezTo>
                  <a:pt x="1133420" y="110934"/>
                  <a:pt x="1956028" y="140386"/>
                  <a:pt x="3340320" y="0"/>
                </a:cubicBezTo>
                <a:cubicBezTo>
                  <a:pt x="3459492" y="6533"/>
                  <a:pt x="3562736" y="94018"/>
                  <a:pt x="3554727" y="214407"/>
                </a:cubicBezTo>
                <a:cubicBezTo>
                  <a:pt x="3405073" y="1163153"/>
                  <a:pt x="3701162" y="1934900"/>
                  <a:pt x="3554727" y="3079598"/>
                </a:cubicBezTo>
                <a:cubicBezTo>
                  <a:pt x="3560398" y="3201854"/>
                  <a:pt x="3455541" y="3303281"/>
                  <a:pt x="3340320" y="3294005"/>
                </a:cubicBezTo>
                <a:cubicBezTo>
                  <a:pt x="1886754" y="3424382"/>
                  <a:pt x="657334" y="3147674"/>
                  <a:pt x="214407" y="3294005"/>
                </a:cubicBezTo>
                <a:cubicBezTo>
                  <a:pt x="83477" y="3300899"/>
                  <a:pt x="22883" y="3194687"/>
                  <a:pt x="0" y="3079598"/>
                </a:cubicBezTo>
                <a:cubicBezTo>
                  <a:pt x="-18709" y="2704278"/>
                  <a:pt x="-74369" y="1444052"/>
                  <a:pt x="0" y="214407"/>
                </a:cubicBezTo>
                <a:close/>
              </a:path>
              <a:path w="3554727" h="3294005" stroke="0" extrusionOk="0">
                <a:moveTo>
                  <a:pt x="0" y="214407"/>
                </a:moveTo>
                <a:cubicBezTo>
                  <a:pt x="-5478" y="105603"/>
                  <a:pt x="75152" y="-8606"/>
                  <a:pt x="214407" y="0"/>
                </a:cubicBezTo>
                <a:cubicBezTo>
                  <a:pt x="933851" y="-60713"/>
                  <a:pt x="2382876" y="61072"/>
                  <a:pt x="3340320" y="0"/>
                </a:cubicBezTo>
                <a:cubicBezTo>
                  <a:pt x="3445867" y="4301"/>
                  <a:pt x="3553221" y="97774"/>
                  <a:pt x="3554727" y="214407"/>
                </a:cubicBezTo>
                <a:cubicBezTo>
                  <a:pt x="3579179" y="1492669"/>
                  <a:pt x="3622390" y="2404517"/>
                  <a:pt x="3554727" y="3079598"/>
                </a:cubicBezTo>
                <a:cubicBezTo>
                  <a:pt x="3558157" y="3194752"/>
                  <a:pt x="3465327" y="3294440"/>
                  <a:pt x="3340320" y="3294005"/>
                </a:cubicBezTo>
                <a:cubicBezTo>
                  <a:pt x="1993759" y="3220234"/>
                  <a:pt x="715166" y="3138122"/>
                  <a:pt x="214407" y="3294005"/>
                </a:cubicBezTo>
                <a:cubicBezTo>
                  <a:pt x="98254" y="3294333"/>
                  <a:pt x="-11066" y="3192962"/>
                  <a:pt x="0" y="3079598"/>
                </a:cubicBezTo>
                <a:cubicBezTo>
                  <a:pt x="152408" y="1966660"/>
                  <a:pt x="73868" y="701977"/>
                  <a:pt x="0" y="214407"/>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18" name="ZoneTexte 17">
            <a:extLst>
              <a:ext uri="{FF2B5EF4-FFF2-40B4-BE49-F238E27FC236}">
                <a16:creationId xmlns:a16="http://schemas.microsoft.com/office/drawing/2014/main" id="{97B83000-B2EC-18CB-10C5-F28A71692210}"/>
              </a:ext>
            </a:extLst>
          </p:cNvPr>
          <p:cNvSpPr txBox="1"/>
          <p:nvPr/>
        </p:nvSpPr>
        <p:spPr>
          <a:xfrm>
            <a:off x="8809541" y="2653167"/>
            <a:ext cx="1659769" cy="492443"/>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a:t>
            </a:r>
          </a:p>
          <a:p>
            <a:pPr algn="ctr"/>
            <a:r>
              <a:rPr lang="fr-FR" sz="1200" b="1" i="1" dirty="0">
                <a:solidFill>
                  <a:schemeClr val="bg1">
                    <a:lumMod val="65000"/>
                  </a:schemeClr>
                </a:solidFill>
                <a:latin typeface="Century Gothic" panose="020B0502020202020204" pitchFamily="34" charset="0"/>
                <a:cs typeface="Calibri" pitchFamily="34" charset="0"/>
              </a:rPr>
              <a:t>sur les célibataires</a:t>
            </a:r>
            <a:endParaRPr lang="fr-FR" sz="1200" b="1" i="1" dirty="0">
              <a:solidFill>
                <a:srgbClr val="4C6561"/>
              </a:solidFill>
              <a:latin typeface="Century Gothic" panose="020B0502020202020204" pitchFamily="34" charset="0"/>
              <a:cs typeface="Calibri" pitchFamily="34" charset="0"/>
            </a:endParaRPr>
          </a:p>
        </p:txBody>
      </p:sp>
      <p:pic>
        <p:nvPicPr>
          <p:cNvPr id="19" name="Image 18">
            <a:extLst>
              <a:ext uri="{FF2B5EF4-FFF2-40B4-BE49-F238E27FC236}">
                <a16:creationId xmlns:a16="http://schemas.microsoft.com/office/drawing/2014/main" id="{51C0C2C1-DD73-7AE8-5EFF-7CD456EA8D9A}"/>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7818096" y="2860084"/>
            <a:ext cx="491425" cy="525041"/>
          </a:xfrm>
          <a:prstGeom prst="rect">
            <a:avLst/>
          </a:prstGeom>
        </p:spPr>
      </p:pic>
      <p:graphicFrame>
        <p:nvGraphicFramePr>
          <p:cNvPr id="22" name="Graphique 21">
            <a:extLst>
              <a:ext uri="{FF2B5EF4-FFF2-40B4-BE49-F238E27FC236}">
                <a16:creationId xmlns:a16="http://schemas.microsoft.com/office/drawing/2014/main" id="{02D05DC8-7389-CB2A-1EEB-98F3C4456886}"/>
              </a:ext>
            </a:extLst>
          </p:cNvPr>
          <p:cNvGraphicFramePr/>
          <p:nvPr>
            <p:extLst>
              <p:ext uri="{D42A27DB-BD31-4B8C-83A1-F6EECF244321}">
                <p14:modId xmlns:p14="http://schemas.microsoft.com/office/powerpoint/2010/main" val="2936126992"/>
              </p:ext>
            </p:extLst>
          </p:nvPr>
        </p:nvGraphicFramePr>
        <p:xfrm>
          <a:off x="8337155" y="2860084"/>
          <a:ext cx="4747848" cy="3941908"/>
        </p:xfrm>
        <a:graphic>
          <a:graphicData uri="http://schemas.openxmlformats.org/drawingml/2006/chart">
            <c:chart xmlns:c="http://schemas.openxmlformats.org/drawingml/2006/chart" xmlns:r="http://schemas.openxmlformats.org/officeDocument/2006/relationships" r:id="rId5"/>
          </a:graphicData>
        </a:graphic>
      </p:graphicFrame>
      <p:sp>
        <p:nvSpPr>
          <p:cNvPr id="21" name="ZoneTexte 20">
            <a:extLst>
              <a:ext uri="{FF2B5EF4-FFF2-40B4-BE49-F238E27FC236}">
                <a16:creationId xmlns:a16="http://schemas.microsoft.com/office/drawing/2014/main" id="{D6057859-E38D-2B2D-4133-A14953F9D214}"/>
              </a:ext>
            </a:extLst>
          </p:cNvPr>
          <p:cNvSpPr txBox="1"/>
          <p:nvPr/>
        </p:nvSpPr>
        <p:spPr>
          <a:xfrm>
            <a:off x="5100530" y="2729279"/>
            <a:ext cx="1774907" cy="261610"/>
          </a:xfrm>
          <a:prstGeom prst="rect">
            <a:avLst/>
          </a:prstGeom>
          <a:noFill/>
        </p:spPr>
        <p:txBody>
          <a:bodyPr wrap="square">
            <a:spAutoFit/>
          </a:bodyPr>
          <a:lstStyle/>
          <a:p>
            <a:pPr algn="ctr"/>
            <a:r>
              <a:rPr lang="fr-FR" sz="1100" b="1" i="1" dirty="0">
                <a:solidFill>
                  <a:srgbClr val="FCD5B5"/>
                </a:solidFill>
                <a:latin typeface="Century Gothic" panose="020B0502020202020204" pitchFamily="34" charset="0"/>
                <a:cs typeface="Calibri" pitchFamily="34" charset="0"/>
              </a:rPr>
              <a:t>Oui, un peu plus</a:t>
            </a:r>
            <a:endParaRPr lang="fr-FR" sz="1100" dirty="0">
              <a:solidFill>
                <a:srgbClr val="FCD5B5"/>
              </a:solidFill>
            </a:endParaRPr>
          </a:p>
        </p:txBody>
      </p:sp>
      <p:sp>
        <p:nvSpPr>
          <p:cNvPr id="23" name="ZoneTexte 22">
            <a:extLst>
              <a:ext uri="{FF2B5EF4-FFF2-40B4-BE49-F238E27FC236}">
                <a16:creationId xmlns:a16="http://schemas.microsoft.com/office/drawing/2014/main" id="{95DB90FB-C687-A4A4-AE53-986BBFA39F29}"/>
              </a:ext>
            </a:extLst>
          </p:cNvPr>
          <p:cNvSpPr txBox="1"/>
          <p:nvPr/>
        </p:nvSpPr>
        <p:spPr>
          <a:xfrm>
            <a:off x="3589421" y="2747466"/>
            <a:ext cx="1774907" cy="261610"/>
          </a:xfrm>
          <a:prstGeom prst="rect">
            <a:avLst/>
          </a:prstGeom>
          <a:noFill/>
        </p:spPr>
        <p:txBody>
          <a:bodyPr wrap="square">
            <a:spAutoFit/>
          </a:bodyPr>
          <a:lstStyle/>
          <a:p>
            <a:pPr algn="ctr"/>
            <a:r>
              <a:rPr lang="fr-FR" sz="1100" b="1" i="1" dirty="0">
                <a:solidFill>
                  <a:srgbClr val="FAC090"/>
                </a:solidFill>
                <a:latin typeface="Century Gothic" panose="020B0502020202020204" pitchFamily="34" charset="0"/>
                <a:cs typeface="Calibri" pitchFamily="34" charset="0"/>
              </a:rPr>
              <a:t>Oui, beaucoup plus</a:t>
            </a:r>
            <a:endParaRPr lang="fr-FR" sz="1100" dirty="0">
              <a:solidFill>
                <a:srgbClr val="FAC090"/>
              </a:solidFill>
            </a:endParaRPr>
          </a:p>
        </p:txBody>
      </p:sp>
      <p:pic>
        <p:nvPicPr>
          <p:cNvPr id="5" name="Image 4" descr="Une image contenant chaussures, habits, personne, debout&#10;&#10;Description générée automatiquement">
            <a:extLst>
              <a:ext uri="{FF2B5EF4-FFF2-40B4-BE49-F238E27FC236}">
                <a16:creationId xmlns:a16="http://schemas.microsoft.com/office/drawing/2014/main" id="{349D074B-4CE6-D459-4788-A308B06050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782" y="1863750"/>
            <a:ext cx="2620695" cy="1541585"/>
          </a:xfrm>
          <a:prstGeom prst="rect">
            <a:avLst/>
          </a:prstGeom>
        </p:spPr>
      </p:pic>
    </p:spTree>
    <p:extLst>
      <p:ext uri="{BB962C8B-B14F-4D97-AF65-F5344CB8AC3E}">
        <p14:creationId xmlns:p14="http://schemas.microsoft.com/office/powerpoint/2010/main" val="2966562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2327118754"/>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1980068098"/>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3169716882"/>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899745"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pensant que #MeToo a poussé les femmes à faire le premier pas vers les hommes</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53% des femmes de 35 à 49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398393" y="1637850"/>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202277" y="2910041"/>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183514" y="2219325"/>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4010232" y="5963749"/>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10" name="Image 9" descr="Une image contenant chaussures, habits, personne, debout&#10;&#10;Description générée automatiquement">
            <a:extLst>
              <a:ext uri="{FF2B5EF4-FFF2-40B4-BE49-F238E27FC236}">
                <a16:creationId xmlns:a16="http://schemas.microsoft.com/office/drawing/2014/main" id="{0901F4AF-3EC4-7D78-10B4-BA33A5A5227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755443" y="224788"/>
            <a:ext cx="1372612" cy="807419"/>
          </a:xfrm>
          <a:prstGeom prst="rect">
            <a:avLst/>
          </a:prstGeom>
        </p:spPr>
      </p:pic>
    </p:spTree>
    <p:extLst>
      <p:ext uri="{BB962C8B-B14F-4D97-AF65-F5344CB8AC3E}">
        <p14:creationId xmlns:p14="http://schemas.microsoft.com/office/powerpoint/2010/main" val="315695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1060598136"/>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2590467970"/>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3964763339"/>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53331"/>
            <a:ext cx="9899745"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pensant que #MeToo a découragé les hommes à faire le premier pas</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6974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64% des femmes ayant eu entre 2 à 5 partenaires sexuels dans leur vie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398393" y="1637850"/>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202277" y="2910041"/>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10143199" y="1920179"/>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4010232" y="5963749"/>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10" name="Image 9" descr="Une image contenant chaussures, habits, personne, debout&#10;&#10;Description générée automatiquement">
            <a:extLst>
              <a:ext uri="{FF2B5EF4-FFF2-40B4-BE49-F238E27FC236}">
                <a16:creationId xmlns:a16="http://schemas.microsoft.com/office/drawing/2014/main" id="{0901F4AF-3EC4-7D78-10B4-BA33A5A5227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755443" y="224788"/>
            <a:ext cx="1372612" cy="807419"/>
          </a:xfrm>
          <a:prstGeom prst="rect">
            <a:avLst/>
          </a:prstGeom>
        </p:spPr>
      </p:pic>
    </p:spTree>
    <p:extLst>
      <p:ext uri="{BB962C8B-B14F-4D97-AF65-F5344CB8AC3E}">
        <p14:creationId xmlns:p14="http://schemas.microsoft.com/office/powerpoint/2010/main" val="381566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1">
            <a:extLst>
              <a:ext uri="{FF2B5EF4-FFF2-40B4-BE49-F238E27FC236}">
                <a16:creationId xmlns:a16="http://schemas.microsoft.com/office/drawing/2014/main" id="{2F021931-6C1C-83CD-BC4D-39D15E084C64}"/>
              </a:ext>
            </a:extLst>
          </p:cNvPr>
          <p:cNvGraphicFramePr>
            <a:graphicFrameLocks/>
          </p:cNvGraphicFramePr>
          <p:nvPr>
            <p:extLst>
              <p:ext uri="{D42A27DB-BD31-4B8C-83A1-F6EECF244321}">
                <p14:modId xmlns:p14="http://schemas.microsoft.com/office/powerpoint/2010/main" val="3394197244"/>
              </p:ext>
            </p:extLst>
          </p:nvPr>
        </p:nvGraphicFramePr>
        <p:xfrm>
          <a:off x="-696469" y="1142060"/>
          <a:ext cx="8277295" cy="6296941"/>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re 4">
            <a:extLst>
              <a:ext uri="{FF2B5EF4-FFF2-40B4-BE49-F238E27FC236}">
                <a16:creationId xmlns:a16="http://schemas.microsoft.com/office/drawing/2014/main" id="{5A4F173D-F6D4-3A57-3250-71C375B69FEE}"/>
              </a:ext>
            </a:extLst>
          </p:cNvPr>
          <p:cNvSpPr txBox="1">
            <a:spLocks/>
          </p:cNvSpPr>
          <p:nvPr/>
        </p:nvSpPr>
        <p:spPr>
          <a:xfrm>
            <a:off x="224997" y="193159"/>
            <a:ext cx="11564101" cy="860887"/>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l" defTabSz="886649"/>
            <a:r>
              <a:rPr lang="fr-FR" sz="2300" b="1" dirty="0">
                <a:solidFill>
                  <a:srgbClr val="9D8661"/>
                </a:solidFill>
                <a:latin typeface="Century Gothic" panose="020B0502020202020204" pitchFamily="34" charset="0"/>
              </a:rPr>
              <a:t>LE DEGRÉ DE MACHISME DES HOMMES APPARAÎT MOINS  ÉLEVÉ AUJOURD’HUI QU’IL Y A UNE VINGTAINE D’ANNÉES</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172779" y="1070052"/>
            <a:ext cx="6229336" cy="438650"/>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De façon générale, diriez-vous que les hommes aujourd'hui sont très machos, plutôt machos, plutôt pas machos ou pas du tout machos ?</a:t>
            </a:r>
          </a:p>
        </p:txBody>
      </p:sp>
      <p:sp>
        <p:nvSpPr>
          <p:cNvPr id="10" name="Ellipse 19">
            <a:extLst>
              <a:ext uri="{FF2B5EF4-FFF2-40B4-BE49-F238E27FC236}">
                <a16:creationId xmlns:a16="http://schemas.microsoft.com/office/drawing/2014/main" id="{6A5CD1B0-40DF-B6EF-2998-29D3B0DDCD8A}"/>
              </a:ext>
            </a:extLst>
          </p:cNvPr>
          <p:cNvSpPr/>
          <p:nvPr/>
        </p:nvSpPr>
        <p:spPr bwMode="auto">
          <a:xfrm>
            <a:off x="3575784" y="2273155"/>
            <a:ext cx="992322" cy="28750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u="none" strike="noStrike" cap="none" normalizeH="0" baseline="0" dirty="0">
                <a:ln>
                  <a:noFill/>
                </a:ln>
                <a:solidFill>
                  <a:srgbClr val="603D2F"/>
                </a:solidFill>
                <a:effectLst/>
                <a:latin typeface="Century Gothic" panose="020B0502020202020204" pitchFamily="34" charset="0"/>
                <a:cs typeface="Arial" charset="0"/>
              </a:rPr>
              <a:t>2024</a:t>
            </a:r>
          </a:p>
        </p:txBody>
      </p:sp>
      <p:sp>
        <p:nvSpPr>
          <p:cNvPr id="11" name="Ellipse 21">
            <a:extLst>
              <a:ext uri="{FF2B5EF4-FFF2-40B4-BE49-F238E27FC236}">
                <a16:creationId xmlns:a16="http://schemas.microsoft.com/office/drawing/2014/main" id="{975F3DF4-B1F9-7F11-4E4A-F00F090CCDF1}"/>
              </a:ext>
            </a:extLst>
          </p:cNvPr>
          <p:cNvSpPr/>
          <p:nvPr/>
        </p:nvSpPr>
        <p:spPr bwMode="auto">
          <a:xfrm>
            <a:off x="3575784" y="2745048"/>
            <a:ext cx="992322" cy="28750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u="none" strike="noStrike" cap="none" normalizeH="0" baseline="0" dirty="0">
                <a:ln>
                  <a:noFill/>
                </a:ln>
                <a:solidFill>
                  <a:srgbClr val="603D2F"/>
                </a:solidFill>
                <a:effectLst/>
                <a:latin typeface="Century Gothic" panose="020B0502020202020204" pitchFamily="34" charset="0"/>
                <a:cs typeface="Arial" charset="0"/>
              </a:rPr>
              <a:t>2005</a:t>
            </a:r>
          </a:p>
        </p:txBody>
      </p:sp>
      <p:sp>
        <p:nvSpPr>
          <p:cNvPr id="14" name="Arc 13">
            <a:extLst>
              <a:ext uri="{FF2B5EF4-FFF2-40B4-BE49-F238E27FC236}">
                <a16:creationId xmlns:a16="http://schemas.microsoft.com/office/drawing/2014/main" id="{FA8B096B-9AC5-3CA7-993F-F643D6659CDD}"/>
              </a:ext>
            </a:extLst>
          </p:cNvPr>
          <p:cNvSpPr/>
          <p:nvPr/>
        </p:nvSpPr>
        <p:spPr>
          <a:xfrm rot="16023611">
            <a:off x="1707273" y="1954884"/>
            <a:ext cx="4669148" cy="5228399"/>
          </a:xfrm>
          <a:prstGeom prst="arc">
            <a:avLst>
              <a:gd name="adj1" fmla="val 16048187"/>
              <a:gd name="adj2" fmla="val 21422166"/>
            </a:avLst>
          </a:prstGeom>
          <a:ln w="12700">
            <a:solidFill>
              <a:srgbClr val="C00000"/>
            </a:solidFill>
            <a:prstDash val="dash"/>
            <a:headEnd type="none" w="med" len="med"/>
            <a:tailEnd type="stealth"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solidFill>
                <a:srgbClr val="C00000"/>
              </a:solidFill>
            </a:endParaRPr>
          </a:p>
        </p:txBody>
      </p:sp>
      <p:sp>
        <p:nvSpPr>
          <p:cNvPr id="15" name="ZoneTexte 2">
            <a:extLst>
              <a:ext uri="{FF2B5EF4-FFF2-40B4-BE49-F238E27FC236}">
                <a16:creationId xmlns:a16="http://schemas.microsoft.com/office/drawing/2014/main" id="{D96B7D95-A981-7EBC-89D5-A52E8C12FF32}"/>
              </a:ext>
            </a:extLst>
          </p:cNvPr>
          <p:cNvSpPr txBox="1"/>
          <p:nvPr/>
        </p:nvSpPr>
        <p:spPr>
          <a:xfrm>
            <a:off x="2100709" y="6475653"/>
            <a:ext cx="7387193" cy="338554"/>
          </a:xfrm>
          <a:prstGeom prst="rect">
            <a:avLst/>
          </a:prstGeom>
          <a:noFill/>
        </p:spPr>
        <p:txBody>
          <a:bodyPr wrap="square" rtlCol="0">
            <a:spAutoFit/>
          </a:bodyPr>
          <a:lstStyle/>
          <a:p>
            <a:r>
              <a:rPr lang="fr-FR" sz="800" i="1" dirty="0">
                <a:solidFill>
                  <a:schemeClr val="bg1">
                    <a:lumMod val="50000"/>
                  </a:schemeClr>
                </a:solidFill>
                <a:effectLst/>
                <a:latin typeface="Calibri" panose="020F0502020204030204" pitchFamily="34" charset="0"/>
                <a:ea typeface="Calibri" panose="020F0502020204030204" pitchFamily="34" charset="0"/>
              </a:rPr>
              <a:t>Etude TNS pour Le Figaro Magazine réalisée en face-à-face  les 21 et 22 septembre 2005 auprès d’un échantillon national de 526 femmes extraites d'un échantillon de 1000 personnes représentatif de l'ensemble de la population âgée de 18 ans et plus.</a:t>
            </a:r>
            <a:endParaRPr lang="fr-FR" sz="700" i="1" dirty="0">
              <a:solidFill>
                <a:schemeClr val="bg1">
                  <a:lumMod val="50000"/>
                </a:schemeClr>
              </a:solidFill>
            </a:endParaRPr>
          </a:p>
        </p:txBody>
      </p:sp>
      <p:sp>
        <p:nvSpPr>
          <p:cNvPr id="2" name="Rectangle 46">
            <a:extLst>
              <a:ext uri="{FF2B5EF4-FFF2-40B4-BE49-F238E27FC236}">
                <a16:creationId xmlns:a16="http://schemas.microsoft.com/office/drawing/2014/main" id="{6B976A0F-121B-CB9D-5923-228036C4B45C}"/>
              </a:ext>
            </a:extLst>
          </p:cNvPr>
          <p:cNvSpPr>
            <a:spLocks noChangeArrowheads="1"/>
          </p:cNvSpPr>
          <p:nvPr/>
        </p:nvSpPr>
        <p:spPr bwMode="auto">
          <a:xfrm>
            <a:off x="687513" y="5258030"/>
            <a:ext cx="8940089" cy="1103702"/>
          </a:xfrm>
          <a:prstGeom prst="rect">
            <a:avLst/>
          </a:prstGeom>
          <a:noFill/>
          <a:ln w="9525">
            <a:noFill/>
            <a:miter lim="800000"/>
            <a:headEnd/>
            <a:tailEnd/>
          </a:ln>
          <a:effectLst/>
        </p:spPr>
        <p:txBody>
          <a:bodyPr wrap="square" lIns="97347" tIns="48674" rIns="97347" bIns="48674">
            <a:spAutoFit/>
          </a:bodyPr>
          <a:lstStyle/>
          <a:p>
            <a:pPr marL="0" marR="0" lvl="0" indent="0" defTabSz="1014032" eaLnBrk="1" fontAlgn="auto" latinLnBrk="0" hangingPunct="1">
              <a:lnSpc>
                <a:spcPct val="100000"/>
              </a:lnSpc>
              <a:spcBef>
                <a:spcPts val="100"/>
              </a:spcBef>
              <a:spcAft>
                <a:spcPts val="100"/>
              </a:spcAft>
              <a:buClrTx/>
              <a:buSzTx/>
              <a:buFontTx/>
              <a:buNone/>
              <a:tabLst/>
              <a:defRPr/>
            </a:pPr>
            <a:r>
              <a:rPr kumimoji="0" lang="fr-FR" sz="2800" b="1" i="0" u="none" strike="noStrike" kern="0" cap="none" spc="0" normalizeH="0" baseline="0" noProof="0" dirty="0">
                <a:ln>
                  <a:noFill/>
                </a:ln>
                <a:solidFill>
                  <a:srgbClr val="B61D4C"/>
                </a:solidFill>
                <a:effectLst/>
                <a:uLnTx/>
                <a:uFillTx/>
                <a:latin typeface="Century Gothic" panose="020B0502020202020204" pitchFamily="34" charset="0"/>
              </a:rPr>
              <a:t>47%</a:t>
            </a:r>
            <a:endParaRPr kumimoji="0" lang="fr-FR" sz="2800" b="1" i="1" u="none" strike="noStrike" kern="0" cap="none" spc="0" normalizeH="0" baseline="30000" noProof="0" dirty="0">
              <a:ln>
                <a:noFill/>
              </a:ln>
              <a:solidFill>
                <a:srgbClr val="B61D4C"/>
              </a:solidFill>
              <a:effectLst/>
              <a:uLnTx/>
              <a:uFillTx/>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2000" b="1" kern="0" dirty="0">
                <a:solidFill>
                  <a:srgbClr val="B61D4C"/>
                </a:solidFill>
                <a:latin typeface="Century Gothic" panose="020B0502020202020204" pitchFamily="34" charset="0"/>
              </a:rPr>
              <a:t>des Françaises disent que les hommes d’aujourd’hui sont machos,</a:t>
            </a:r>
          </a:p>
          <a:p>
            <a:pPr marL="0" marR="0" lvl="0" indent="0" defTabSz="1014032" eaLnBrk="1" fontAlgn="auto" latinLnBrk="0" hangingPunct="1">
              <a:lnSpc>
                <a:spcPct val="100000"/>
              </a:lnSpc>
              <a:spcBef>
                <a:spcPts val="100"/>
              </a:spcBef>
              <a:spcAft>
                <a:spcPts val="100"/>
              </a:spcAft>
              <a:buClrTx/>
              <a:buSzTx/>
              <a:buFontTx/>
              <a:buNone/>
              <a:tabLst/>
              <a:defRPr/>
            </a:pPr>
            <a:r>
              <a:rPr lang="fr-FR" sz="1400" kern="0" dirty="0">
                <a:solidFill>
                  <a:srgbClr val="B61D4C"/>
                </a:solidFill>
                <a:latin typeface="Century Gothic" panose="020B0502020202020204" pitchFamily="34" charset="0"/>
              </a:rPr>
              <a:t>contre 64% en 2005</a:t>
            </a:r>
            <a:endParaRPr kumimoji="0" lang="fr-FR" sz="1600" u="none" strike="noStrike" kern="0" cap="none" spc="0" normalizeH="0" baseline="0" noProof="0" dirty="0">
              <a:ln>
                <a:noFill/>
              </a:ln>
              <a:solidFill>
                <a:srgbClr val="B61D4C"/>
              </a:solidFill>
              <a:effectLst/>
              <a:uLnTx/>
              <a:uFillTx/>
              <a:latin typeface="Century Gothic" panose="020B0502020202020204" pitchFamily="34" charset="0"/>
            </a:endParaRPr>
          </a:p>
        </p:txBody>
      </p:sp>
      <p:sp>
        <p:nvSpPr>
          <p:cNvPr id="37" name="Rectangle : coins arrondis 36">
            <a:extLst>
              <a:ext uri="{FF2B5EF4-FFF2-40B4-BE49-F238E27FC236}">
                <a16:creationId xmlns:a16="http://schemas.microsoft.com/office/drawing/2014/main" id="{E57D27AA-4DC0-0DDB-A5A9-CB2376CFACB8}"/>
              </a:ext>
            </a:extLst>
          </p:cNvPr>
          <p:cNvSpPr/>
          <p:nvPr/>
        </p:nvSpPr>
        <p:spPr>
          <a:xfrm rot="16200000">
            <a:off x="7920820" y="1532895"/>
            <a:ext cx="3764716" cy="4601374"/>
          </a:xfrm>
          <a:custGeom>
            <a:avLst/>
            <a:gdLst>
              <a:gd name="connsiteX0" fmla="*/ 0 w 3764716"/>
              <a:gd name="connsiteY0" fmla="*/ 245045 h 4601374"/>
              <a:gd name="connsiteX1" fmla="*/ 245045 w 3764716"/>
              <a:gd name="connsiteY1" fmla="*/ 0 h 4601374"/>
              <a:gd name="connsiteX2" fmla="*/ 3519671 w 3764716"/>
              <a:gd name="connsiteY2" fmla="*/ 0 h 4601374"/>
              <a:gd name="connsiteX3" fmla="*/ 3764716 w 3764716"/>
              <a:gd name="connsiteY3" fmla="*/ 245045 h 4601374"/>
              <a:gd name="connsiteX4" fmla="*/ 3764716 w 3764716"/>
              <a:gd name="connsiteY4" fmla="*/ 4356329 h 4601374"/>
              <a:gd name="connsiteX5" fmla="*/ 3519671 w 3764716"/>
              <a:gd name="connsiteY5" fmla="*/ 4601374 h 4601374"/>
              <a:gd name="connsiteX6" fmla="*/ 245045 w 3764716"/>
              <a:gd name="connsiteY6" fmla="*/ 4601374 h 4601374"/>
              <a:gd name="connsiteX7" fmla="*/ 0 w 3764716"/>
              <a:gd name="connsiteY7" fmla="*/ 4356329 h 4601374"/>
              <a:gd name="connsiteX8" fmla="*/ 0 w 3764716"/>
              <a:gd name="connsiteY8" fmla="*/ 245045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716" h="4601374" fill="none" extrusionOk="0">
                <a:moveTo>
                  <a:pt x="0" y="245045"/>
                </a:moveTo>
                <a:cubicBezTo>
                  <a:pt x="-3514" y="125779"/>
                  <a:pt x="112900" y="5949"/>
                  <a:pt x="245045" y="0"/>
                </a:cubicBezTo>
                <a:cubicBezTo>
                  <a:pt x="774845" y="110934"/>
                  <a:pt x="2045086" y="140386"/>
                  <a:pt x="3519671" y="0"/>
                </a:cubicBezTo>
                <a:cubicBezTo>
                  <a:pt x="3658095" y="26613"/>
                  <a:pt x="3774659" y="107258"/>
                  <a:pt x="3764716" y="245045"/>
                </a:cubicBezTo>
                <a:cubicBezTo>
                  <a:pt x="3615062" y="1954518"/>
                  <a:pt x="3911151" y="2952330"/>
                  <a:pt x="3764716" y="4356329"/>
                </a:cubicBezTo>
                <a:cubicBezTo>
                  <a:pt x="3774359" y="4498198"/>
                  <a:pt x="3646296" y="4626681"/>
                  <a:pt x="3519671" y="4601374"/>
                </a:cubicBezTo>
                <a:cubicBezTo>
                  <a:pt x="2126114" y="4731751"/>
                  <a:pt x="1111094" y="4455043"/>
                  <a:pt x="245045" y="4601374"/>
                </a:cubicBezTo>
                <a:cubicBezTo>
                  <a:pt x="103420" y="4604839"/>
                  <a:pt x="12117" y="4489903"/>
                  <a:pt x="0" y="4356329"/>
                </a:cubicBezTo>
                <a:cubicBezTo>
                  <a:pt x="-18709" y="2548213"/>
                  <a:pt x="-74369" y="1153441"/>
                  <a:pt x="0" y="245045"/>
                </a:cubicBezTo>
                <a:close/>
              </a:path>
              <a:path w="3764716" h="4601374" stroke="0" extrusionOk="0">
                <a:moveTo>
                  <a:pt x="0" y="245045"/>
                </a:moveTo>
                <a:cubicBezTo>
                  <a:pt x="-6623" y="121329"/>
                  <a:pt x="92686" y="-7030"/>
                  <a:pt x="245045" y="0"/>
                </a:cubicBezTo>
                <a:cubicBezTo>
                  <a:pt x="1488740" y="-60713"/>
                  <a:pt x="3004312" y="61072"/>
                  <a:pt x="3519671" y="0"/>
                </a:cubicBezTo>
                <a:cubicBezTo>
                  <a:pt x="3649244" y="1926"/>
                  <a:pt x="3761168" y="113905"/>
                  <a:pt x="3764716" y="245045"/>
                </a:cubicBezTo>
                <a:cubicBezTo>
                  <a:pt x="3789168" y="1403474"/>
                  <a:pt x="3832379" y="3545117"/>
                  <a:pt x="3764716" y="4356329"/>
                </a:cubicBezTo>
                <a:cubicBezTo>
                  <a:pt x="3782322" y="4474930"/>
                  <a:pt x="3679070" y="4602962"/>
                  <a:pt x="3519671" y="4601374"/>
                </a:cubicBezTo>
                <a:cubicBezTo>
                  <a:pt x="2981615" y="4527603"/>
                  <a:pt x="1337330" y="4445491"/>
                  <a:pt x="245045" y="4601374"/>
                </a:cubicBezTo>
                <a:cubicBezTo>
                  <a:pt x="124278" y="4603487"/>
                  <a:pt x="-17978" y="4483459"/>
                  <a:pt x="0" y="4356329"/>
                </a:cubicBezTo>
                <a:cubicBezTo>
                  <a:pt x="152408" y="3651785"/>
                  <a:pt x="73868" y="1521273"/>
                  <a:pt x="0" y="245045"/>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38" name="ZoneTexte 37">
            <a:extLst>
              <a:ext uri="{FF2B5EF4-FFF2-40B4-BE49-F238E27FC236}">
                <a16:creationId xmlns:a16="http://schemas.microsoft.com/office/drawing/2014/main" id="{3C5E5ADF-9736-C24E-67D0-1BAEFDF035EF}"/>
              </a:ext>
            </a:extLst>
          </p:cNvPr>
          <p:cNvSpPr txBox="1"/>
          <p:nvPr/>
        </p:nvSpPr>
        <p:spPr>
          <a:xfrm>
            <a:off x="8299093" y="1621366"/>
            <a:ext cx="3490005" cy="492443"/>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 SUR LE TAUX </a:t>
            </a:r>
          </a:p>
          <a:p>
            <a:pPr algn="ctr"/>
            <a:r>
              <a:rPr lang="fr-FR" sz="1200" b="1" i="1" dirty="0">
                <a:solidFill>
                  <a:srgbClr val="C00000"/>
                </a:solidFill>
                <a:latin typeface="Century Gothic" panose="020B0502020202020204" pitchFamily="34" charset="0"/>
                <a:cs typeface="Calibri" pitchFamily="34" charset="0"/>
              </a:rPr>
              <a:t>de femmes trouvant les hommes machos</a:t>
            </a:r>
          </a:p>
        </p:txBody>
      </p:sp>
      <p:graphicFrame>
        <p:nvGraphicFramePr>
          <p:cNvPr id="39" name="Graphique 38">
            <a:extLst>
              <a:ext uri="{FF2B5EF4-FFF2-40B4-BE49-F238E27FC236}">
                <a16:creationId xmlns:a16="http://schemas.microsoft.com/office/drawing/2014/main" id="{311DC03B-7109-8494-1220-2CDED657752A}"/>
              </a:ext>
            </a:extLst>
          </p:cNvPr>
          <p:cNvGraphicFramePr/>
          <p:nvPr>
            <p:extLst>
              <p:ext uri="{D42A27DB-BD31-4B8C-83A1-F6EECF244321}">
                <p14:modId xmlns:p14="http://schemas.microsoft.com/office/powerpoint/2010/main" val="770146"/>
              </p:ext>
            </p:extLst>
          </p:nvPr>
        </p:nvGraphicFramePr>
        <p:xfrm>
          <a:off x="7414350" y="2155644"/>
          <a:ext cx="4689513" cy="3521605"/>
        </p:xfrm>
        <a:graphic>
          <a:graphicData uri="http://schemas.openxmlformats.org/drawingml/2006/chart">
            <c:chart xmlns:c="http://schemas.openxmlformats.org/drawingml/2006/chart" xmlns:r="http://schemas.openxmlformats.org/officeDocument/2006/relationships" r:id="rId3"/>
          </a:graphicData>
        </a:graphic>
      </p:graphicFrame>
      <p:pic>
        <p:nvPicPr>
          <p:cNvPr id="40" name="Image 39">
            <a:extLst>
              <a:ext uri="{FF2B5EF4-FFF2-40B4-BE49-F238E27FC236}">
                <a16:creationId xmlns:a16="http://schemas.microsoft.com/office/drawing/2014/main" id="{17BB79C4-06B8-8445-13AA-D60098D9DA4E}"/>
              </a:ext>
            </a:extLst>
          </p:cNvPr>
          <p:cNvPicPr>
            <a:picLocks noChangeAspect="1"/>
          </p:cNvPicPr>
          <p:nvPr/>
        </p:nvPicPr>
        <p:blipFill>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flipH="1">
            <a:off x="7814726" y="1740768"/>
            <a:ext cx="491425" cy="525041"/>
          </a:xfrm>
          <a:prstGeom prst="rect">
            <a:avLst/>
          </a:prstGeom>
        </p:spPr>
      </p:pic>
      <p:sp>
        <p:nvSpPr>
          <p:cNvPr id="60" name="ZoneTexte 7">
            <a:extLst>
              <a:ext uri="{FF2B5EF4-FFF2-40B4-BE49-F238E27FC236}">
                <a16:creationId xmlns:a16="http://schemas.microsoft.com/office/drawing/2014/main" id="{5B89F124-92C3-4832-C781-22D640739F4C}"/>
              </a:ext>
            </a:extLst>
          </p:cNvPr>
          <p:cNvSpPr txBox="1">
            <a:spLocks noChangeArrowheads="1"/>
          </p:cNvSpPr>
          <p:nvPr/>
        </p:nvSpPr>
        <p:spPr bwMode="auto">
          <a:xfrm>
            <a:off x="1877072" y="5115022"/>
            <a:ext cx="9896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defTabSz="777875" fontAlgn="base">
              <a:spcBef>
                <a:spcPct val="0"/>
              </a:spcBef>
              <a:spcAft>
                <a:spcPct val="0"/>
              </a:spcAft>
              <a:defRPr sz="1500">
                <a:solidFill>
                  <a:schemeClr val="tx1"/>
                </a:solidFill>
                <a:latin typeface="Arial" panose="020B0604020202020204" pitchFamily="34" charset="0"/>
              </a:defRPr>
            </a:lvl6pPr>
            <a:lvl7pPr marL="2971800" indent="-228600" defTabSz="777875" fontAlgn="base">
              <a:spcBef>
                <a:spcPct val="0"/>
              </a:spcBef>
              <a:spcAft>
                <a:spcPct val="0"/>
              </a:spcAft>
              <a:defRPr sz="1500">
                <a:solidFill>
                  <a:schemeClr val="tx1"/>
                </a:solidFill>
                <a:latin typeface="Arial" panose="020B0604020202020204" pitchFamily="34" charset="0"/>
              </a:defRPr>
            </a:lvl7pPr>
            <a:lvl8pPr marL="3429000" indent="-228600" defTabSz="777875" fontAlgn="base">
              <a:spcBef>
                <a:spcPct val="0"/>
              </a:spcBef>
              <a:spcAft>
                <a:spcPct val="0"/>
              </a:spcAft>
              <a:defRPr sz="1500">
                <a:solidFill>
                  <a:schemeClr val="tx1"/>
                </a:solidFill>
                <a:latin typeface="Arial" panose="020B0604020202020204" pitchFamily="34" charset="0"/>
              </a:defRPr>
            </a:lvl8pPr>
            <a:lvl9pPr marL="3886200" indent="-228600" defTabSz="777875" fontAlgn="base">
              <a:spcBef>
                <a:spcPct val="0"/>
              </a:spcBef>
              <a:spcAft>
                <a:spcPct val="0"/>
              </a:spcAft>
              <a:defRPr sz="1500">
                <a:solidFill>
                  <a:schemeClr val="tx1"/>
                </a:solidFill>
                <a:latin typeface="Arial" panose="020B0604020202020204" pitchFamily="34" charset="0"/>
              </a:defRPr>
            </a:lvl9pPr>
          </a:lstStyle>
          <a:p>
            <a:pPr eaLnBrk="1" hangingPunct="1"/>
            <a:r>
              <a:rPr lang="fr-FR" altLang="fr-FR" sz="1100" b="1" i="1" dirty="0">
                <a:solidFill>
                  <a:srgbClr val="C00000"/>
                </a:solidFill>
                <a:latin typeface="Century Gothic" panose="020B0502020202020204" pitchFamily="34" charset="0"/>
              </a:rPr>
              <a:t>-</a:t>
            </a:r>
            <a:r>
              <a:rPr lang="fr-FR" altLang="fr-FR" sz="1600" b="1" i="1" dirty="0">
                <a:solidFill>
                  <a:srgbClr val="C00000"/>
                </a:solidFill>
                <a:latin typeface="Century Gothic" panose="020B0502020202020204" pitchFamily="34" charset="0"/>
              </a:rPr>
              <a:t>17</a:t>
            </a:r>
            <a:r>
              <a:rPr lang="fr-FR" altLang="fr-FR" sz="1400" b="1" i="1" dirty="0">
                <a:solidFill>
                  <a:srgbClr val="C00000"/>
                </a:solidFill>
                <a:latin typeface="Century Gothic" panose="020B0502020202020204" pitchFamily="34" charset="0"/>
              </a:rPr>
              <a:t> </a:t>
            </a:r>
            <a:r>
              <a:rPr lang="fr-FR" altLang="fr-FR" sz="1100" b="1" i="1" dirty="0">
                <a:solidFill>
                  <a:srgbClr val="C00000"/>
                </a:solidFill>
                <a:latin typeface="Century Gothic" panose="020B0502020202020204" pitchFamily="34" charset="0"/>
              </a:rPr>
              <a:t>pts depuis 2005</a:t>
            </a:r>
            <a:endParaRPr lang="fr-FR" altLang="fr-FR" sz="800" b="1" i="1" dirty="0">
              <a:solidFill>
                <a:srgbClr val="C00000"/>
              </a:solidFill>
              <a:latin typeface="Century Gothic" panose="020B0502020202020204" pitchFamily="34" charset="0"/>
            </a:endParaRPr>
          </a:p>
        </p:txBody>
      </p:sp>
      <p:pic>
        <p:nvPicPr>
          <p:cNvPr id="61" name="Graphique 20" descr="Tendance à la hausse avec un remplissage uni">
            <a:extLst>
              <a:ext uri="{FF2B5EF4-FFF2-40B4-BE49-F238E27FC236}">
                <a16:creationId xmlns:a16="http://schemas.microsoft.com/office/drawing/2014/main" id="{1A944750-A7C9-5B19-D52B-32B542E3212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1763" t="26218" r="-1916" b="28291"/>
          <a:stretch/>
        </p:blipFill>
        <p:spPr>
          <a:xfrm rot="5565531">
            <a:off x="1378038" y="5241954"/>
            <a:ext cx="750271" cy="387648"/>
          </a:xfrm>
          <a:prstGeom prst="rect">
            <a:avLst/>
          </a:prstGeom>
        </p:spPr>
      </p:pic>
      <p:sp>
        <p:nvSpPr>
          <p:cNvPr id="5" name="ZoneTexte 4">
            <a:extLst>
              <a:ext uri="{FF2B5EF4-FFF2-40B4-BE49-F238E27FC236}">
                <a16:creationId xmlns:a16="http://schemas.microsoft.com/office/drawing/2014/main" id="{B18D70A0-3A42-4C89-D396-87EF38BE49F1}"/>
              </a:ext>
            </a:extLst>
          </p:cNvPr>
          <p:cNvSpPr txBox="1"/>
          <p:nvPr/>
        </p:nvSpPr>
        <p:spPr>
          <a:xfrm>
            <a:off x="6884384" y="2258295"/>
            <a:ext cx="3490005" cy="261610"/>
          </a:xfrm>
          <a:prstGeom prst="rect">
            <a:avLst/>
          </a:prstGeom>
          <a:noFill/>
        </p:spPr>
        <p:txBody>
          <a:bodyPr wrap="square">
            <a:spAutoFit/>
          </a:bodyPr>
          <a:lstStyle/>
          <a:p>
            <a:pPr algn="ctr"/>
            <a:r>
              <a:rPr lang="fr-FR" sz="1100" b="1" i="1" dirty="0">
                <a:solidFill>
                  <a:schemeClr val="bg1">
                    <a:lumMod val="65000"/>
                  </a:schemeClr>
                </a:solidFill>
                <a:latin typeface="Century Gothic" panose="020B0502020202020204" pitchFamily="34" charset="0"/>
                <a:cs typeface="Calibri" pitchFamily="34" charset="0"/>
              </a:rPr>
              <a:t>Selon l’âge</a:t>
            </a:r>
            <a:endParaRPr lang="fr-FR" sz="1050" b="1" i="1" dirty="0">
              <a:solidFill>
                <a:srgbClr val="C00000"/>
              </a:solidFill>
              <a:latin typeface="Century Gothic" panose="020B0502020202020204" pitchFamily="34" charset="0"/>
              <a:cs typeface="Calibri" pitchFamily="34" charset="0"/>
            </a:endParaRPr>
          </a:p>
        </p:txBody>
      </p:sp>
      <p:sp>
        <p:nvSpPr>
          <p:cNvPr id="6" name="ZoneTexte 5">
            <a:extLst>
              <a:ext uri="{FF2B5EF4-FFF2-40B4-BE49-F238E27FC236}">
                <a16:creationId xmlns:a16="http://schemas.microsoft.com/office/drawing/2014/main" id="{688788EC-8466-2D13-4CA3-0BABF2EB187D}"/>
              </a:ext>
            </a:extLst>
          </p:cNvPr>
          <p:cNvSpPr txBox="1"/>
          <p:nvPr/>
        </p:nvSpPr>
        <p:spPr>
          <a:xfrm>
            <a:off x="9257726" y="2257413"/>
            <a:ext cx="3490005" cy="261610"/>
          </a:xfrm>
          <a:prstGeom prst="rect">
            <a:avLst/>
          </a:prstGeom>
          <a:noFill/>
        </p:spPr>
        <p:txBody>
          <a:bodyPr wrap="square">
            <a:spAutoFit/>
          </a:bodyPr>
          <a:lstStyle/>
          <a:p>
            <a:pPr algn="ctr"/>
            <a:r>
              <a:rPr lang="fr-FR" sz="1100" b="1" i="1" dirty="0">
                <a:solidFill>
                  <a:schemeClr val="bg1">
                    <a:lumMod val="65000"/>
                  </a:schemeClr>
                </a:solidFill>
                <a:latin typeface="Century Gothic" panose="020B0502020202020204" pitchFamily="34" charset="0"/>
                <a:cs typeface="Calibri" pitchFamily="34" charset="0"/>
              </a:rPr>
              <a:t>Selon le degré de féminisme</a:t>
            </a:r>
            <a:endParaRPr lang="fr-FR" sz="1050" b="1" i="1" dirty="0">
              <a:solidFill>
                <a:srgbClr val="C00000"/>
              </a:solidFill>
              <a:latin typeface="Century Gothic" panose="020B0502020202020204" pitchFamily="34" charset="0"/>
              <a:cs typeface="Calibri" pitchFamily="34" charset="0"/>
            </a:endParaRPr>
          </a:p>
        </p:txBody>
      </p:sp>
      <p:cxnSp>
        <p:nvCxnSpPr>
          <p:cNvPr id="8" name="Connecteur droit 7">
            <a:extLst>
              <a:ext uri="{FF2B5EF4-FFF2-40B4-BE49-F238E27FC236}">
                <a16:creationId xmlns:a16="http://schemas.microsoft.com/office/drawing/2014/main" id="{7C1BA091-BA5F-A923-A4C2-9BB24EFA9C25}"/>
              </a:ext>
            </a:extLst>
          </p:cNvPr>
          <p:cNvCxnSpPr/>
          <p:nvPr/>
        </p:nvCxnSpPr>
        <p:spPr bwMode="auto">
          <a:xfrm>
            <a:off x="9884948" y="2525492"/>
            <a:ext cx="0" cy="2697369"/>
          </a:xfrm>
          <a:prstGeom prst="line">
            <a:avLst/>
          </a:prstGeom>
          <a:ln w="22225">
            <a:solidFill>
              <a:schemeClr val="bg1">
                <a:lumMod val="5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24" name="Image 23">
            <a:extLst>
              <a:ext uri="{FF2B5EF4-FFF2-40B4-BE49-F238E27FC236}">
                <a16:creationId xmlns:a16="http://schemas.microsoft.com/office/drawing/2014/main" id="{C107FF0F-2B5F-ED1B-9E50-4C59C617BC48}"/>
              </a:ext>
            </a:extLst>
          </p:cNvPr>
          <p:cNvPicPr>
            <a:picLocks noChangeAspect="1"/>
          </p:cNvPicPr>
          <p:nvPr/>
        </p:nvPicPr>
        <p:blipFill rotWithShape="1">
          <a:blip r:embed="rId8"/>
          <a:srcRect l="59894" t="34613" r="14908" b="35767"/>
          <a:stretch/>
        </p:blipFill>
        <p:spPr>
          <a:xfrm>
            <a:off x="2942836" y="3868699"/>
            <a:ext cx="2218915" cy="857282"/>
          </a:xfrm>
          <a:prstGeom prst="rect">
            <a:avLst/>
          </a:prstGeom>
        </p:spPr>
      </p:pic>
    </p:spTree>
    <p:extLst>
      <p:ext uri="{BB962C8B-B14F-4D97-AF65-F5344CB8AC3E}">
        <p14:creationId xmlns:p14="http://schemas.microsoft.com/office/powerpoint/2010/main" val="174608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2985982565"/>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578499907"/>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4019637992"/>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207943"/>
            <a:ext cx="9249027" cy="384721"/>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trouvant les hommes machos aujourd’hui</a:t>
            </a:r>
          </a:p>
        </p:txBody>
      </p:sp>
      <p:sp>
        <p:nvSpPr>
          <p:cNvPr id="163" name="Rectangle 162">
            <a:extLst>
              <a:ext uri="{FF2B5EF4-FFF2-40B4-BE49-F238E27FC236}">
                <a16:creationId xmlns:a16="http://schemas.microsoft.com/office/drawing/2014/main" id="{16B3F382-A083-ED9B-709C-34A10C3EA462}"/>
              </a:ext>
            </a:extLst>
          </p:cNvPr>
          <p:cNvSpPr/>
          <p:nvPr/>
        </p:nvSpPr>
        <p:spPr>
          <a:xfrm>
            <a:off x="1291162" y="624563"/>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54% des femmes âgées de 18 à 24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38005"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293870" y="1790930"/>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9" name="ZoneTexte 8">
            <a:extLst>
              <a:ext uri="{FF2B5EF4-FFF2-40B4-BE49-F238E27FC236}">
                <a16:creationId xmlns:a16="http://schemas.microsoft.com/office/drawing/2014/main" id="{CCAE1CE6-3855-83F5-68A1-22CCF1E616DE}"/>
              </a:ext>
            </a:extLst>
          </p:cNvPr>
          <p:cNvSpPr txBox="1"/>
          <p:nvPr/>
        </p:nvSpPr>
        <p:spPr>
          <a:xfrm>
            <a:off x="1255333" y="831863"/>
            <a:ext cx="848929" cy="400110"/>
          </a:xfrm>
          <a:prstGeom prst="rect">
            <a:avLst/>
          </a:prstGeom>
          <a:noFill/>
        </p:spPr>
        <p:txBody>
          <a:bodyPr wrap="square" rtlCol="0">
            <a:spAutoFit/>
          </a:bodyPr>
          <a:lstStyle/>
          <a:p>
            <a:pPr algn="ctr"/>
            <a:r>
              <a:rPr lang="fr-FR" sz="1000" b="1" dirty="0">
                <a:solidFill>
                  <a:srgbClr val="B61D4C"/>
                </a:solidFill>
              </a:rPr>
              <a:t>Très machos</a:t>
            </a:r>
          </a:p>
        </p:txBody>
      </p:sp>
      <p:sp>
        <p:nvSpPr>
          <p:cNvPr id="10" name="ZoneTexte 9">
            <a:extLst>
              <a:ext uri="{FF2B5EF4-FFF2-40B4-BE49-F238E27FC236}">
                <a16:creationId xmlns:a16="http://schemas.microsoft.com/office/drawing/2014/main" id="{D385F371-8CF3-EE89-010A-EE6864B50AF0}"/>
              </a:ext>
            </a:extLst>
          </p:cNvPr>
          <p:cNvSpPr txBox="1"/>
          <p:nvPr/>
        </p:nvSpPr>
        <p:spPr>
          <a:xfrm>
            <a:off x="1783056" y="831863"/>
            <a:ext cx="1209554" cy="400110"/>
          </a:xfrm>
          <a:prstGeom prst="rect">
            <a:avLst/>
          </a:prstGeom>
          <a:noFill/>
        </p:spPr>
        <p:txBody>
          <a:bodyPr wrap="square" rtlCol="0">
            <a:spAutoFit/>
          </a:bodyPr>
          <a:lstStyle/>
          <a:p>
            <a:pPr algn="ctr"/>
            <a:r>
              <a:rPr lang="fr-FR" sz="1000" b="1" dirty="0">
                <a:solidFill>
                  <a:srgbClr val="E66089"/>
                </a:solidFill>
                <a:sym typeface="Webdings" panose="05030102010509060703" pitchFamily="18" charset="2"/>
              </a:rPr>
              <a:t>Plutôt </a:t>
            </a:r>
            <a:br>
              <a:rPr lang="fr-FR" sz="1000" b="1" dirty="0">
                <a:solidFill>
                  <a:srgbClr val="E66089"/>
                </a:solidFill>
                <a:sym typeface="Webdings" panose="05030102010509060703" pitchFamily="18" charset="2"/>
              </a:rPr>
            </a:br>
            <a:r>
              <a:rPr lang="fr-FR" sz="1000" b="1" dirty="0">
                <a:solidFill>
                  <a:srgbClr val="E66089"/>
                </a:solidFill>
                <a:sym typeface="Webdings" panose="05030102010509060703" pitchFamily="18" charset="2"/>
              </a:rPr>
              <a:t>machos</a:t>
            </a:r>
            <a:endParaRPr lang="fr-FR" sz="1000" b="1" dirty="0">
              <a:solidFill>
                <a:srgbClr val="E66089"/>
              </a:solidFill>
            </a:endParaRPr>
          </a:p>
        </p:txBody>
      </p:sp>
      <p:sp>
        <p:nvSpPr>
          <p:cNvPr id="12" name="ZoneTexte 11">
            <a:extLst>
              <a:ext uri="{FF2B5EF4-FFF2-40B4-BE49-F238E27FC236}">
                <a16:creationId xmlns:a16="http://schemas.microsoft.com/office/drawing/2014/main" id="{3C69FEC8-781E-C38F-D17B-00A9328244AF}"/>
              </a:ext>
            </a:extLst>
          </p:cNvPr>
          <p:cNvSpPr txBox="1"/>
          <p:nvPr/>
        </p:nvSpPr>
        <p:spPr>
          <a:xfrm>
            <a:off x="2653076" y="799151"/>
            <a:ext cx="1063099" cy="461665"/>
          </a:xfrm>
          <a:prstGeom prst="rect">
            <a:avLst/>
          </a:prstGeom>
          <a:noFill/>
        </p:spPr>
        <p:txBody>
          <a:bodyPr wrap="square" rtlCol="0">
            <a:spAutoFit/>
          </a:bodyPr>
          <a:lstStyle/>
          <a:p>
            <a:pPr algn="ctr"/>
            <a:r>
              <a:rPr lang="fr-FR" sz="1200" b="1" dirty="0">
                <a:solidFill>
                  <a:srgbClr val="B61D4C"/>
                </a:solidFill>
                <a:latin typeface="Calibri" panose="020F0502020204030204" pitchFamily="34" charset="0"/>
                <a:cs typeface="Calibri" panose="020F0502020204030204" pitchFamily="34" charset="0"/>
              </a:rPr>
              <a:t>Total </a:t>
            </a:r>
          </a:p>
          <a:p>
            <a:pPr algn="ctr"/>
            <a:r>
              <a:rPr lang="fr-FR" sz="1200" b="1" dirty="0">
                <a:solidFill>
                  <a:srgbClr val="B61D4C"/>
                </a:solidFill>
                <a:latin typeface="Calibri" panose="020F0502020204030204" pitchFamily="34" charset="0"/>
                <a:cs typeface="Calibri" panose="020F0502020204030204" pitchFamily="34" charset="0"/>
              </a:rPr>
              <a:t>Machos</a:t>
            </a:r>
            <a:endParaRPr lang="fr-FR" sz="1100" b="1" i="1" dirty="0">
              <a:solidFill>
                <a:srgbClr val="B61D4C"/>
              </a:solidFill>
              <a:latin typeface="Calibri" panose="020F0502020204030204" pitchFamily="34" charset="0"/>
              <a:cs typeface="Calibri" panose="020F0502020204030204" pitchFamily="34" charset="0"/>
            </a:endParaRPr>
          </a:p>
        </p:txBody>
      </p:sp>
      <p:pic>
        <p:nvPicPr>
          <p:cNvPr id="13" name="Image 12">
            <a:extLst>
              <a:ext uri="{FF2B5EF4-FFF2-40B4-BE49-F238E27FC236}">
                <a16:creationId xmlns:a16="http://schemas.microsoft.com/office/drawing/2014/main" id="{3A5916E4-25D0-27A9-9F3F-9AE52D8C21B6}"/>
              </a:ext>
            </a:extLst>
          </p:cNvPr>
          <p:cNvPicPr>
            <a:picLocks noChangeAspect="1"/>
          </p:cNvPicPr>
          <p:nvPr/>
        </p:nvPicPr>
        <p:blipFill rotWithShape="1">
          <a:blip r:embed="rId27"/>
          <a:srcRect l="59894" t="34613" r="14908" b="35767"/>
          <a:stretch/>
        </p:blipFill>
        <p:spPr>
          <a:xfrm>
            <a:off x="9688319" y="301140"/>
            <a:ext cx="2218915" cy="857282"/>
          </a:xfrm>
          <a:prstGeom prst="rect">
            <a:avLst/>
          </a:prstGeom>
        </p:spPr>
      </p:pic>
    </p:spTree>
    <p:extLst>
      <p:ext uri="{BB962C8B-B14F-4D97-AF65-F5344CB8AC3E}">
        <p14:creationId xmlns:p14="http://schemas.microsoft.com/office/powerpoint/2010/main" val="397610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0FF4EED8-50CE-FD0F-6DDA-8198C990608A}"/>
              </a:ext>
            </a:extLst>
          </p:cNvPr>
          <p:cNvSpPr>
            <a:spLocks noChangeArrowheads="1"/>
          </p:cNvSpPr>
          <p:nvPr/>
        </p:nvSpPr>
        <p:spPr bwMode="auto">
          <a:xfrm>
            <a:off x="237698" y="5301766"/>
            <a:ext cx="9033302" cy="862610"/>
          </a:xfrm>
          <a:prstGeom prst="rect">
            <a:avLst/>
          </a:prstGeom>
          <a:noFill/>
          <a:ln w="9525">
            <a:noFill/>
            <a:miter lim="800000"/>
            <a:headEnd/>
            <a:tailEnd/>
          </a:ln>
          <a:effectLst/>
        </p:spPr>
        <p:txBody>
          <a:bodyPr wrap="square" lIns="97347" tIns="48674" rIns="97347" bIns="48674">
            <a:spAutoFit/>
          </a:bodyPr>
          <a:lstStyle/>
          <a:p>
            <a:pPr marL="0" marR="0" lvl="0" indent="0" defTabSz="1014032" eaLnBrk="1" fontAlgn="auto" latinLnBrk="0" hangingPunct="1">
              <a:lnSpc>
                <a:spcPct val="100000"/>
              </a:lnSpc>
              <a:spcBef>
                <a:spcPts val="100"/>
              </a:spcBef>
              <a:spcAft>
                <a:spcPts val="100"/>
              </a:spcAft>
              <a:buClrTx/>
              <a:buSzTx/>
              <a:buFontTx/>
              <a:buNone/>
              <a:tabLst/>
              <a:defRPr/>
            </a:pPr>
            <a:r>
              <a:rPr kumimoji="0" lang="fr-FR" sz="2800" b="1" i="0" u="none" strike="noStrike" kern="0" cap="none" spc="0" normalizeH="0" baseline="0" noProof="0" dirty="0">
                <a:ln>
                  <a:noFill/>
                </a:ln>
                <a:solidFill>
                  <a:srgbClr val="AC5540"/>
                </a:solidFill>
                <a:effectLst/>
                <a:uLnTx/>
                <a:uFillTx/>
                <a:latin typeface="Century Gothic" panose="020B0502020202020204" pitchFamily="34" charset="0"/>
              </a:rPr>
              <a:t>33%</a:t>
            </a:r>
            <a:endParaRPr kumimoji="0" lang="fr-FR" sz="2800" b="1" i="1" u="none" strike="noStrike" kern="0" cap="none" spc="0" normalizeH="0" baseline="30000" noProof="0" dirty="0">
              <a:ln>
                <a:noFill/>
              </a:ln>
              <a:solidFill>
                <a:srgbClr val="AC5540"/>
              </a:solidFill>
              <a:effectLst/>
              <a:uLnTx/>
              <a:uFillTx/>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2000" b="1" kern="0" dirty="0">
                <a:solidFill>
                  <a:srgbClr val="AC5540"/>
                </a:solidFill>
                <a:latin typeface="Century Gothic" panose="020B0502020202020204" pitchFamily="34" charset="0"/>
              </a:rPr>
              <a:t>des Françaises souhaitent être en couple avec un homme déconstruit</a:t>
            </a:r>
            <a:endParaRPr kumimoji="0" lang="fr-FR" sz="1600" u="none" strike="noStrike" kern="0" cap="none" spc="0" normalizeH="0" baseline="0" noProof="0" dirty="0">
              <a:ln>
                <a:noFill/>
              </a:ln>
              <a:solidFill>
                <a:srgbClr val="AC5540"/>
              </a:solidFill>
              <a:effectLst/>
              <a:uLnTx/>
              <a:uFillTx/>
              <a:latin typeface="Century Gothic" panose="020B0502020202020204" pitchFamily="34" charset="0"/>
            </a:endParaRPr>
          </a:p>
        </p:txBody>
      </p:sp>
      <p:graphicFrame>
        <p:nvGraphicFramePr>
          <p:cNvPr id="20" name="Graphique 19">
            <a:extLst>
              <a:ext uri="{FF2B5EF4-FFF2-40B4-BE49-F238E27FC236}">
                <a16:creationId xmlns:a16="http://schemas.microsoft.com/office/drawing/2014/main" id="{BCBC73B1-87F8-9E8A-B64E-E67329D4E528}"/>
              </a:ext>
            </a:extLst>
          </p:cNvPr>
          <p:cNvGraphicFramePr>
            <a:graphicFrameLocks/>
          </p:cNvGraphicFramePr>
          <p:nvPr>
            <p:extLst>
              <p:ext uri="{D42A27DB-BD31-4B8C-83A1-F6EECF244321}">
                <p14:modId xmlns:p14="http://schemas.microsoft.com/office/powerpoint/2010/main" val="2460237111"/>
              </p:ext>
            </p:extLst>
          </p:nvPr>
        </p:nvGraphicFramePr>
        <p:xfrm>
          <a:off x="1302376" y="1668466"/>
          <a:ext cx="7387193" cy="5749829"/>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a:extLst>
              <a:ext uri="{FF2B5EF4-FFF2-40B4-BE49-F238E27FC236}">
                <a16:creationId xmlns:a16="http://schemas.microsoft.com/office/drawing/2014/main" id="{EE9221CE-31E2-8D2E-B513-00796BD6280F}"/>
              </a:ext>
            </a:extLst>
          </p:cNvPr>
          <p:cNvSpPr txBox="1"/>
          <p:nvPr/>
        </p:nvSpPr>
        <p:spPr>
          <a:xfrm>
            <a:off x="0" y="1176281"/>
            <a:ext cx="7673479" cy="992648"/>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La déconstruction désigne un processus de réflexion et de prise de recul sur l’identité masculine qui implique une remise en cause des normes qui régissent les relations entre hommes et femmes, notamment les formes de domination masculine existant dans la vie de tous les jours (tâches domestiques, rôles familiaux, sexualité…).</a:t>
            </a:r>
          </a:p>
          <a:p>
            <a:r>
              <a:rPr lang="fr-FR" dirty="0">
                <a:solidFill>
                  <a:srgbClr val="603D2F"/>
                </a:solidFill>
                <a:latin typeface="Calibri" panose="020F0502020204030204" pitchFamily="34" charset="0"/>
                <a:cs typeface="Calibri" panose="020F0502020204030204" pitchFamily="34" charset="0"/>
              </a:rPr>
              <a:t>Au regard de cette définition, souhaitez-vous être en couple avec un « homme déconstruit » ?</a:t>
            </a:r>
          </a:p>
          <a:p>
            <a:endParaRPr lang="fr-FR" b="0" i="1" dirty="0">
              <a:solidFill>
                <a:srgbClr val="603D2F"/>
              </a:solidFill>
              <a:latin typeface="Calibri" panose="020F0502020204030204" pitchFamily="34" charset="0"/>
              <a:cs typeface="Calibri" panose="020F0502020204030204" pitchFamily="34" charset="0"/>
            </a:endParaRPr>
          </a:p>
        </p:txBody>
      </p:sp>
      <p:sp>
        <p:nvSpPr>
          <p:cNvPr id="2" name="Rectangle : coins arrondis 1">
            <a:extLst>
              <a:ext uri="{FF2B5EF4-FFF2-40B4-BE49-F238E27FC236}">
                <a16:creationId xmlns:a16="http://schemas.microsoft.com/office/drawing/2014/main" id="{6B59E8D2-A1D7-F2E2-2158-19E141A89B9C}"/>
              </a:ext>
            </a:extLst>
          </p:cNvPr>
          <p:cNvSpPr/>
          <p:nvPr/>
        </p:nvSpPr>
        <p:spPr>
          <a:xfrm rot="16200000">
            <a:off x="8033133" y="1445046"/>
            <a:ext cx="3995453" cy="4153355"/>
          </a:xfrm>
          <a:custGeom>
            <a:avLst/>
            <a:gdLst>
              <a:gd name="connsiteX0" fmla="*/ 0 w 3995453"/>
              <a:gd name="connsiteY0" fmla="*/ 260064 h 4153355"/>
              <a:gd name="connsiteX1" fmla="*/ 260064 w 3995453"/>
              <a:gd name="connsiteY1" fmla="*/ 0 h 4153355"/>
              <a:gd name="connsiteX2" fmla="*/ 3735389 w 3995453"/>
              <a:gd name="connsiteY2" fmla="*/ 0 h 4153355"/>
              <a:gd name="connsiteX3" fmla="*/ 3995453 w 3995453"/>
              <a:gd name="connsiteY3" fmla="*/ 260064 h 4153355"/>
              <a:gd name="connsiteX4" fmla="*/ 3995453 w 3995453"/>
              <a:gd name="connsiteY4" fmla="*/ 3893291 h 4153355"/>
              <a:gd name="connsiteX5" fmla="*/ 3735389 w 3995453"/>
              <a:gd name="connsiteY5" fmla="*/ 4153355 h 4153355"/>
              <a:gd name="connsiteX6" fmla="*/ 260064 w 3995453"/>
              <a:gd name="connsiteY6" fmla="*/ 4153355 h 4153355"/>
              <a:gd name="connsiteX7" fmla="*/ 0 w 3995453"/>
              <a:gd name="connsiteY7" fmla="*/ 3893291 h 4153355"/>
              <a:gd name="connsiteX8" fmla="*/ 0 w 3995453"/>
              <a:gd name="connsiteY8" fmla="*/ 260064 h 415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5453" h="4153355" fill="none" extrusionOk="0">
                <a:moveTo>
                  <a:pt x="0" y="260064"/>
                </a:moveTo>
                <a:cubicBezTo>
                  <a:pt x="-964" y="120841"/>
                  <a:pt x="127722" y="21044"/>
                  <a:pt x="260064" y="0"/>
                </a:cubicBezTo>
                <a:cubicBezTo>
                  <a:pt x="1589355" y="110934"/>
                  <a:pt x="2258821" y="140386"/>
                  <a:pt x="3735389" y="0"/>
                </a:cubicBezTo>
                <a:cubicBezTo>
                  <a:pt x="3879756" y="6360"/>
                  <a:pt x="4018506" y="110751"/>
                  <a:pt x="3995453" y="260064"/>
                </a:cubicBezTo>
                <a:cubicBezTo>
                  <a:pt x="3845799" y="1501125"/>
                  <a:pt x="4141888" y="2575798"/>
                  <a:pt x="3995453" y="3893291"/>
                </a:cubicBezTo>
                <a:cubicBezTo>
                  <a:pt x="4010047" y="4046809"/>
                  <a:pt x="3877557" y="4157599"/>
                  <a:pt x="3735389" y="4153355"/>
                </a:cubicBezTo>
                <a:cubicBezTo>
                  <a:pt x="2175285" y="4283732"/>
                  <a:pt x="1835672" y="4007024"/>
                  <a:pt x="260064" y="4153355"/>
                </a:cubicBezTo>
                <a:cubicBezTo>
                  <a:pt x="98132" y="4163437"/>
                  <a:pt x="18651" y="4034210"/>
                  <a:pt x="0" y="3893291"/>
                </a:cubicBezTo>
                <a:cubicBezTo>
                  <a:pt x="-18709" y="3471148"/>
                  <a:pt x="-74369" y="738002"/>
                  <a:pt x="0" y="260064"/>
                </a:cubicBezTo>
                <a:close/>
              </a:path>
              <a:path w="3995453" h="4153355" stroke="0" extrusionOk="0">
                <a:moveTo>
                  <a:pt x="0" y="260064"/>
                </a:moveTo>
                <a:cubicBezTo>
                  <a:pt x="-9157" y="132501"/>
                  <a:pt x="97865" y="-7668"/>
                  <a:pt x="260064" y="0"/>
                </a:cubicBezTo>
                <a:cubicBezTo>
                  <a:pt x="964375" y="-60713"/>
                  <a:pt x="2175914" y="61072"/>
                  <a:pt x="3735389" y="0"/>
                </a:cubicBezTo>
                <a:cubicBezTo>
                  <a:pt x="3873238" y="1932"/>
                  <a:pt x="3988711" y="124407"/>
                  <a:pt x="3995453" y="260064"/>
                </a:cubicBezTo>
                <a:cubicBezTo>
                  <a:pt x="4019905" y="2059354"/>
                  <a:pt x="4063116" y="2518056"/>
                  <a:pt x="3995453" y="3893291"/>
                </a:cubicBezTo>
                <a:cubicBezTo>
                  <a:pt x="4006274" y="4026636"/>
                  <a:pt x="3890012" y="4154080"/>
                  <a:pt x="3735389" y="4153355"/>
                </a:cubicBezTo>
                <a:cubicBezTo>
                  <a:pt x="2496710" y="4079584"/>
                  <a:pt x="922410" y="3997472"/>
                  <a:pt x="260064" y="4153355"/>
                </a:cubicBezTo>
                <a:cubicBezTo>
                  <a:pt x="143867" y="4157333"/>
                  <a:pt x="-25534" y="4025267"/>
                  <a:pt x="0" y="3893291"/>
                </a:cubicBezTo>
                <a:cubicBezTo>
                  <a:pt x="152408" y="3427524"/>
                  <a:pt x="73868" y="1488464"/>
                  <a:pt x="0" y="260064"/>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6" name="ZoneTexte 5">
            <a:extLst>
              <a:ext uri="{FF2B5EF4-FFF2-40B4-BE49-F238E27FC236}">
                <a16:creationId xmlns:a16="http://schemas.microsoft.com/office/drawing/2014/main" id="{AA40DD56-5E42-9439-C6BE-4B938C3004FC}"/>
              </a:ext>
            </a:extLst>
          </p:cNvPr>
          <p:cNvSpPr txBox="1"/>
          <p:nvPr/>
        </p:nvSpPr>
        <p:spPr>
          <a:xfrm>
            <a:off x="8318206" y="1176281"/>
            <a:ext cx="3316474" cy="677108"/>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 SUR LE TAUX </a:t>
            </a:r>
          </a:p>
          <a:p>
            <a:pPr algn="ctr"/>
            <a:r>
              <a:rPr lang="fr-FR" sz="1200" b="1" i="1" dirty="0">
                <a:solidFill>
                  <a:srgbClr val="AC5540"/>
                </a:solidFill>
                <a:latin typeface="Century Gothic" panose="020B0502020202020204" pitchFamily="34" charset="0"/>
                <a:cs typeface="Calibri" pitchFamily="34" charset="0"/>
              </a:rPr>
              <a:t>de femmes qui souhaitent être en couple avec un homme déconstruit</a:t>
            </a:r>
          </a:p>
        </p:txBody>
      </p:sp>
      <p:pic>
        <p:nvPicPr>
          <p:cNvPr id="16" name="Image 15">
            <a:extLst>
              <a:ext uri="{FF2B5EF4-FFF2-40B4-BE49-F238E27FC236}">
                <a16:creationId xmlns:a16="http://schemas.microsoft.com/office/drawing/2014/main" id="{2C7A927A-5019-39AC-EE0A-611E47304E9F}"/>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7788681" y="1383738"/>
            <a:ext cx="491425" cy="525041"/>
          </a:xfrm>
          <a:prstGeom prst="rect">
            <a:avLst/>
          </a:prstGeom>
        </p:spPr>
      </p:pic>
      <p:sp>
        <p:nvSpPr>
          <p:cNvPr id="26" name="Titre 4">
            <a:extLst>
              <a:ext uri="{FF2B5EF4-FFF2-40B4-BE49-F238E27FC236}">
                <a16:creationId xmlns:a16="http://schemas.microsoft.com/office/drawing/2014/main" id="{CB141A27-1F37-2B66-02A9-12B317BADC8E}"/>
              </a:ext>
            </a:extLst>
          </p:cNvPr>
          <p:cNvSpPr txBox="1">
            <a:spLocks/>
          </p:cNvSpPr>
          <p:nvPr/>
        </p:nvSpPr>
        <p:spPr>
          <a:xfrm>
            <a:off x="237698" y="65415"/>
            <a:ext cx="11082344" cy="860887"/>
          </a:xfrm>
          <a:prstGeom prst="rect">
            <a:avLst/>
          </a:prstGeom>
        </p:spPr>
        <p:txBody>
          <a:bodyPr lIns="88666" tIns="44332" rIns="88666"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l" defTabSz="886649"/>
            <a:r>
              <a:rPr lang="fr-FR" b="1" dirty="0">
                <a:solidFill>
                  <a:srgbClr val="9D8661"/>
                </a:solidFill>
                <a:latin typeface="Century Gothic" panose="020B0502020202020204" pitchFamily="34" charset="0"/>
              </a:rPr>
              <a:t>VIVRE AVEC UN HOMME DÉCONSTRUIT N’EST PAS LE SOUHAIT D’UNE MAJORITÉ DE FRANÇAISES MAIS IL EST TRÈS FORT DANS LES JEUNES GÉNÉRATIONS</a:t>
            </a:r>
          </a:p>
        </p:txBody>
      </p:sp>
      <p:pic>
        <p:nvPicPr>
          <p:cNvPr id="12" name="Image 11" descr="Une image contenant dessin, dessin humoristique, croquis, illustration&#10;&#10;Description générée automatiquement">
            <a:extLst>
              <a:ext uri="{FF2B5EF4-FFF2-40B4-BE49-F238E27FC236}">
                <a16:creationId xmlns:a16="http://schemas.microsoft.com/office/drawing/2014/main" id="{0C889EB8-9C56-B703-5DFA-8C123EA2CC2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000" b="98500" l="10000" r="90000">
                        <a14:foregroundMark x1="36050" y1="62700" x2="52900" y2="55200"/>
                        <a14:foregroundMark x1="52900" y1="55200" x2="43400" y2="65750"/>
                        <a14:foregroundMark x1="43400" y1="65750" x2="54650" y2="69950"/>
                        <a14:foregroundMark x1="54650" y1="69950" x2="54500" y2="82900"/>
                        <a14:foregroundMark x1="54500" y1="82900" x2="49900" y2="90900"/>
                        <a14:foregroundMark x1="49900" y1="90900" x2="54000" y2="98500"/>
                        <a14:foregroundMark x1="54000" y1="98500" x2="52100" y2="97500"/>
                        <a14:foregroundMark x1="52300" y1="15850" x2="47700" y2="8200"/>
                        <a14:foregroundMark x1="47700" y1="8200" x2="51900" y2="6250"/>
                        <a14:foregroundMark x1="68550" y1="5000" x2="73950" y2="5000"/>
                      </a14:backgroundRemoval>
                    </a14:imgEffect>
                  </a14:imgLayer>
                </a14:imgProps>
              </a:ext>
              <a:ext uri="{28A0092B-C50C-407E-A947-70E740481C1C}">
                <a14:useLocalDpi xmlns:a14="http://schemas.microsoft.com/office/drawing/2010/main" val="0"/>
              </a:ext>
            </a:extLst>
          </a:blip>
          <a:stretch>
            <a:fillRect/>
          </a:stretch>
        </p:blipFill>
        <p:spPr>
          <a:xfrm>
            <a:off x="-240548" y="2128739"/>
            <a:ext cx="2641166" cy="2641166"/>
          </a:xfrm>
          <a:prstGeom prst="rect">
            <a:avLst/>
          </a:prstGeom>
        </p:spPr>
      </p:pic>
      <p:sp>
        <p:nvSpPr>
          <p:cNvPr id="19" name="ZoneTexte 18">
            <a:extLst>
              <a:ext uri="{FF2B5EF4-FFF2-40B4-BE49-F238E27FC236}">
                <a16:creationId xmlns:a16="http://schemas.microsoft.com/office/drawing/2014/main" id="{4DF800A2-02F8-5700-169D-7116A261839D}"/>
              </a:ext>
            </a:extLst>
          </p:cNvPr>
          <p:cNvSpPr txBox="1"/>
          <p:nvPr/>
        </p:nvSpPr>
        <p:spPr>
          <a:xfrm>
            <a:off x="0" y="1921895"/>
            <a:ext cx="6124352" cy="246221"/>
          </a:xfrm>
          <a:prstGeom prst="rect">
            <a:avLst/>
          </a:prstGeom>
          <a:noFill/>
        </p:spPr>
        <p:txBody>
          <a:bodyPr wrap="square">
            <a:spAutoFit/>
          </a:bodyPr>
          <a:lstStyle/>
          <a:p>
            <a:pPr marL="0" marR="0" lvl="0" indent="0" algn="just" defTabSz="779252"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603D2F"/>
                </a:solidFill>
                <a:effectLst/>
                <a:uLnTx/>
                <a:uFillTx/>
                <a:latin typeface="Calibri" panose="020F0502020204030204" pitchFamily="34" charset="0"/>
                <a:ea typeface="+mn-ea"/>
                <a:cs typeface="Calibri" panose="020F0502020204030204" pitchFamily="34" charset="0"/>
              </a:rPr>
              <a:t>Base : femmes hétérosexuelles ou bisexuelles</a:t>
            </a:r>
          </a:p>
        </p:txBody>
      </p:sp>
      <p:sp>
        <p:nvSpPr>
          <p:cNvPr id="21" name="Arc 20">
            <a:extLst>
              <a:ext uri="{FF2B5EF4-FFF2-40B4-BE49-F238E27FC236}">
                <a16:creationId xmlns:a16="http://schemas.microsoft.com/office/drawing/2014/main" id="{0D8C5B6E-6F6D-C950-D161-D63AA03AAEB5}"/>
              </a:ext>
            </a:extLst>
          </p:cNvPr>
          <p:cNvSpPr/>
          <p:nvPr/>
        </p:nvSpPr>
        <p:spPr>
          <a:xfrm rot="16023611">
            <a:off x="3132099" y="2202149"/>
            <a:ext cx="4540824" cy="5320814"/>
          </a:xfrm>
          <a:prstGeom prst="arc">
            <a:avLst>
              <a:gd name="adj1" fmla="val 16146482"/>
              <a:gd name="adj2" fmla="val 19472266"/>
            </a:avLst>
          </a:prstGeom>
          <a:ln w="12700">
            <a:solidFill>
              <a:srgbClr val="C00000"/>
            </a:solidFill>
            <a:prstDash val="dash"/>
            <a:headEnd type="none" w="med" len="med"/>
            <a:tailEnd type="stealth"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solidFill>
                <a:srgbClr val="C00000"/>
              </a:solidFill>
            </a:endParaRPr>
          </a:p>
        </p:txBody>
      </p:sp>
      <p:graphicFrame>
        <p:nvGraphicFramePr>
          <p:cNvPr id="3" name="Graphique 2">
            <a:extLst>
              <a:ext uri="{FF2B5EF4-FFF2-40B4-BE49-F238E27FC236}">
                <a16:creationId xmlns:a16="http://schemas.microsoft.com/office/drawing/2014/main" id="{12E51602-94CC-D83A-F3FC-70D77025DE12}"/>
              </a:ext>
            </a:extLst>
          </p:cNvPr>
          <p:cNvGraphicFramePr/>
          <p:nvPr>
            <p:extLst>
              <p:ext uri="{D42A27DB-BD31-4B8C-83A1-F6EECF244321}">
                <p14:modId xmlns:p14="http://schemas.microsoft.com/office/powerpoint/2010/main" val="252101044"/>
              </p:ext>
            </p:extLst>
          </p:nvPr>
        </p:nvGraphicFramePr>
        <p:xfrm>
          <a:off x="7841992" y="2155644"/>
          <a:ext cx="4268901" cy="3521605"/>
        </p:xfrm>
        <a:graphic>
          <a:graphicData uri="http://schemas.openxmlformats.org/drawingml/2006/chart">
            <c:chart xmlns:c="http://schemas.openxmlformats.org/drawingml/2006/chart" xmlns:r="http://schemas.openxmlformats.org/officeDocument/2006/relationships" r:id="rId7"/>
          </a:graphicData>
        </a:graphic>
      </p:graphicFrame>
      <p:sp>
        <p:nvSpPr>
          <p:cNvPr id="7" name="ZoneTexte 6">
            <a:extLst>
              <a:ext uri="{FF2B5EF4-FFF2-40B4-BE49-F238E27FC236}">
                <a16:creationId xmlns:a16="http://schemas.microsoft.com/office/drawing/2014/main" id="{6D46E9E5-1BAE-9C16-04A4-EE15071261A9}"/>
              </a:ext>
            </a:extLst>
          </p:cNvPr>
          <p:cNvSpPr txBox="1"/>
          <p:nvPr/>
        </p:nvSpPr>
        <p:spPr>
          <a:xfrm>
            <a:off x="7214891" y="2258295"/>
            <a:ext cx="3490005" cy="261610"/>
          </a:xfrm>
          <a:prstGeom prst="rect">
            <a:avLst/>
          </a:prstGeom>
          <a:noFill/>
        </p:spPr>
        <p:txBody>
          <a:bodyPr wrap="square">
            <a:spAutoFit/>
          </a:bodyPr>
          <a:lstStyle/>
          <a:p>
            <a:pPr algn="ctr"/>
            <a:r>
              <a:rPr lang="fr-FR" sz="1100" b="1" i="1" dirty="0">
                <a:solidFill>
                  <a:schemeClr val="bg1">
                    <a:lumMod val="65000"/>
                  </a:schemeClr>
                </a:solidFill>
                <a:latin typeface="Century Gothic" panose="020B0502020202020204" pitchFamily="34" charset="0"/>
                <a:cs typeface="Calibri" pitchFamily="34" charset="0"/>
              </a:rPr>
              <a:t>Selon l’âge</a:t>
            </a:r>
            <a:endParaRPr lang="fr-FR" sz="1050" b="1" i="1" dirty="0">
              <a:solidFill>
                <a:srgbClr val="C00000"/>
              </a:solidFill>
              <a:latin typeface="Century Gothic" panose="020B0502020202020204" pitchFamily="34" charset="0"/>
              <a:cs typeface="Calibri" pitchFamily="34" charset="0"/>
            </a:endParaRPr>
          </a:p>
        </p:txBody>
      </p:sp>
      <p:sp>
        <p:nvSpPr>
          <p:cNvPr id="8" name="ZoneTexte 7">
            <a:extLst>
              <a:ext uri="{FF2B5EF4-FFF2-40B4-BE49-F238E27FC236}">
                <a16:creationId xmlns:a16="http://schemas.microsoft.com/office/drawing/2014/main" id="{0F181AAE-376B-91C8-C780-0ED0633217FE}"/>
              </a:ext>
            </a:extLst>
          </p:cNvPr>
          <p:cNvSpPr txBox="1"/>
          <p:nvPr/>
        </p:nvSpPr>
        <p:spPr>
          <a:xfrm>
            <a:off x="9257726" y="2257413"/>
            <a:ext cx="3490005" cy="261610"/>
          </a:xfrm>
          <a:prstGeom prst="rect">
            <a:avLst/>
          </a:prstGeom>
          <a:noFill/>
        </p:spPr>
        <p:txBody>
          <a:bodyPr wrap="square">
            <a:spAutoFit/>
          </a:bodyPr>
          <a:lstStyle/>
          <a:p>
            <a:pPr algn="ctr"/>
            <a:r>
              <a:rPr lang="fr-FR" sz="1100" b="1" i="1" dirty="0">
                <a:solidFill>
                  <a:schemeClr val="bg1">
                    <a:lumMod val="65000"/>
                  </a:schemeClr>
                </a:solidFill>
                <a:latin typeface="Century Gothic" panose="020B0502020202020204" pitchFamily="34" charset="0"/>
                <a:cs typeface="Calibri" pitchFamily="34" charset="0"/>
              </a:rPr>
              <a:t>Selon le degré de féminisme</a:t>
            </a:r>
            <a:endParaRPr lang="fr-FR" sz="1050" b="1" i="1" dirty="0">
              <a:solidFill>
                <a:srgbClr val="C00000"/>
              </a:solidFill>
              <a:latin typeface="Century Gothic" panose="020B0502020202020204" pitchFamily="34" charset="0"/>
              <a:cs typeface="Calibri" pitchFamily="34" charset="0"/>
            </a:endParaRPr>
          </a:p>
        </p:txBody>
      </p:sp>
      <p:cxnSp>
        <p:nvCxnSpPr>
          <p:cNvPr id="9" name="Connecteur droit 8">
            <a:extLst>
              <a:ext uri="{FF2B5EF4-FFF2-40B4-BE49-F238E27FC236}">
                <a16:creationId xmlns:a16="http://schemas.microsoft.com/office/drawing/2014/main" id="{F749CCB7-D26A-C94D-91E8-BE0599AD9A74}"/>
              </a:ext>
            </a:extLst>
          </p:cNvPr>
          <p:cNvCxnSpPr/>
          <p:nvPr/>
        </p:nvCxnSpPr>
        <p:spPr bwMode="auto">
          <a:xfrm>
            <a:off x="9884948" y="2525492"/>
            <a:ext cx="0" cy="2697369"/>
          </a:xfrm>
          <a:prstGeom prst="line">
            <a:avLst/>
          </a:prstGeom>
          <a:ln w="22225">
            <a:solidFill>
              <a:schemeClr val="bg1">
                <a:lumMod val="5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1818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1894550114"/>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1085443329"/>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3478260082"/>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207943"/>
            <a:ext cx="9978569" cy="384721"/>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souhaitant être en couple avec un homme déconstruit</a:t>
            </a:r>
          </a:p>
        </p:txBody>
      </p:sp>
      <p:sp>
        <p:nvSpPr>
          <p:cNvPr id="163" name="Rectangle 162">
            <a:extLst>
              <a:ext uri="{FF2B5EF4-FFF2-40B4-BE49-F238E27FC236}">
                <a16:creationId xmlns:a16="http://schemas.microsoft.com/office/drawing/2014/main" id="{16B3F382-A083-ED9B-709C-34A10C3EA462}"/>
              </a:ext>
            </a:extLst>
          </p:cNvPr>
          <p:cNvSpPr/>
          <p:nvPr/>
        </p:nvSpPr>
        <p:spPr>
          <a:xfrm>
            <a:off x="1291162" y="772631"/>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64% des femmes âgées de 18 à 24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38005"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293870" y="1790930"/>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5" name="ZoneTexte 54">
            <a:extLst>
              <a:ext uri="{FF2B5EF4-FFF2-40B4-BE49-F238E27FC236}">
                <a16:creationId xmlns:a16="http://schemas.microsoft.com/office/drawing/2014/main" id="{B0A66336-42BE-7EAC-AECE-765BFD7EC02F}"/>
              </a:ext>
            </a:extLst>
          </p:cNvPr>
          <p:cNvSpPr txBox="1"/>
          <p:nvPr/>
        </p:nvSpPr>
        <p:spPr>
          <a:xfrm>
            <a:off x="7104444" y="5830929"/>
            <a:ext cx="1981990"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Importance de la déconstruction dans le choix du partenaire</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9" name="ZoneTexte 8">
            <a:extLst>
              <a:ext uri="{FF2B5EF4-FFF2-40B4-BE49-F238E27FC236}">
                <a16:creationId xmlns:a16="http://schemas.microsoft.com/office/drawing/2014/main" id="{0BC9B5FB-1DEC-A02B-7311-BD32A2017E3B}"/>
              </a:ext>
            </a:extLst>
          </p:cNvPr>
          <p:cNvSpPr txBox="1"/>
          <p:nvPr/>
        </p:nvSpPr>
        <p:spPr>
          <a:xfrm>
            <a:off x="1255333" y="831863"/>
            <a:ext cx="848929" cy="400110"/>
          </a:xfrm>
          <a:prstGeom prst="rect">
            <a:avLst/>
          </a:prstGeom>
          <a:noFill/>
        </p:spPr>
        <p:txBody>
          <a:bodyPr wrap="square" rtlCol="0">
            <a:spAutoFit/>
          </a:bodyPr>
          <a:lstStyle/>
          <a:p>
            <a:pPr algn="ctr"/>
            <a:r>
              <a:rPr lang="fr-FR" sz="1000" b="1" dirty="0">
                <a:solidFill>
                  <a:srgbClr val="AA5E51"/>
                </a:solidFill>
              </a:rPr>
              <a:t>Oui, beaucoup</a:t>
            </a:r>
          </a:p>
        </p:txBody>
      </p:sp>
      <p:sp>
        <p:nvSpPr>
          <p:cNvPr id="10" name="ZoneTexte 9">
            <a:extLst>
              <a:ext uri="{FF2B5EF4-FFF2-40B4-BE49-F238E27FC236}">
                <a16:creationId xmlns:a16="http://schemas.microsoft.com/office/drawing/2014/main" id="{313C8E1E-3FBB-6F4C-9443-6A49E9C1C5AC}"/>
              </a:ext>
            </a:extLst>
          </p:cNvPr>
          <p:cNvSpPr txBox="1"/>
          <p:nvPr/>
        </p:nvSpPr>
        <p:spPr>
          <a:xfrm>
            <a:off x="1783056" y="831863"/>
            <a:ext cx="1209554" cy="400110"/>
          </a:xfrm>
          <a:prstGeom prst="rect">
            <a:avLst/>
          </a:prstGeom>
          <a:noFill/>
        </p:spPr>
        <p:txBody>
          <a:bodyPr wrap="square" rtlCol="0">
            <a:spAutoFit/>
          </a:bodyPr>
          <a:lstStyle/>
          <a:p>
            <a:pPr algn="ctr"/>
            <a:r>
              <a:rPr lang="fr-FR" sz="1000" b="1" dirty="0">
                <a:solidFill>
                  <a:srgbClr val="CB9991"/>
                </a:solidFill>
                <a:sym typeface="Webdings" panose="05030102010509060703" pitchFamily="18" charset="2"/>
              </a:rPr>
              <a:t>Oui, </a:t>
            </a:r>
          </a:p>
          <a:p>
            <a:pPr algn="ctr"/>
            <a:r>
              <a:rPr lang="fr-FR" sz="1000" b="1" dirty="0">
                <a:solidFill>
                  <a:srgbClr val="CB9991"/>
                </a:solidFill>
                <a:sym typeface="Webdings" panose="05030102010509060703" pitchFamily="18" charset="2"/>
              </a:rPr>
              <a:t>plutôt</a:t>
            </a:r>
            <a:endParaRPr lang="fr-FR" sz="1000" b="1" dirty="0">
              <a:solidFill>
                <a:srgbClr val="CB9991"/>
              </a:solidFill>
            </a:endParaRPr>
          </a:p>
        </p:txBody>
      </p:sp>
      <p:sp>
        <p:nvSpPr>
          <p:cNvPr id="12" name="ZoneTexte 11">
            <a:extLst>
              <a:ext uri="{FF2B5EF4-FFF2-40B4-BE49-F238E27FC236}">
                <a16:creationId xmlns:a16="http://schemas.microsoft.com/office/drawing/2014/main" id="{8AC3863E-1EF4-8C5E-B5D1-56912DBA0A43}"/>
              </a:ext>
            </a:extLst>
          </p:cNvPr>
          <p:cNvSpPr txBox="1"/>
          <p:nvPr/>
        </p:nvSpPr>
        <p:spPr>
          <a:xfrm>
            <a:off x="2653076" y="799151"/>
            <a:ext cx="1063099" cy="461665"/>
          </a:xfrm>
          <a:prstGeom prst="rect">
            <a:avLst/>
          </a:prstGeom>
          <a:noFill/>
        </p:spPr>
        <p:txBody>
          <a:bodyPr wrap="square" rtlCol="0">
            <a:spAutoFit/>
          </a:bodyPr>
          <a:lstStyle/>
          <a:p>
            <a:pPr algn="ctr"/>
            <a:r>
              <a:rPr lang="fr-FR" sz="1200" b="1" dirty="0">
                <a:solidFill>
                  <a:srgbClr val="AA5E51"/>
                </a:solidFill>
                <a:latin typeface="Calibri" panose="020F0502020204030204" pitchFamily="34" charset="0"/>
                <a:cs typeface="Calibri" panose="020F0502020204030204" pitchFamily="34" charset="0"/>
              </a:rPr>
              <a:t>Total </a:t>
            </a:r>
          </a:p>
          <a:p>
            <a:pPr algn="ctr"/>
            <a:r>
              <a:rPr lang="fr-FR" sz="1200" b="1" dirty="0">
                <a:solidFill>
                  <a:srgbClr val="AA5E51"/>
                </a:solidFill>
                <a:latin typeface="Calibri" panose="020F0502020204030204" pitchFamily="34" charset="0"/>
                <a:cs typeface="Calibri" panose="020F0502020204030204" pitchFamily="34" charset="0"/>
              </a:rPr>
              <a:t>Oui</a:t>
            </a:r>
            <a:endParaRPr lang="fr-FR" sz="1100" b="1" i="1" dirty="0">
              <a:solidFill>
                <a:srgbClr val="AA5E51"/>
              </a:solidFill>
              <a:latin typeface="Calibri" panose="020F0502020204030204" pitchFamily="34" charset="0"/>
              <a:cs typeface="Calibri" panose="020F0502020204030204" pitchFamily="34" charset="0"/>
            </a:endParaRPr>
          </a:p>
        </p:txBody>
      </p:sp>
      <p:pic>
        <p:nvPicPr>
          <p:cNvPr id="13" name="Image 12" descr="Une image contenant dessin, dessin humoristique, croquis, illustration&#10;&#10;Description générée automatiquement">
            <a:extLst>
              <a:ext uri="{FF2B5EF4-FFF2-40B4-BE49-F238E27FC236}">
                <a16:creationId xmlns:a16="http://schemas.microsoft.com/office/drawing/2014/main" id="{08DC1E2E-2AE8-F349-0E7B-49ABA7619A5A}"/>
              </a:ext>
            </a:extLst>
          </p:cNvPr>
          <p:cNvPicPr>
            <a:picLocks noChangeAspect="1"/>
          </p:cNvPicPr>
          <p:nvPr/>
        </p:nvPicPr>
        <p:blipFill>
          <a:blip r:embed="rId27" cstate="print">
            <a:extLst>
              <a:ext uri="{BEBA8EAE-BF5A-486C-A8C5-ECC9F3942E4B}">
                <a14:imgProps xmlns:a14="http://schemas.microsoft.com/office/drawing/2010/main">
                  <a14:imgLayer r:embed="rId28">
                    <a14:imgEffect>
                      <a14:backgroundRemoval t="5000" b="98500" l="10000" r="90000">
                        <a14:foregroundMark x1="36050" y1="62700" x2="52900" y2="55200"/>
                        <a14:foregroundMark x1="52900" y1="55200" x2="43400" y2="65750"/>
                        <a14:foregroundMark x1="43400" y1="65750" x2="54650" y2="69950"/>
                        <a14:foregroundMark x1="54650" y1="69950" x2="54500" y2="82900"/>
                        <a14:foregroundMark x1="54500" y1="82900" x2="49900" y2="90900"/>
                        <a14:foregroundMark x1="49900" y1="90900" x2="54000" y2="98500"/>
                        <a14:foregroundMark x1="54000" y1="98500" x2="52100" y2="97500"/>
                        <a14:foregroundMark x1="52300" y1="15850" x2="47700" y2="8200"/>
                        <a14:foregroundMark x1="47700" y1="8200" x2="51900" y2="6250"/>
                        <a14:foregroundMark x1="68550" y1="5000" x2="73950" y2="5000"/>
                      </a14:backgroundRemoval>
                    </a14:imgEffect>
                  </a14:imgLayer>
                </a14:imgProps>
              </a:ext>
              <a:ext uri="{28A0092B-C50C-407E-A947-70E740481C1C}">
                <a14:useLocalDpi xmlns:a14="http://schemas.microsoft.com/office/drawing/2010/main" val="0"/>
              </a:ext>
            </a:extLst>
          </a:blip>
          <a:stretch>
            <a:fillRect/>
          </a:stretch>
        </p:blipFill>
        <p:spPr>
          <a:xfrm>
            <a:off x="10819071" y="115832"/>
            <a:ext cx="1188903" cy="1188903"/>
          </a:xfrm>
          <a:prstGeom prst="rect">
            <a:avLst/>
          </a:prstGeom>
        </p:spPr>
      </p:pic>
      <p:sp>
        <p:nvSpPr>
          <p:cNvPr id="14" name="Rectangle 13">
            <a:extLst>
              <a:ext uri="{FF2B5EF4-FFF2-40B4-BE49-F238E27FC236}">
                <a16:creationId xmlns:a16="http://schemas.microsoft.com/office/drawing/2014/main" id="{A52C0A5D-DA78-D4BC-C245-C35EEA53FCB8}"/>
              </a:ext>
            </a:extLst>
          </p:cNvPr>
          <p:cNvSpPr/>
          <p:nvPr/>
        </p:nvSpPr>
        <p:spPr bwMode="auto">
          <a:xfrm>
            <a:off x="7178881" y="4865534"/>
            <a:ext cx="4005386" cy="96539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Tree>
    <p:extLst>
      <p:ext uri="{BB962C8B-B14F-4D97-AF65-F5344CB8AC3E}">
        <p14:creationId xmlns:p14="http://schemas.microsoft.com/office/powerpoint/2010/main" val="22166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4432BD49-4FAD-4024-B2AD-725E7654EA01}"/>
              </a:ext>
            </a:extLst>
          </p:cNvPr>
          <p:cNvGraphicFramePr/>
          <p:nvPr>
            <p:extLst>
              <p:ext uri="{D42A27DB-BD31-4B8C-83A1-F6EECF244321}">
                <p14:modId xmlns:p14="http://schemas.microsoft.com/office/powerpoint/2010/main" val="1887359554"/>
              </p:ext>
            </p:extLst>
          </p:nvPr>
        </p:nvGraphicFramePr>
        <p:xfrm>
          <a:off x="7500739" y="2155644"/>
          <a:ext cx="4443431" cy="3521605"/>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14B98D7E-3F27-C120-933B-AD0BC9DBC399}"/>
              </a:ext>
            </a:extLst>
          </p:cNvPr>
          <p:cNvSpPr txBox="1"/>
          <p:nvPr/>
        </p:nvSpPr>
        <p:spPr>
          <a:xfrm>
            <a:off x="6874235" y="2258295"/>
            <a:ext cx="3490005" cy="261610"/>
          </a:xfrm>
          <a:prstGeom prst="rect">
            <a:avLst/>
          </a:prstGeom>
          <a:solidFill>
            <a:schemeClr val="bg1"/>
          </a:solidFill>
        </p:spPr>
        <p:txBody>
          <a:bodyPr wrap="square">
            <a:spAutoFit/>
          </a:bodyPr>
          <a:lstStyle/>
          <a:p>
            <a:pPr algn="ctr"/>
            <a:r>
              <a:rPr lang="fr-FR" sz="1100" b="1" i="1" dirty="0">
                <a:solidFill>
                  <a:schemeClr val="bg1">
                    <a:lumMod val="65000"/>
                  </a:schemeClr>
                </a:solidFill>
                <a:latin typeface="Century Gothic" panose="020B0502020202020204" pitchFamily="34" charset="0"/>
                <a:cs typeface="Calibri" pitchFamily="34" charset="0"/>
              </a:rPr>
              <a:t>Selon l’âge</a:t>
            </a:r>
            <a:endParaRPr lang="fr-FR" sz="1050" b="1" i="1" dirty="0">
              <a:solidFill>
                <a:srgbClr val="C00000"/>
              </a:solidFill>
              <a:latin typeface="Century Gothic" panose="020B0502020202020204" pitchFamily="34" charset="0"/>
              <a:cs typeface="Calibri" pitchFamily="34" charset="0"/>
            </a:endParaRPr>
          </a:p>
        </p:txBody>
      </p:sp>
      <p:sp>
        <p:nvSpPr>
          <p:cNvPr id="5" name="ZoneTexte 4">
            <a:extLst>
              <a:ext uri="{FF2B5EF4-FFF2-40B4-BE49-F238E27FC236}">
                <a16:creationId xmlns:a16="http://schemas.microsoft.com/office/drawing/2014/main" id="{C724FBB6-8F0A-BCDC-7ACC-DA9BC95383B1}"/>
              </a:ext>
            </a:extLst>
          </p:cNvPr>
          <p:cNvSpPr txBox="1"/>
          <p:nvPr/>
        </p:nvSpPr>
        <p:spPr>
          <a:xfrm>
            <a:off x="9257726" y="2257413"/>
            <a:ext cx="3490005" cy="261610"/>
          </a:xfrm>
          <a:prstGeom prst="rect">
            <a:avLst/>
          </a:prstGeom>
          <a:noFill/>
        </p:spPr>
        <p:txBody>
          <a:bodyPr wrap="square">
            <a:spAutoFit/>
          </a:bodyPr>
          <a:lstStyle/>
          <a:p>
            <a:pPr algn="ctr"/>
            <a:r>
              <a:rPr lang="fr-FR" sz="1100" b="1" i="1" dirty="0">
                <a:solidFill>
                  <a:schemeClr val="bg1">
                    <a:lumMod val="65000"/>
                  </a:schemeClr>
                </a:solidFill>
                <a:latin typeface="Century Gothic" panose="020B0502020202020204" pitchFamily="34" charset="0"/>
                <a:cs typeface="Calibri" pitchFamily="34" charset="0"/>
              </a:rPr>
              <a:t>Selon le degré de féminisme</a:t>
            </a:r>
            <a:endParaRPr lang="fr-FR" sz="1050" b="1" i="1" dirty="0">
              <a:solidFill>
                <a:srgbClr val="C00000"/>
              </a:solidFill>
              <a:latin typeface="Century Gothic" panose="020B0502020202020204" pitchFamily="34" charset="0"/>
              <a:cs typeface="Calibri" pitchFamily="34" charset="0"/>
            </a:endParaRPr>
          </a:p>
        </p:txBody>
      </p:sp>
      <p:cxnSp>
        <p:nvCxnSpPr>
          <p:cNvPr id="6" name="Connecteur droit 5">
            <a:extLst>
              <a:ext uri="{FF2B5EF4-FFF2-40B4-BE49-F238E27FC236}">
                <a16:creationId xmlns:a16="http://schemas.microsoft.com/office/drawing/2014/main" id="{CE9EAD99-1A89-8966-CCC6-1A1291B78C3B}"/>
              </a:ext>
            </a:extLst>
          </p:cNvPr>
          <p:cNvCxnSpPr/>
          <p:nvPr/>
        </p:nvCxnSpPr>
        <p:spPr bwMode="auto">
          <a:xfrm>
            <a:off x="9884948" y="2525492"/>
            <a:ext cx="0" cy="2697369"/>
          </a:xfrm>
          <a:prstGeom prst="line">
            <a:avLst/>
          </a:prstGeom>
          <a:ln w="22225">
            <a:solidFill>
              <a:schemeClr val="bg1">
                <a:lumMod val="5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9" name="Graphique 8">
            <a:extLst>
              <a:ext uri="{FF2B5EF4-FFF2-40B4-BE49-F238E27FC236}">
                <a16:creationId xmlns:a16="http://schemas.microsoft.com/office/drawing/2014/main" id="{2C02374D-CC54-FFBD-541B-7592DCC3F205}"/>
              </a:ext>
            </a:extLst>
          </p:cNvPr>
          <p:cNvGraphicFramePr>
            <a:graphicFrameLocks/>
          </p:cNvGraphicFramePr>
          <p:nvPr>
            <p:extLst>
              <p:ext uri="{D42A27DB-BD31-4B8C-83A1-F6EECF244321}">
                <p14:modId xmlns:p14="http://schemas.microsoft.com/office/powerpoint/2010/main" val="2854924976"/>
              </p:ext>
            </p:extLst>
          </p:nvPr>
        </p:nvGraphicFramePr>
        <p:xfrm>
          <a:off x="-50421" y="1706941"/>
          <a:ext cx="7387193" cy="5749829"/>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46">
            <a:extLst>
              <a:ext uri="{FF2B5EF4-FFF2-40B4-BE49-F238E27FC236}">
                <a16:creationId xmlns:a16="http://schemas.microsoft.com/office/drawing/2014/main" id="{128F7575-42F3-6EFF-ABC6-3D036421C1C4}"/>
              </a:ext>
            </a:extLst>
          </p:cNvPr>
          <p:cNvSpPr>
            <a:spLocks noChangeArrowheads="1"/>
          </p:cNvSpPr>
          <p:nvPr/>
        </p:nvSpPr>
        <p:spPr bwMode="auto">
          <a:xfrm>
            <a:off x="954669" y="5252599"/>
            <a:ext cx="6899816" cy="1139609"/>
          </a:xfrm>
          <a:prstGeom prst="rect">
            <a:avLst/>
          </a:prstGeom>
          <a:noFill/>
          <a:ln w="9525">
            <a:noFill/>
            <a:miter lim="800000"/>
            <a:headEnd/>
            <a:tailEnd/>
          </a:ln>
          <a:effectLst/>
        </p:spPr>
        <p:txBody>
          <a:bodyPr wrap="square" lIns="97347" tIns="48674" rIns="97347" bIns="48674">
            <a:spAutoFit/>
          </a:bodyPr>
          <a:lstStyle/>
          <a:p>
            <a:pPr marL="0" marR="0" lvl="0" indent="0" defTabSz="1014032" eaLnBrk="1" fontAlgn="auto" latinLnBrk="0" hangingPunct="1">
              <a:lnSpc>
                <a:spcPct val="100000"/>
              </a:lnSpc>
              <a:spcBef>
                <a:spcPts val="100"/>
              </a:spcBef>
              <a:spcAft>
                <a:spcPts val="100"/>
              </a:spcAft>
              <a:buClrTx/>
              <a:buSzTx/>
              <a:buFontTx/>
              <a:buNone/>
              <a:tabLst/>
              <a:defRPr/>
            </a:pPr>
            <a:r>
              <a:rPr lang="fr-FR" sz="2800" b="1" kern="0" dirty="0">
                <a:solidFill>
                  <a:srgbClr val="AA5E51"/>
                </a:solidFill>
                <a:latin typeface="Century Gothic" panose="020B0502020202020204" pitchFamily="34" charset="0"/>
              </a:rPr>
              <a:t>47</a:t>
            </a:r>
            <a:r>
              <a:rPr kumimoji="0" lang="fr-FR" sz="2800" b="1" i="0" u="none" strike="noStrike" kern="0" cap="none" spc="0" normalizeH="0" baseline="0" noProof="0" dirty="0">
                <a:ln>
                  <a:noFill/>
                </a:ln>
                <a:solidFill>
                  <a:srgbClr val="AA5E51"/>
                </a:solidFill>
                <a:effectLst/>
                <a:uLnTx/>
                <a:uFillTx/>
                <a:latin typeface="Century Gothic" panose="020B0502020202020204" pitchFamily="34" charset="0"/>
              </a:rPr>
              <a:t>%</a:t>
            </a:r>
            <a:endParaRPr kumimoji="0" lang="fr-FR" sz="2800" b="1" i="1" u="none" strike="noStrike" kern="0" cap="none" spc="0" normalizeH="0" baseline="30000" noProof="0" dirty="0">
              <a:ln>
                <a:noFill/>
              </a:ln>
              <a:solidFill>
                <a:srgbClr val="AA5E51"/>
              </a:solidFill>
              <a:effectLst/>
              <a:uLnTx/>
              <a:uFillTx/>
              <a:latin typeface="Century Gothic" panose="020B0502020202020204" pitchFamily="34" charset="0"/>
            </a:endParaRPr>
          </a:p>
          <a:p>
            <a:pPr marL="0" marR="0" lvl="0" indent="0" defTabSz="1014032" eaLnBrk="1" fontAlgn="auto" latinLnBrk="0" hangingPunct="1">
              <a:lnSpc>
                <a:spcPct val="100000"/>
              </a:lnSpc>
              <a:spcBef>
                <a:spcPts val="100"/>
              </a:spcBef>
              <a:spcAft>
                <a:spcPts val="100"/>
              </a:spcAft>
              <a:buClrTx/>
              <a:buSzTx/>
              <a:buFontTx/>
              <a:buNone/>
              <a:tabLst/>
              <a:defRPr/>
            </a:pPr>
            <a:r>
              <a:rPr lang="fr-FR" sz="1900" b="1" kern="0" dirty="0">
                <a:solidFill>
                  <a:srgbClr val="AA5E51"/>
                </a:solidFill>
                <a:latin typeface="Century Gothic" panose="020B0502020202020204" pitchFamily="34" charset="0"/>
              </a:rPr>
              <a:t>des Françaises jugent important le fait qu’un potentiel partenaire masculin soit déconstruit</a:t>
            </a:r>
            <a:endParaRPr kumimoji="0" lang="fr-FR" sz="1600" u="none" strike="noStrike" kern="0" cap="none" spc="0" normalizeH="0" baseline="0" noProof="0" dirty="0">
              <a:ln>
                <a:noFill/>
              </a:ln>
              <a:solidFill>
                <a:srgbClr val="AA5E51"/>
              </a:solidFill>
              <a:effectLst/>
              <a:uLnTx/>
              <a:uFillTx/>
              <a:latin typeface="Century Gothic" panose="020B0502020202020204" pitchFamily="34" charset="0"/>
            </a:endParaRPr>
          </a:p>
        </p:txBody>
      </p:sp>
      <p:sp>
        <p:nvSpPr>
          <p:cNvPr id="12" name="Titre 4">
            <a:extLst>
              <a:ext uri="{FF2B5EF4-FFF2-40B4-BE49-F238E27FC236}">
                <a16:creationId xmlns:a16="http://schemas.microsoft.com/office/drawing/2014/main" id="{5A4F173D-F6D4-3A57-3250-71C375B69FEE}"/>
              </a:ext>
            </a:extLst>
          </p:cNvPr>
          <p:cNvSpPr txBox="1">
            <a:spLocks/>
          </p:cNvSpPr>
          <p:nvPr/>
        </p:nvSpPr>
        <p:spPr>
          <a:xfrm>
            <a:off x="237282" y="76833"/>
            <a:ext cx="11307018" cy="1104241"/>
          </a:xfrm>
          <a:prstGeom prst="rect">
            <a:avLst/>
          </a:prstGeom>
          <a:solidFill>
            <a:schemeClr val="bg1"/>
          </a:solidFill>
        </p:spPr>
        <p:txBody>
          <a:bodyPr lIns="36000" tIns="44332" rIns="36000" bIns="44332"/>
          <a:lstStyle>
            <a:lvl1pPr algn="ctr" rtl="0" eaLnBrk="0" fontAlgn="base" hangingPunct="0">
              <a:spcBef>
                <a:spcPct val="0"/>
              </a:spcBef>
              <a:spcAft>
                <a:spcPct val="0"/>
              </a:spcAft>
              <a:defRPr sz="2400" spc="400" baseline="0">
                <a:solidFill>
                  <a:sysClr val="windowText" lastClr="000000"/>
                </a:solidFill>
                <a:latin typeface="+mj-lt"/>
                <a:ea typeface="+mj-ea"/>
                <a:cs typeface="+mj-cs"/>
              </a:defRPr>
            </a:lvl1pPr>
            <a:lvl2pPr algn="l" rtl="0" eaLnBrk="0" fontAlgn="base" hangingPunct="0">
              <a:spcBef>
                <a:spcPct val="0"/>
              </a:spcBef>
              <a:spcAft>
                <a:spcPct val="0"/>
              </a:spcAft>
              <a:defRPr sz="3733">
                <a:solidFill>
                  <a:srgbClr val="DB0029"/>
                </a:solidFill>
                <a:latin typeface="Century Gothic" pitchFamily="34" charset="0"/>
                <a:cs typeface="Arial" charset="0"/>
              </a:defRPr>
            </a:lvl2pPr>
            <a:lvl3pPr algn="l" rtl="0" eaLnBrk="0" fontAlgn="base" hangingPunct="0">
              <a:spcBef>
                <a:spcPct val="0"/>
              </a:spcBef>
              <a:spcAft>
                <a:spcPct val="0"/>
              </a:spcAft>
              <a:defRPr sz="3733">
                <a:solidFill>
                  <a:srgbClr val="DB0029"/>
                </a:solidFill>
                <a:latin typeface="Century Gothic" pitchFamily="34" charset="0"/>
                <a:cs typeface="Arial" charset="0"/>
              </a:defRPr>
            </a:lvl3pPr>
            <a:lvl4pPr algn="l" rtl="0" eaLnBrk="0" fontAlgn="base" hangingPunct="0">
              <a:spcBef>
                <a:spcPct val="0"/>
              </a:spcBef>
              <a:spcAft>
                <a:spcPct val="0"/>
              </a:spcAft>
              <a:defRPr sz="3733">
                <a:solidFill>
                  <a:srgbClr val="DB0029"/>
                </a:solidFill>
                <a:latin typeface="Century Gothic" pitchFamily="34" charset="0"/>
                <a:cs typeface="Arial" charset="0"/>
              </a:defRPr>
            </a:lvl4pPr>
            <a:lvl5pPr algn="l" rtl="0" eaLnBrk="0" fontAlgn="base" hangingPunct="0">
              <a:spcBef>
                <a:spcPct val="0"/>
              </a:spcBef>
              <a:spcAft>
                <a:spcPct val="0"/>
              </a:spcAft>
              <a:defRPr sz="3733">
                <a:solidFill>
                  <a:srgbClr val="DB0029"/>
                </a:solidFill>
                <a:latin typeface="Century Gothic" pitchFamily="34" charset="0"/>
                <a:cs typeface="Arial" charset="0"/>
              </a:defRPr>
            </a:lvl5pPr>
            <a:lvl6pPr marL="609585" algn="l" rtl="0" fontAlgn="base">
              <a:spcBef>
                <a:spcPct val="0"/>
              </a:spcBef>
              <a:spcAft>
                <a:spcPct val="0"/>
              </a:spcAft>
              <a:defRPr sz="3200" b="1">
                <a:solidFill>
                  <a:srgbClr val="DB0029"/>
                </a:solidFill>
                <a:latin typeface="Century Gothic" pitchFamily="34" charset="0"/>
                <a:cs typeface="Arial" charset="0"/>
              </a:defRPr>
            </a:lvl6pPr>
            <a:lvl7pPr marL="1219170" algn="l" rtl="0" fontAlgn="base">
              <a:spcBef>
                <a:spcPct val="0"/>
              </a:spcBef>
              <a:spcAft>
                <a:spcPct val="0"/>
              </a:spcAft>
              <a:defRPr sz="3200" b="1">
                <a:solidFill>
                  <a:srgbClr val="DB0029"/>
                </a:solidFill>
                <a:latin typeface="Century Gothic" pitchFamily="34" charset="0"/>
                <a:cs typeface="Arial" charset="0"/>
              </a:defRPr>
            </a:lvl7pPr>
            <a:lvl8pPr marL="1828754" algn="l" rtl="0" fontAlgn="base">
              <a:spcBef>
                <a:spcPct val="0"/>
              </a:spcBef>
              <a:spcAft>
                <a:spcPct val="0"/>
              </a:spcAft>
              <a:defRPr sz="3200" b="1">
                <a:solidFill>
                  <a:srgbClr val="DB0029"/>
                </a:solidFill>
                <a:latin typeface="Century Gothic" pitchFamily="34" charset="0"/>
                <a:cs typeface="Arial" charset="0"/>
              </a:defRPr>
            </a:lvl8pPr>
            <a:lvl9pPr marL="2438339" algn="l" rtl="0" fontAlgn="base">
              <a:spcBef>
                <a:spcPct val="0"/>
              </a:spcBef>
              <a:spcAft>
                <a:spcPct val="0"/>
              </a:spcAft>
              <a:defRPr sz="3200" b="1">
                <a:solidFill>
                  <a:srgbClr val="DB0029"/>
                </a:solidFill>
                <a:latin typeface="Century Gothic" pitchFamily="34" charset="0"/>
                <a:cs typeface="Arial" charset="0"/>
              </a:defRPr>
            </a:lvl9pPr>
          </a:lstStyle>
          <a:p>
            <a:pPr algn="l" defTabSz="886649"/>
            <a:r>
              <a:rPr lang="fr-FR" sz="2300" b="1" dirty="0">
                <a:solidFill>
                  <a:srgbClr val="9D8661"/>
                </a:solidFill>
                <a:latin typeface="Century Gothic" panose="020B0502020202020204" pitchFamily="34" charset="0"/>
              </a:rPr>
              <a:t>BIEN QUE SECONDAIRE, LE CARACTÈRE DÉCONSTRUIT EST PRIS COMPTE DANS LE CHOIX DU PARTENAIRE MASCULIN PAR PRES D’UNE FEMME SUR DEUX</a:t>
            </a:r>
          </a:p>
        </p:txBody>
      </p:sp>
      <p:sp>
        <p:nvSpPr>
          <p:cNvPr id="13" name="ZoneTexte 12">
            <a:extLst>
              <a:ext uri="{FF2B5EF4-FFF2-40B4-BE49-F238E27FC236}">
                <a16:creationId xmlns:a16="http://schemas.microsoft.com/office/drawing/2014/main" id="{EE9221CE-31E2-8D2E-B513-00796BD6280F}"/>
              </a:ext>
            </a:extLst>
          </p:cNvPr>
          <p:cNvSpPr txBox="1"/>
          <p:nvPr/>
        </p:nvSpPr>
        <p:spPr>
          <a:xfrm>
            <a:off x="0" y="1194316"/>
            <a:ext cx="7769268" cy="438650"/>
          </a:xfrm>
          <a:prstGeom prst="rect">
            <a:avLst/>
          </a:prstGeom>
          <a:noFill/>
          <a:ln w="9525" algn="ctr">
            <a:noFill/>
            <a:miter lim="800000"/>
            <a:headEnd/>
            <a:tailEnd/>
          </a:ln>
        </p:spPr>
        <p:txBody>
          <a:bodyPr wrap="square" lIns="90000" tIns="34324" rIns="314672" bIns="34324" anchor="t">
            <a:spAutoFit/>
          </a:bodyPr>
          <a:lstStyle>
            <a:defPPr>
              <a:defRPr lang="en-US"/>
            </a:defPPr>
            <a:lvl1pPr algn="just">
              <a:defRPr sz="1200" b="1">
                <a:cs typeface="Times New Roman" pitchFamily="18" charset="0"/>
              </a:defRPr>
            </a:lvl1pPr>
          </a:lstStyle>
          <a:p>
            <a:r>
              <a:rPr lang="fr-FR" dirty="0">
                <a:solidFill>
                  <a:srgbClr val="603D2F"/>
                </a:solidFill>
                <a:latin typeface="Calibri" panose="020F0502020204030204" pitchFamily="34" charset="0"/>
                <a:cs typeface="Calibri" panose="020F0502020204030204" pitchFamily="34" charset="0"/>
              </a:rPr>
              <a:t>QUESTION : </a:t>
            </a:r>
            <a:r>
              <a:rPr lang="fr-FR" b="0" i="1" dirty="0">
                <a:solidFill>
                  <a:srgbClr val="603D2F"/>
                </a:solidFill>
                <a:latin typeface="Calibri" panose="020F0502020204030204" pitchFamily="34" charset="0"/>
                <a:cs typeface="Calibri" panose="020F0502020204030204" pitchFamily="34" charset="0"/>
              </a:rPr>
              <a:t>Et toujours au regard de cette définition, diriez-vous que le fait qu’il soit « déconstruit » constitue-t-il / constituerait-il dans votre choix d’un partenaire masculin un critère… ?</a:t>
            </a:r>
          </a:p>
        </p:txBody>
      </p:sp>
      <p:sp>
        <p:nvSpPr>
          <p:cNvPr id="23" name="Arc 22">
            <a:extLst>
              <a:ext uri="{FF2B5EF4-FFF2-40B4-BE49-F238E27FC236}">
                <a16:creationId xmlns:a16="http://schemas.microsoft.com/office/drawing/2014/main" id="{B1D1A92E-14B6-DF26-DF1B-0D066AD8FF0D}"/>
              </a:ext>
            </a:extLst>
          </p:cNvPr>
          <p:cNvSpPr/>
          <p:nvPr/>
        </p:nvSpPr>
        <p:spPr>
          <a:xfrm rot="16023611">
            <a:off x="1832637" y="2234410"/>
            <a:ext cx="4623635" cy="4835485"/>
          </a:xfrm>
          <a:prstGeom prst="arc">
            <a:avLst>
              <a:gd name="adj1" fmla="val 15979192"/>
              <a:gd name="adj2" fmla="val 65635"/>
            </a:avLst>
          </a:prstGeom>
          <a:ln w="12700">
            <a:solidFill>
              <a:srgbClr val="AA5E51"/>
            </a:solidFill>
            <a:prstDash val="dash"/>
            <a:headEnd type="none" w="med" len="med"/>
            <a:tailEnd type="stealth"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146F8AE6-39B6-6341-6D42-910C8EF0F586}"/>
              </a:ext>
            </a:extLst>
          </p:cNvPr>
          <p:cNvSpPr/>
          <p:nvPr/>
        </p:nvSpPr>
        <p:spPr>
          <a:xfrm rot="16200000">
            <a:off x="7929421" y="1545084"/>
            <a:ext cx="3763124" cy="4330547"/>
          </a:xfrm>
          <a:custGeom>
            <a:avLst/>
            <a:gdLst>
              <a:gd name="connsiteX0" fmla="*/ 0 w 3763124"/>
              <a:gd name="connsiteY0" fmla="*/ 244942 h 4330547"/>
              <a:gd name="connsiteX1" fmla="*/ 244942 w 3763124"/>
              <a:gd name="connsiteY1" fmla="*/ 0 h 4330547"/>
              <a:gd name="connsiteX2" fmla="*/ 3518182 w 3763124"/>
              <a:gd name="connsiteY2" fmla="*/ 0 h 4330547"/>
              <a:gd name="connsiteX3" fmla="*/ 3763124 w 3763124"/>
              <a:gd name="connsiteY3" fmla="*/ 244942 h 4330547"/>
              <a:gd name="connsiteX4" fmla="*/ 3763124 w 3763124"/>
              <a:gd name="connsiteY4" fmla="*/ 4085605 h 4330547"/>
              <a:gd name="connsiteX5" fmla="*/ 3518182 w 3763124"/>
              <a:gd name="connsiteY5" fmla="*/ 4330547 h 4330547"/>
              <a:gd name="connsiteX6" fmla="*/ 244942 w 3763124"/>
              <a:gd name="connsiteY6" fmla="*/ 4330547 h 4330547"/>
              <a:gd name="connsiteX7" fmla="*/ 0 w 3763124"/>
              <a:gd name="connsiteY7" fmla="*/ 4085605 h 4330547"/>
              <a:gd name="connsiteX8" fmla="*/ 0 w 3763124"/>
              <a:gd name="connsiteY8" fmla="*/ 244942 h 433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3124" h="4330547" fill="none" extrusionOk="0">
                <a:moveTo>
                  <a:pt x="0" y="244942"/>
                </a:moveTo>
                <a:cubicBezTo>
                  <a:pt x="-2849" y="122691"/>
                  <a:pt x="118748" y="16938"/>
                  <a:pt x="244942" y="0"/>
                </a:cubicBezTo>
                <a:cubicBezTo>
                  <a:pt x="1489225" y="110934"/>
                  <a:pt x="2475613" y="140386"/>
                  <a:pt x="3518182" y="0"/>
                </a:cubicBezTo>
                <a:cubicBezTo>
                  <a:pt x="3654338" y="7563"/>
                  <a:pt x="3774867" y="106769"/>
                  <a:pt x="3763124" y="244942"/>
                </a:cubicBezTo>
                <a:cubicBezTo>
                  <a:pt x="3613470" y="958161"/>
                  <a:pt x="3909559" y="2634250"/>
                  <a:pt x="3763124" y="4085605"/>
                </a:cubicBezTo>
                <a:cubicBezTo>
                  <a:pt x="3767948" y="4224152"/>
                  <a:pt x="3649122" y="4343150"/>
                  <a:pt x="3518182" y="4330547"/>
                </a:cubicBezTo>
                <a:cubicBezTo>
                  <a:pt x="2407866" y="4460924"/>
                  <a:pt x="1157781" y="4184216"/>
                  <a:pt x="244942" y="4330547"/>
                </a:cubicBezTo>
                <a:cubicBezTo>
                  <a:pt x="105256" y="4332975"/>
                  <a:pt x="20220" y="4217945"/>
                  <a:pt x="0" y="4085605"/>
                </a:cubicBezTo>
                <a:cubicBezTo>
                  <a:pt x="-18709" y="3199812"/>
                  <a:pt x="-74369" y="953446"/>
                  <a:pt x="0" y="244942"/>
                </a:cubicBezTo>
                <a:close/>
              </a:path>
              <a:path w="3763124" h="4330547" stroke="0" extrusionOk="0">
                <a:moveTo>
                  <a:pt x="0" y="244942"/>
                </a:moveTo>
                <a:cubicBezTo>
                  <a:pt x="-5751" y="119754"/>
                  <a:pt x="88948" y="-8554"/>
                  <a:pt x="244942" y="0"/>
                </a:cubicBezTo>
                <a:cubicBezTo>
                  <a:pt x="1095070" y="-60713"/>
                  <a:pt x="2679942" y="61072"/>
                  <a:pt x="3518182" y="0"/>
                </a:cubicBezTo>
                <a:cubicBezTo>
                  <a:pt x="3644543" y="2980"/>
                  <a:pt x="3755685" y="118461"/>
                  <a:pt x="3763124" y="244942"/>
                </a:cubicBezTo>
                <a:cubicBezTo>
                  <a:pt x="3787576" y="1545571"/>
                  <a:pt x="3830787" y="2224015"/>
                  <a:pt x="3763124" y="4085605"/>
                </a:cubicBezTo>
                <a:cubicBezTo>
                  <a:pt x="3772230" y="4212228"/>
                  <a:pt x="3672443" y="4331800"/>
                  <a:pt x="3518182" y="4330547"/>
                </a:cubicBezTo>
                <a:cubicBezTo>
                  <a:pt x="2879364" y="4256776"/>
                  <a:pt x="1871889" y="4174664"/>
                  <a:pt x="244942" y="4330547"/>
                </a:cubicBezTo>
                <a:cubicBezTo>
                  <a:pt x="130755" y="4333605"/>
                  <a:pt x="-21089" y="4211259"/>
                  <a:pt x="0" y="4085605"/>
                </a:cubicBezTo>
                <a:cubicBezTo>
                  <a:pt x="152408" y="3459663"/>
                  <a:pt x="73868" y="1443920"/>
                  <a:pt x="0" y="244942"/>
                </a:cubicBezTo>
                <a:close/>
              </a:path>
            </a:pathLst>
          </a:custGeom>
          <a:ln w="12700">
            <a:solidFill>
              <a:schemeClr val="bg1">
                <a:lumMod val="75000"/>
              </a:schemeClr>
            </a:solidFill>
            <a:prstDash val="solid"/>
            <a:extLst>
              <a:ext uri="{C807C97D-BFC1-408E-A445-0C87EB9F89A2}">
                <ask:lineSketchStyleProps xmlns:ask="http://schemas.microsoft.com/office/drawing/2018/sketchyshapes" sd="981765707">
                  <a:prstGeom prst="roundRect">
                    <a:avLst>
                      <a:gd name="adj" fmla="val 650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712">
              <a:solidFill>
                <a:srgbClr val="10B082"/>
              </a:solidFill>
            </a:endParaRPr>
          </a:p>
        </p:txBody>
      </p:sp>
      <p:sp>
        <p:nvSpPr>
          <p:cNvPr id="8" name="ZoneTexte 7">
            <a:extLst>
              <a:ext uri="{FF2B5EF4-FFF2-40B4-BE49-F238E27FC236}">
                <a16:creationId xmlns:a16="http://schemas.microsoft.com/office/drawing/2014/main" id="{F33CA478-D2F2-286F-E9AE-7932B6A777FC}"/>
              </a:ext>
            </a:extLst>
          </p:cNvPr>
          <p:cNvSpPr txBox="1"/>
          <p:nvPr/>
        </p:nvSpPr>
        <p:spPr>
          <a:xfrm>
            <a:off x="8358575" y="1383752"/>
            <a:ext cx="3052746" cy="861774"/>
          </a:xfrm>
          <a:prstGeom prst="rect">
            <a:avLst/>
          </a:prstGeom>
          <a:solidFill>
            <a:schemeClr val="bg1"/>
          </a:solidFill>
        </p:spPr>
        <p:txBody>
          <a:bodyPr wrap="square">
            <a:spAutoFit/>
          </a:bodyPr>
          <a:lstStyle/>
          <a:p>
            <a:pPr algn="ctr"/>
            <a:r>
              <a:rPr lang="fr-FR" sz="1400" b="1" i="1" dirty="0">
                <a:solidFill>
                  <a:schemeClr val="bg1">
                    <a:lumMod val="65000"/>
                  </a:schemeClr>
                </a:solidFill>
                <a:latin typeface="Century Gothic" panose="020B0502020202020204" pitchFamily="34" charset="0"/>
                <a:cs typeface="Calibri" pitchFamily="34" charset="0"/>
              </a:rPr>
              <a:t>ZOOM SUR LE TAUX </a:t>
            </a:r>
          </a:p>
          <a:p>
            <a:pPr algn="ctr"/>
            <a:r>
              <a:rPr lang="fr-FR" sz="1200" b="1" i="1" dirty="0">
                <a:solidFill>
                  <a:srgbClr val="AA5E51"/>
                </a:solidFill>
                <a:latin typeface="Century Gothic" panose="020B0502020202020204" pitchFamily="34" charset="0"/>
                <a:cs typeface="Calibri" pitchFamily="34" charset="0"/>
              </a:rPr>
              <a:t>De femmes considérant comme important voir déterminant d’un partenaire caractère déconstruit</a:t>
            </a:r>
          </a:p>
        </p:txBody>
      </p:sp>
      <p:pic>
        <p:nvPicPr>
          <p:cNvPr id="21" name="Image 20">
            <a:extLst>
              <a:ext uri="{FF2B5EF4-FFF2-40B4-BE49-F238E27FC236}">
                <a16:creationId xmlns:a16="http://schemas.microsoft.com/office/drawing/2014/main" id="{579C877B-9C72-26AC-9F42-453AA56BC4FC}"/>
              </a:ext>
            </a:extLst>
          </p:cNvPr>
          <p:cNvPicPr>
            <a:picLocks noChangeAspect="1"/>
          </p:cNvPicPr>
          <p:nvPr/>
        </p:nvPicPr>
        <p:blipFill>
          <a:blip r:embed="rId5" cstate="email">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flipH="1">
            <a:off x="7460803" y="1619765"/>
            <a:ext cx="577119" cy="616597"/>
          </a:xfrm>
          <a:prstGeom prst="rect">
            <a:avLst/>
          </a:prstGeom>
        </p:spPr>
      </p:pic>
      <p:sp>
        <p:nvSpPr>
          <p:cNvPr id="19" name="ZoneTexte 18">
            <a:extLst>
              <a:ext uri="{FF2B5EF4-FFF2-40B4-BE49-F238E27FC236}">
                <a16:creationId xmlns:a16="http://schemas.microsoft.com/office/drawing/2014/main" id="{95BCC8A0-D5BC-B702-01E5-2F30E6AAFF02}"/>
              </a:ext>
            </a:extLst>
          </p:cNvPr>
          <p:cNvSpPr txBox="1"/>
          <p:nvPr/>
        </p:nvSpPr>
        <p:spPr>
          <a:xfrm>
            <a:off x="12483" y="1563861"/>
            <a:ext cx="6124352" cy="246221"/>
          </a:xfrm>
          <a:prstGeom prst="rect">
            <a:avLst/>
          </a:prstGeom>
          <a:noFill/>
        </p:spPr>
        <p:txBody>
          <a:bodyPr wrap="square">
            <a:spAutoFit/>
          </a:bodyPr>
          <a:lstStyle/>
          <a:p>
            <a:pPr marL="0" marR="0" lvl="0" indent="0" algn="just" defTabSz="779252"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603D2F"/>
                </a:solidFill>
                <a:effectLst/>
                <a:uLnTx/>
                <a:uFillTx/>
                <a:latin typeface="Calibri" panose="020F0502020204030204" pitchFamily="34" charset="0"/>
                <a:ea typeface="+mn-ea"/>
                <a:cs typeface="Calibri" panose="020F0502020204030204" pitchFamily="34" charset="0"/>
              </a:rPr>
              <a:t>Base : femmes hétérosexuelles ou bisexuelles</a:t>
            </a:r>
          </a:p>
        </p:txBody>
      </p:sp>
      <p:grpSp>
        <p:nvGrpSpPr>
          <p:cNvPr id="20" name="Groupe 19">
            <a:extLst>
              <a:ext uri="{FF2B5EF4-FFF2-40B4-BE49-F238E27FC236}">
                <a16:creationId xmlns:a16="http://schemas.microsoft.com/office/drawing/2014/main" id="{DBF3D359-18D4-B5CC-D20F-7BC21DDC70D3}"/>
              </a:ext>
            </a:extLst>
          </p:cNvPr>
          <p:cNvGrpSpPr/>
          <p:nvPr/>
        </p:nvGrpSpPr>
        <p:grpSpPr>
          <a:xfrm>
            <a:off x="3429000" y="3495006"/>
            <a:ext cx="1816100" cy="1799133"/>
            <a:chOff x="3429000" y="3495006"/>
            <a:chExt cx="1816100" cy="1799133"/>
          </a:xfrm>
        </p:grpSpPr>
        <p:pic>
          <p:nvPicPr>
            <p:cNvPr id="16" name="Image 15" descr="Une image contenant meubles, chaise, habits, personne&#10;&#10;Description générée automatiquement">
              <a:extLst>
                <a:ext uri="{FF2B5EF4-FFF2-40B4-BE49-F238E27FC236}">
                  <a16:creationId xmlns:a16="http://schemas.microsoft.com/office/drawing/2014/main" id="{6903379C-7601-F791-0F70-27F0153278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84" t="7790" r="54226" b="6167"/>
            <a:stretch/>
          </p:blipFill>
          <p:spPr>
            <a:xfrm>
              <a:off x="3429000" y="3495006"/>
              <a:ext cx="1816100" cy="1799133"/>
            </a:xfrm>
            <a:prstGeom prst="rect">
              <a:avLst/>
            </a:prstGeom>
          </p:spPr>
        </p:pic>
        <p:sp>
          <p:nvSpPr>
            <p:cNvPr id="18" name="ZoneTexte 17">
              <a:extLst>
                <a:ext uri="{FF2B5EF4-FFF2-40B4-BE49-F238E27FC236}">
                  <a16:creationId xmlns:a16="http://schemas.microsoft.com/office/drawing/2014/main" id="{333E7C39-9F92-7A07-EB9F-2F25D0629BFE}"/>
                </a:ext>
              </a:extLst>
            </p:cNvPr>
            <p:cNvSpPr txBox="1"/>
            <p:nvPr/>
          </p:nvSpPr>
          <p:spPr>
            <a:xfrm>
              <a:off x="3751113" y="3707523"/>
              <a:ext cx="980432" cy="200055"/>
            </a:xfrm>
            <a:prstGeom prst="rect">
              <a:avLst/>
            </a:prstGeom>
            <a:noFill/>
          </p:spPr>
          <p:txBody>
            <a:bodyPr wrap="square" rtlCol="0">
              <a:spAutoFit/>
            </a:bodyPr>
            <a:lstStyle/>
            <a:p>
              <a:r>
                <a:rPr lang="fr-FR" sz="700" b="1" dirty="0">
                  <a:solidFill>
                    <a:srgbClr val="B09D7E"/>
                  </a:solidFill>
                  <a:latin typeface="Aharoni" panose="02010803020104030203" pitchFamily="2" charset="-79"/>
                  <a:cs typeface="Aharoni" panose="02010803020104030203" pitchFamily="2" charset="-79"/>
                </a:rPr>
                <a:t>Déconstruction</a:t>
              </a:r>
            </a:p>
          </p:txBody>
        </p:sp>
      </p:grpSp>
    </p:spTree>
    <p:extLst>
      <p:ext uri="{BB962C8B-B14F-4D97-AF65-F5344CB8AC3E}">
        <p14:creationId xmlns:p14="http://schemas.microsoft.com/office/powerpoint/2010/main" val="415321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Graphique 110">
            <a:extLst>
              <a:ext uri="{FF2B5EF4-FFF2-40B4-BE49-F238E27FC236}">
                <a16:creationId xmlns:a16="http://schemas.microsoft.com/office/drawing/2014/main" id="{1FB53F37-7F0D-2FDA-D677-49A438B31CE9}"/>
              </a:ext>
            </a:extLst>
          </p:cNvPr>
          <p:cNvGraphicFramePr>
            <a:graphicFrameLocks/>
          </p:cNvGraphicFramePr>
          <p:nvPr>
            <p:extLst>
              <p:ext uri="{D42A27DB-BD31-4B8C-83A1-F6EECF244321}">
                <p14:modId xmlns:p14="http://schemas.microsoft.com/office/powerpoint/2010/main" val="3533590050"/>
              </p:ext>
            </p:extLst>
          </p:nvPr>
        </p:nvGraphicFramePr>
        <p:xfrm>
          <a:off x="6392883" y="1341328"/>
          <a:ext cx="4754481" cy="561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Graphique 43">
            <a:extLst>
              <a:ext uri="{FF2B5EF4-FFF2-40B4-BE49-F238E27FC236}">
                <a16:creationId xmlns:a16="http://schemas.microsoft.com/office/drawing/2014/main" id="{539A5816-2474-84ED-DF3E-361B13010653}"/>
              </a:ext>
            </a:extLst>
          </p:cNvPr>
          <p:cNvGraphicFramePr>
            <a:graphicFrameLocks/>
          </p:cNvGraphicFramePr>
          <p:nvPr>
            <p:extLst>
              <p:ext uri="{D42A27DB-BD31-4B8C-83A1-F6EECF244321}">
                <p14:modId xmlns:p14="http://schemas.microsoft.com/office/powerpoint/2010/main" val="664552847"/>
              </p:ext>
            </p:extLst>
          </p:nvPr>
        </p:nvGraphicFramePr>
        <p:xfrm>
          <a:off x="-459882" y="1333976"/>
          <a:ext cx="4928971" cy="54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EBF9C228-8A39-6FEF-B693-BDC487CCABF3}"/>
              </a:ext>
            </a:extLst>
          </p:cNvPr>
          <p:cNvGraphicFramePr>
            <a:graphicFrameLocks/>
          </p:cNvGraphicFramePr>
          <p:nvPr>
            <p:extLst>
              <p:ext uri="{D42A27DB-BD31-4B8C-83A1-F6EECF244321}">
                <p14:modId xmlns:p14="http://schemas.microsoft.com/office/powerpoint/2010/main" val="157621516"/>
              </p:ext>
            </p:extLst>
          </p:nvPr>
        </p:nvGraphicFramePr>
        <p:xfrm>
          <a:off x="3167037" y="1279049"/>
          <a:ext cx="4928971" cy="5592310"/>
        </p:xfrm>
        <a:graphic>
          <a:graphicData uri="http://schemas.openxmlformats.org/drawingml/2006/chart">
            <c:chart xmlns:c="http://schemas.openxmlformats.org/drawingml/2006/chart" xmlns:r="http://schemas.openxmlformats.org/officeDocument/2006/relationships" r:id="rId5"/>
          </a:graphicData>
        </a:graphic>
      </p:graphicFrame>
      <p:sp>
        <p:nvSpPr>
          <p:cNvPr id="226" name="Rectangle 225">
            <a:extLst>
              <a:ext uri="{FF2B5EF4-FFF2-40B4-BE49-F238E27FC236}">
                <a16:creationId xmlns:a16="http://schemas.microsoft.com/office/drawing/2014/main" id="{11B077A0-EBDA-E34E-11CE-F5FED42C469A}"/>
              </a:ext>
            </a:extLst>
          </p:cNvPr>
          <p:cNvSpPr/>
          <p:nvPr/>
        </p:nvSpPr>
        <p:spPr bwMode="auto">
          <a:xfrm>
            <a:off x="11009834" y="145772"/>
            <a:ext cx="1181408" cy="1032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3" name="ZoneTexte 2">
            <a:extLst>
              <a:ext uri="{FF2B5EF4-FFF2-40B4-BE49-F238E27FC236}">
                <a16:creationId xmlns:a16="http://schemas.microsoft.com/office/drawing/2014/main" id="{284B4283-5E5A-ACBD-DD80-40DEAF8B13C4}"/>
              </a:ext>
            </a:extLst>
          </p:cNvPr>
          <p:cNvSpPr txBox="1"/>
          <p:nvPr/>
        </p:nvSpPr>
        <p:spPr>
          <a:xfrm>
            <a:off x="1247619" y="207943"/>
            <a:ext cx="9249027" cy="677108"/>
          </a:xfrm>
          <a:prstGeom prst="rect">
            <a:avLst/>
          </a:prstGeom>
          <a:noFill/>
        </p:spPr>
        <p:txBody>
          <a:bodyPr wrap="square">
            <a:spAutoFit/>
          </a:bodyPr>
          <a:lstStyle/>
          <a:p>
            <a:pPr>
              <a:spcBef>
                <a:spcPts val="661"/>
              </a:spcBef>
              <a:spcAft>
                <a:spcPts val="661"/>
              </a:spcAft>
            </a:pPr>
            <a:r>
              <a:rPr lang="fr-FR" sz="1900" b="1" dirty="0">
                <a:solidFill>
                  <a:schemeClr val="bg2">
                    <a:lumMod val="25000"/>
                  </a:schemeClr>
                </a:solidFill>
                <a:latin typeface="Century Gothic" panose="020B0502020202020204" pitchFamily="34" charset="0"/>
                <a:cs typeface="Calibri" panose="020F0502020204030204" pitchFamily="34" charset="0"/>
              </a:rPr>
              <a:t>sur le profil des femmes considérant comme important voir déterminant le caractère déconstruit d’un partenaire masculin</a:t>
            </a:r>
          </a:p>
        </p:txBody>
      </p:sp>
      <p:sp>
        <p:nvSpPr>
          <p:cNvPr id="163" name="Rectangle 162">
            <a:extLst>
              <a:ext uri="{FF2B5EF4-FFF2-40B4-BE49-F238E27FC236}">
                <a16:creationId xmlns:a16="http://schemas.microsoft.com/office/drawing/2014/main" id="{16B3F382-A083-ED9B-709C-34A10C3EA462}"/>
              </a:ext>
            </a:extLst>
          </p:cNvPr>
          <p:cNvSpPr/>
          <p:nvPr/>
        </p:nvSpPr>
        <p:spPr>
          <a:xfrm>
            <a:off x="1673761" y="820798"/>
            <a:ext cx="9014721" cy="261610"/>
          </a:xfrm>
          <a:prstGeom prst="rect">
            <a:avLst/>
          </a:prstGeom>
        </p:spPr>
        <p:txBody>
          <a:bodyPr wrap="square">
            <a:spAutoFit/>
          </a:bodyPr>
          <a:lstStyle/>
          <a:p>
            <a:pPr algn="ctr"/>
            <a:r>
              <a:rPr lang="fr-FR" sz="1000" b="1" dirty="0">
                <a:solidFill>
                  <a:schemeClr val="tx1">
                    <a:lumMod val="50000"/>
                    <a:lumOff val="50000"/>
                  </a:schemeClr>
                </a:solidFill>
              </a:rPr>
              <a:t>Note de lecture </a:t>
            </a:r>
            <a:r>
              <a:rPr lang="fr-FR" sz="1000" dirty="0">
                <a:solidFill>
                  <a:schemeClr val="tx1">
                    <a:lumMod val="50000"/>
                    <a:lumOff val="50000"/>
                  </a:schemeClr>
                </a:solidFill>
              </a:rPr>
              <a:t>: 58% des femmes âgées de 18 à 24 ans sont dans cette situation</a:t>
            </a:r>
          </a:p>
          <a:p>
            <a:pPr algn="ctr"/>
            <a:endParaRPr lang="fr-FR" sz="100" i="1" dirty="0">
              <a:solidFill>
                <a:schemeClr val="tx1">
                  <a:lumMod val="50000"/>
                  <a:lumOff val="50000"/>
                </a:schemeClr>
              </a:solidFill>
            </a:endParaRPr>
          </a:p>
        </p:txBody>
      </p:sp>
      <p:grpSp>
        <p:nvGrpSpPr>
          <p:cNvPr id="2" name="Groupe 1">
            <a:extLst>
              <a:ext uri="{FF2B5EF4-FFF2-40B4-BE49-F238E27FC236}">
                <a16:creationId xmlns:a16="http://schemas.microsoft.com/office/drawing/2014/main" id="{1868DF03-9883-6D60-7562-39EB2814A4A6}"/>
              </a:ext>
            </a:extLst>
          </p:cNvPr>
          <p:cNvGrpSpPr/>
          <p:nvPr/>
        </p:nvGrpSpPr>
        <p:grpSpPr>
          <a:xfrm>
            <a:off x="259391" y="115832"/>
            <a:ext cx="1053494" cy="907000"/>
            <a:chOff x="2685089" y="4038193"/>
            <a:chExt cx="1177458" cy="1193904"/>
          </a:xfrm>
        </p:grpSpPr>
        <p:pic>
          <p:nvPicPr>
            <p:cNvPr id="4" name="Image 3">
              <a:extLst>
                <a:ext uri="{FF2B5EF4-FFF2-40B4-BE49-F238E27FC236}">
                  <a16:creationId xmlns:a16="http://schemas.microsoft.com/office/drawing/2014/main" id="{1298BBBB-BC17-2F94-D614-784825A81E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0446" y="4038193"/>
              <a:ext cx="948822" cy="1193904"/>
            </a:xfrm>
            <a:prstGeom prst="rect">
              <a:avLst/>
            </a:prstGeom>
          </p:spPr>
        </p:pic>
        <p:sp>
          <p:nvSpPr>
            <p:cNvPr id="5" name="Rectangle 4">
              <a:extLst>
                <a:ext uri="{FF2B5EF4-FFF2-40B4-BE49-F238E27FC236}">
                  <a16:creationId xmlns:a16="http://schemas.microsoft.com/office/drawing/2014/main" id="{16355F52-9323-6B2E-3A1B-BF59BA67230E}"/>
                </a:ext>
              </a:extLst>
            </p:cNvPr>
            <p:cNvSpPr/>
            <p:nvPr/>
          </p:nvSpPr>
          <p:spPr>
            <a:xfrm>
              <a:off x="2685089" y="4135240"/>
              <a:ext cx="1177458" cy="567186"/>
            </a:xfrm>
            <a:prstGeom prst="rect">
              <a:avLst/>
            </a:prstGeom>
          </p:spPr>
          <p:txBody>
            <a:bodyPr wrap="none">
              <a:spAutoFit/>
            </a:bodyPr>
            <a:lstStyle/>
            <a:p>
              <a:r>
                <a:rPr lang="fr-FR" sz="2200" b="1" dirty="0">
                  <a:solidFill>
                    <a:srgbClr val="415A6B"/>
                  </a:solidFill>
                  <a:latin typeface="Century Gothic" panose="020B0502020202020204" pitchFamily="34" charset="0"/>
                </a:rPr>
                <a:t>FO</a:t>
              </a:r>
              <a:r>
                <a:rPr lang="fr-FR" sz="2000" b="1" dirty="0">
                  <a:solidFill>
                    <a:srgbClr val="F3705A"/>
                  </a:solidFill>
                  <a:latin typeface="Century Gothic" panose="020B0502020202020204" pitchFamily="34" charset="0"/>
                </a:rPr>
                <a:t>CUS</a:t>
              </a:r>
              <a:endParaRPr lang="fr-FR" sz="1600" b="1" dirty="0">
                <a:solidFill>
                  <a:srgbClr val="F3705A"/>
                </a:solidFill>
                <a:latin typeface="Century Gothic" panose="020B0502020202020204" pitchFamily="34" charset="0"/>
              </a:endParaRPr>
            </a:p>
          </p:txBody>
        </p:sp>
      </p:grpSp>
      <p:pic>
        <p:nvPicPr>
          <p:cNvPr id="16" name="Image 15">
            <a:extLst>
              <a:ext uri="{FF2B5EF4-FFF2-40B4-BE49-F238E27FC236}">
                <a16:creationId xmlns:a16="http://schemas.microsoft.com/office/drawing/2014/main" id="{04EEBE48-AE1B-0D1E-C416-C9F9E62745C2}"/>
              </a:ext>
            </a:extLst>
          </p:cNvPr>
          <p:cNvPicPr>
            <a:picLocks noChangeAspect="1"/>
          </p:cNvPicPr>
          <p:nvPr/>
        </p:nvPicPr>
        <p:blipFill rotWithShape="1">
          <a:blip r:embed="rId7" cstate="email">
            <a:alphaModFix amt="50000"/>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52912" t="61221" r="41582" b="28710"/>
          <a:stretch/>
        </p:blipFill>
        <p:spPr>
          <a:xfrm>
            <a:off x="9002732" y="391885"/>
            <a:ext cx="45719" cy="52250"/>
          </a:xfrm>
          <a:prstGeom prst="rect">
            <a:avLst/>
          </a:prstGeom>
        </p:spPr>
      </p:pic>
      <p:sp>
        <p:nvSpPr>
          <p:cNvPr id="60" name="ZoneTexte 59">
            <a:extLst>
              <a:ext uri="{FF2B5EF4-FFF2-40B4-BE49-F238E27FC236}">
                <a16:creationId xmlns:a16="http://schemas.microsoft.com/office/drawing/2014/main" id="{CAEBE403-8259-F700-0D28-7A9401159A4E}"/>
              </a:ext>
            </a:extLst>
          </p:cNvPr>
          <p:cNvSpPr txBox="1"/>
          <p:nvPr/>
        </p:nvSpPr>
        <p:spPr>
          <a:xfrm>
            <a:off x="1473405" y="1603338"/>
            <a:ext cx="835235"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Age</a:t>
            </a:r>
          </a:p>
        </p:txBody>
      </p:sp>
      <p:sp>
        <p:nvSpPr>
          <p:cNvPr id="61" name="ZoneTexte 60">
            <a:extLst>
              <a:ext uri="{FF2B5EF4-FFF2-40B4-BE49-F238E27FC236}">
                <a16:creationId xmlns:a16="http://schemas.microsoft.com/office/drawing/2014/main" id="{0239B3CD-273E-C173-2B62-75B4A4C5888D}"/>
              </a:ext>
            </a:extLst>
          </p:cNvPr>
          <p:cNvSpPr txBox="1"/>
          <p:nvPr/>
        </p:nvSpPr>
        <p:spPr>
          <a:xfrm>
            <a:off x="146196" y="3878811"/>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Profession de l’interviewée</a:t>
            </a:r>
          </a:p>
        </p:txBody>
      </p:sp>
      <p:sp>
        <p:nvSpPr>
          <p:cNvPr id="62" name="ZoneTexte 61">
            <a:extLst>
              <a:ext uri="{FF2B5EF4-FFF2-40B4-BE49-F238E27FC236}">
                <a16:creationId xmlns:a16="http://schemas.microsoft.com/office/drawing/2014/main" id="{8370C05E-12D0-FC26-64EE-39A54D8D98C8}"/>
              </a:ext>
            </a:extLst>
          </p:cNvPr>
          <p:cNvSpPr txBox="1"/>
          <p:nvPr/>
        </p:nvSpPr>
        <p:spPr>
          <a:xfrm>
            <a:off x="94261" y="4940267"/>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Région</a:t>
            </a:r>
          </a:p>
        </p:txBody>
      </p:sp>
      <p:grpSp>
        <p:nvGrpSpPr>
          <p:cNvPr id="63" name="Groupe 62">
            <a:extLst>
              <a:ext uri="{FF2B5EF4-FFF2-40B4-BE49-F238E27FC236}">
                <a16:creationId xmlns:a16="http://schemas.microsoft.com/office/drawing/2014/main" id="{55FD04B3-1A39-9171-DDA0-B58993566E7D}"/>
              </a:ext>
            </a:extLst>
          </p:cNvPr>
          <p:cNvGrpSpPr/>
          <p:nvPr/>
        </p:nvGrpSpPr>
        <p:grpSpPr>
          <a:xfrm>
            <a:off x="215625" y="4201174"/>
            <a:ext cx="553794" cy="358482"/>
            <a:chOff x="6241617" y="3429000"/>
            <a:chExt cx="1764699" cy="1116113"/>
          </a:xfrm>
        </p:grpSpPr>
        <p:pic>
          <p:nvPicPr>
            <p:cNvPr id="64" name="Image 63">
              <a:extLst>
                <a:ext uri="{FF2B5EF4-FFF2-40B4-BE49-F238E27FC236}">
                  <a16:creationId xmlns:a16="http://schemas.microsoft.com/office/drawing/2014/main" id="{0873773F-42FC-F6B2-5CCE-97385C4812EC}"/>
                </a:ext>
              </a:extLst>
            </p:cNvPr>
            <p:cNvPicPr>
              <a:picLocks noChangeAspect="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ackgroundRemoval t="10000" b="90000" l="10000" r="90000">
                          <a14:backgroundMark x1="18945" y1="40234" x2="15039" y2="73047"/>
                          <a14:backgroundMark x1="13867" y1="35352" x2="18945" y2="67578"/>
                          <a14:backgroundMark x1="18945" y1="67578" x2="18555" y2="71289"/>
                          <a14:backgroundMark x1="11719" y1="74805" x2="11523" y2="63281"/>
                          <a14:backgroundMark x1="11523" y1="63281" x2="17773" y2="41602"/>
                          <a14:backgroundMark x1="17773" y1="41602" x2="21484" y2="54688"/>
                          <a14:backgroundMark x1="21484" y1="54688" x2="13086" y2="57617"/>
                          <a14:backgroundMark x1="18555" y1="75977" x2="20313" y2="36328"/>
                          <a14:backgroundMark x1="20313" y1="36328" x2="11133" y2="39063"/>
                          <a14:backgroundMark x1="11914" y1="33984" x2="24023" y2="35742"/>
                          <a14:backgroundMark x1="23828" y1="35156" x2="24219" y2="65430"/>
                          <a14:backgroundMark x1="19141" y1="75781" x2="21875" y2="68555"/>
                          <a14:backgroundMark x1="25000" y1="43359" x2="12695" y2="33789"/>
                          <a14:backgroundMark x1="12695" y1="33789" x2="9570" y2="45313"/>
                          <a14:backgroundMark x1="9570" y1="45313" x2="11719" y2="51758"/>
                          <a14:backgroundMark x1="25781" y1="34180" x2="24805" y2="43359"/>
                          <a14:backgroundMark x1="24219" y1="59570" x2="24414" y2="67188"/>
                          <a14:backgroundMark x1="24609" y1="58984" x2="24805" y2="66992"/>
                          <a14:backgroundMark x1="25195" y1="58789" x2="24609" y2="67188"/>
                          <a14:backgroundMark x1="90234" y1="76563" x2="83203" y2="54297"/>
                          <a14:backgroundMark x1="83203" y1="54297" x2="82617" y2="33398"/>
                          <a14:backgroundMark x1="82617" y1="33398" x2="87695" y2="48828"/>
                          <a14:backgroundMark x1="87695" y1="48828" x2="84570" y2="39258"/>
                          <a14:backgroundMark x1="84570" y1="39258" x2="77734" y2="46875"/>
                          <a14:backgroundMark x1="77734" y1="46875" x2="83789" y2="52148"/>
                          <a14:backgroundMark x1="80273" y1="35352" x2="81836" y2="45117"/>
                          <a14:backgroundMark x1="81836" y1="45117" x2="85156" y2="34766"/>
                          <a14:backgroundMark x1="85156" y1="34766" x2="78906" y2="35352"/>
                          <a14:backgroundMark x1="78711" y1="33008" x2="91602" y2="40625"/>
                          <a14:backgroundMark x1="91602" y1="40625" x2="91992" y2="42383"/>
                          <a14:backgroundMark x1="76563" y1="32617" x2="82031" y2="74219"/>
                          <a14:backgroundMark x1="76172" y1="71484" x2="78125" y2="55859"/>
                          <a14:backgroundMark x1="76367" y1="41016" x2="73633" y2="28516"/>
                          <a14:backgroundMark x1="73438" y1="31836" x2="75000" y2="46875"/>
                          <a14:backgroundMark x1="74414" y1="71484" x2="79297" y2="73047"/>
                          <a14:backgroundMark x1="80664" y1="75586" x2="80469" y2="67773"/>
                        </a14:backgroundRemoval>
                      </a14:imgEffect>
                    </a14:imgLayer>
                  </a14:imgProps>
                </a:ext>
                <a:ext uri="{28A0092B-C50C-407E-A947-70E740481C1C}">
                  <a14:useLocalDpi xmlns:a14="http://schemas.microsoft.com/office/drawing/2010/main" val="0"/>
                </a:ext>
              </a:extLst>
            </a:blip>
            <a:stretch>
              <a:fillRect/>
            </a:stretch>
          </p:blipFill>
          <p:spPr>
            <a:xfrm>
              <a:off x="6241617" y="3429000"/>
              <a:ext cx="1116113" cy="1116113"/>
            </a:xfrm>
            <a:prstGeom prst="rect">
              <a:avLst/>
            </a:prstGeom>
          </p:spPr>
        </p:pic>
        <p:pic>
          <p:nvPicPr>
            <p:cNvPr id="65" name="Image 64">
              <a:extLst>
                <a:ext uri="{FF2B5EF4-FFF2-40B4-BE49-F238E27FC236}">
                  <a16:creationId xmlns:a16="http://schemas.microsoft.com/office/drawing/2014/main" id="{D26983F0-1012-997B-7B4F-7F1D73CC7ED5}"/>
                </a:ext>
              </a:extLst>
            </p:cNvPr>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046452" y="3475225"/>
              <a:ext cx="959864" cy="959864"/>
            </a:xfrm>
            <a:prstGeom prst="rect">
              <a:avLst/>
            </a:prstGeom>
          </p:spPr>
        </p:pic>
      </p:grpSp>
      <p:pic>
        <p:nvPicPr>
          <p:cNvPr id="66" name="Image 65">
            <a:extLst>
              <a:ext uri="{FF2B5EF4-FFF2-40B4-BE49-F238E27FC236}">
                <a16:creationId xmlns:a16="http://schemas.microsoft.com/office/drawing/2014/main" id="{1D075F8A-7566-CEF2-22D1-5CAE462FC39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007733" y="5019003"/>
            <a:ext cx="414046" cy="414046"/>
          </a:xfrm>
          <a:prstGeom prst="rect">
            <a:avLst/>
          </a:prstGeom>
        </p:spPr>
      </p:pic>
      <p:sp>
        <p:nvSpPr>
          <p:cNvPr id="67" name="ZoneTexte 66">
            <a:extLst>
              <a:ext uri="{FF2B5EF4-FFF2-40B4-BE49-F238E27FC236}">
                <a16:creationId xmlns:a16="http://schemas.microsoft.com/office/drawing/2014/main" id="{6A0084FB-1139-2807-EA28-14888DF442F9}"/>
              </a:ext>
            </a:extLst>
          </p:cNvPr>
          <p:cNvSpPr txBox="1"/>
          <p:nvPr/>
        </p:nvSpPr>
        <p:spPr>
          <a:xfrm>
            <a:off x="3716175" y="1177424"/>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Catégorie d’agglomération</a:t>
            </a:r>
          </a:p>
        </p:txBody>
      </p:sp>
      <p:pic>
        <p:nvPicPr>
          <p:cNvPr id="68" name="Image 67">
            <a:extLst>
              <a:ext uri="{FF2B5EF4-FFF2-40B4-BE49-F238E27FC236}">
                <a16:creationId xmlns:a16="http://schemas.microsoft.com/office/drawing/2014/main" id="{A7489576-2AD9-BFFF-B782-558A0B49B9AD}"/>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093251" y="1849078"/>
            <a:ext cx="305142" cy="305142"/>
          </a:xfrm>
          <a:prstGeom prst="rect">
            <a:avLst/>
          </a:prstGeom>
        </p:spPr>
      </p:pic>
      <p:sp>
        <p:nvSpPr>
          <p:cNvPr id="69" name="ZoneTexte 68">
            <a:extLst>
              <a:ext uri="{FF2B5EF4-FFF2-40B4-BE49-F238E27FC236}">
                <a16:creationId xmlns:a16="http://schemas.microsoft.com/office/drawing/2014/main" id="{50035E57-65E7-915D-A90D-536183703C09}"/>
              </a:ext>
            </a:extLst>
          </p:cNvPr>
          <p:cNvSpPr txBox="1"/>
          <p:nvPr/>
        </p:nvSpPr>
        <p:spPr>
          <a:xfrm>
            <a:off x="146196" y="285899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Niveau de diplôme</a:t>
            </a:r>
          </a:p>
        </p:txBody>
      </p:sp>
      <p:pic>
        <p:nvPicPr>
          <p:cNvPr id="70" name="Image 69">
            <a:extLst>
              <a:ext uri="{FF2B5EF4-FFF2-40B4-BE49-F238E27FC236}">
                <a16:creationId xmlns:a16="http://schemas.microsoft.com/office/drawing/2014/main" id="{E9CE74E5-CF58-C69C-563A-9D6D70B6D679}"/>
              </a:ext>
            </a:extLst>
          </p:cNvPr>
          <p:cNvPicPr>
            <a:picLocks noChangeAspect="1"/>
          </p:cNvPicPr>
          <p:nvPr/>
        </p:nvPicPr>
        <p:blipFill>
          <a:blip r:embed="rId15" cstate="print">
            <a:graysc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980004"/>
            <a:ext cx="891599" cy="520993"/>
          </a:xfrm>
          <a:prstGeom prst="rect">
            <a:avLst/>
          </a:prstGeom>
        </p:spPr>
      </p:pic>
      <p:pic>
        <p:nvPicPr>
          <p:cNvPr id="71" name="Image 70" descr="Une image contenant cercle, Graphique, graphisme, créativité&#10;&#10;Description générée automatiquement">
            <a:extLst>
              <a:ext uri="{FF2B5EF4-FFF2-40B4-BE49-F238E27FC236}">
                <a16:creationId xmlns:a16="http://schemas.microsoft.com/office/drawing/2014/main" id="{C15C7DFF-AB25-6DCF-A03C-389F465EE853}"/>
              </a:ext>
            </a:extLst>
          </p:cNvPr>
          <p:cNvPicPr>
            <a:picLocks noChangeAspect="1"/>
          </p:cNvPicPr>
          <p:nvPr/>
        </p:nvPicPr>
        <p:blipFill>
          <a:blip r:embed="rId17" cstate="print">
            <a:grayscl/>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tretch>
            <a:fillRect/>
          </a:stretch>
        </p:blipFill>
        <p:spPr>
          <a:xfrm>
            <a:off x="4038005" y="2980004"/>
            <a:ext cx="402195" cy="369346"/>
          </a:xfrm>
          <a:prstGeom prst="rect">
            <a:avLst/>
          </a:prstGeom>
        </p:spPr>
      </p:pic>
      <p:pic>
        <p:nvPicPr>
          <p:cNvPr id="74" name="Image 73" descr="Une image contenant clipart, dessin humoristique, illustration, art&#10;&#10;Description générée automatiquement">
            <a:extLst>
              <a:ext uri="{FF2B5EF4-FFF2-40B4-BE49-F238E27FC236}">
                <a16:creationId xmlns:a16="http://schemas.microsoft.com/office/drawing/2014/main" id="{24D6B322-C7CE-4905-317C-ED077CB425EE}"/>
              </a:ext>
            </a:extLst>
          </p:cNvPr>
          <p:cNvPicPr>
            <a:picLocks noChangeAspect="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74511" y="3642197"/>
            <a:ext cx="464246" cy="464246"/>
          </a:xfrm>
          <a:prstGeom prst="rect">
            <a:avLst/>
          </a:prstGeom>
        </p:spPr>
      </p:pic>
      <p:sp>
        <p:nvSpPr>
          <p:cNvPr id="75" name="ZoneTexte 74">
            <a:extLst>
              <a:ext uri="{FF2B5EF4-FFF2-40B4-BE49-F238E27FC236}">
                <a16:creationId xmlns:a16="http://schemas.microsoft.com/office/drawing/2014/main" id="{970C235E-1F20-EA3E-8ED0-05EBD6417B57}"/>
              </a:ext>
            </a:extLst>
          </p:cNvPr>
          <p:cNvSpPr txBox="1"/>
          <p:nvPr/>
        </p:nvSpPr>
        <p:spPr>
          <a:xfrm>
            <a:off x="3705235" y="2749172"/>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Orientation sexuelle</a:t>
            </a:r>
          </a:p>
        </p:txBody>
      </p:sp>
      <p:sp>
        <p:nvSpPr>
          <p:cNvPr id="76" name="ZoneTexte 75">
            <a:extLst>
              <a:ext uri="{FF2B5EF4-FFF2-40B4-BE49-F238E27FC236}">
                <a16:creationId xmlns:a16="http://schemas.microsoft.com/office/drawing/2014/main" id="{61DA0B09-556F-7DE9-A263-0ADFBD1A37FD}"/>
              </a:ext>
            </a:extLst>
          </p:cNvPr>
          <p:cNvSpPr txBox="1"/>
          <p:nvPr/>
        </p:nvSpPr>
        <p:spPr>
          <a:xfrm>
            <a:off x="3737500" y="3417088"/>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Situation de couple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7" name="ZoneTexte 76">
            <a:extLst>
              <a:ext uri="{FF2B5EF4-FFF2-40B4-BE49-F238E27FC236}">
                <a16:creationId xmlns:a16="http://schemas.microsoft.com/office/drawing/2014/main" id="{0F4EAC69-FCB8-1573-02A4-2D565874F4A6}"/>
              </a:ext>
            </a:extLst>
          </p:cNvPr>
          <p:cNvSpPr txBox="1"/>
          <p:nvPr/>
        </p:nvSpPr>
        <p:spPr>
          <a:xfrm>
            <a:off x="7178881" y="1131193"/>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partenaires sexuels au cours de la vie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grpSp>
        <p:nvGrpSpPr>
          <p:cNvPr id="48" name="Groupe 47">
            <a:extLst>
              <a:ext uri="{FF2B5EF4-FFF2-40B4-BE49-F238E27FC236}">
                <a16:creationId xmlns:a16="http://schemas.microsoft.com/office/drawing/2014/main" id="{6DE0D485-41D5-098B-0EB9-B7BEE91BD6D0}"/>
              </a:ext>
            </a:extLst>
          </p:cNvPr>
          <p:cNvGrpSpPr/>
          <p:nvPr/>
        </p:nvGrpSpPr>
        <p:grpSpPr>
          <a:xfrm>
            <a:off x="660407" y="2032577"/>
            <a:ext cx="638441" cy="329854"/>
            <a:chOff x="308159" y="2698869"/>
            <a:chExt cx="638441" cy="329854"/>
          </a:xfrm>
        </p:grpSpPr>
        <p:pic>
          <p:nvPicPr>
            <p:cNvPr id="80" name="Image 79" descr="Une image contenant croquis, art, dessin humoristique, illustration&#10;&#10;Description générée automatiquement">
              <a:extLst>
                <a:ext uri="{FF2B5EF4-FFF2-40B4-BE49-F238E27FC236}">
                  <a16:creationId xmlns:a16="http://schemas.microsoft.com/office/drawing/2014/main" id="{04E58E60-5392-5BA2-46E7-52AD89FB22C6}"/>
                </a:ext>
              </a:extLst>
            </p:cNvPr>
            <p:cNvPicPr>
              <a:picLocks noChangeAspect="1"/>
            </p:cNvPicPr>
            <p:nvPr/>
          </p:nvPicPr>
          <p:blipFill>
            <a:blip r:embed="rId20"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08159" y="2698869"/>
              <a:ext cx="287948" cy="326539"/>
            </a:xfrm>
            <a:prstGeom prst="rect">
              <a:avLst/>
            </a:prstGeom>
          </p:spPr>
        </p:pic>
        <p:pic>
          <p:nvPicPr>
            <p:cNvPr id="82" name="Image 81" descr="Une image contenant clipart, dessin humoristique, art, illustration&#10;&#10;Description générée automatiquement">
              <a:extLst>
                <a:ext uri="{FF2B5EF4-FFF2-40B4-BE49-F238E27FC236}">
                  <a16:creationId xmlns:a16="http://schemas.microsoft.com/office/drawing/2014/main" id="{C0D75641-40F7-CAC7-C96A-97D52AE1412D}"/>
                </a:ext>
              </a:extLst>
            </p:cNvPr>
            <p:cNvPicPr>
              <a:picLocks noChangeAspect="1"/>
            </p:cNvPicPr>
            <p:nvPr/>
          </p:nvPicPr>
          <p:blipFill>
            <a:blip r:embed="rId2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151" y="2699274"/>
              <a:ext cx="329449" cy="329449"/>
            </a:xfrm>
            <a:prstGeom prst="rect">
              <a:avLst/>
            </a:prstGeom>
          </p:spPr>
        </p:pic>
      </p:grpSp>
      <p:sp>
        <p:nvSpPr>
          <p:cNvPr id="166" name="Ellipse 165">
            <a:extLst>
              <a:ext uri="{FF2B5EF4-FFF2-40B4-BE49-F238E27FC236}">
                <a16:creationId xmlns:a16="http://schemas.microsoft.com/office/drawing/2014/main" id="{F5ABB96E-1A39-E9CB-FFFB-40A2372E2DCE}"/>
              </a:ext>
            </a:extLst>
          </p:cNvPr>
          <p:cNvSpPr/>
          <p:nvPr/>
        </p:nvSpPr>
        <p:spPr bwMode="auto">
          <a:xfrm>
            <a:off x="3226134" y="1790930"/>
            <a:ext cx="390930" cy="225606"/>
          </a:xfrm>
          <a:prstGeom prst="ellipse">
            <a:avLst/>
          </a:prstGeom>
          <a:noFill/>
          <a:ln w="9525" cap="flat" cmpd="sng" algn="ctr">
            <a:solidFill>
              <a:srgbClr val="F5CA5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rgbClr val="F3705A"/>
              </a:solidFill>
              <a:effectLst/>
              <a:latin typeface="Trebuchet MS" pitchFamily="34" charset="0"/>
              <a:cs typeface="Arial" charset="0"/>
            </a:endParaRPr>
          </a:p>
        </p:txBody>
      </p:sp>
      <p:sp>
        <p:nvSpPr>
          <p:cNvPr id="6" name="ZoneTexte 5">
            <a:extLst>
              <a:ext uri="{FF2B5EF4-FFF2-40B4-BE49-F238E27FC236}">
                <a16:creationId xmlns:a16="http://schemas.microsoft.com/office/drawing/2014/main" id="{7B0B9CDC-1A2C-DFD7-4ABD-613C221729BD}"/>
              </a:ext>
            </a:extLst>
          </p:cNvPr>
          <p:cNvSpPr txBox="1"/>
          <p:nvPr/>
        </p:nvSpPr>
        <p:spPr>
          <a:xfrm>
            <a:off x="89256" y="5518063"/>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Niveau de revenu</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7" name="ZoneTexte 6">
            <a:extLst>
              <a:ext uri="{FF2B5EF4-FFF2-40B4-BE49-F238E27FC236}">
                <a16:creationId xmlns:a16="http://schemas.microsoft.com/office/drawing/2014/main" id="{54358140-06E9-756D-9B95-D8B1CBEB1EAD}"/>
              </a:ext>
            </a:extLst>
          </p:cNvPr>
          <p:cNvSpPr txBox="1"/>
          <p:nvPr/>
        </p:nvSpPr>
        <p:spPr>
          <a:xfrm>
            <a:off x="3744678" y="4120649"/>
            <a:ext cx="219812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Positionnement idéologique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pic>
        <p:nvPicPr>
          <p:cNvPr id="8" name="Image 7">
            <a:extLst>
              <a:ext uri="{FF2B5EF4-FFF2-40B4-BE49-F238E27FC236}">
                <a16:creationId xmlns:a16="http://schemas.microsoft.com/office/drawing/2014/main" id="{F1BB0A99-4CD4-EFA6-2B9E-672D35D98D28}"/>
              </a:ext>
            </a:extLst>
          </p:cNvPr>
          <p:cNvPicPr>
            <a:picLocks noChangeAspect="1"/>
          </p:cNvPicPr>
          <p:nvPr/>
        </p:nvPicPr>
        <p:blipFill>
          <a:blip r:embed="rId22" cstate="print">
            <a:duotone>
              <a:prstClr val="black"/>
              <a:srgbClr val="D9C3A5">
                <a:tint val="50000"/>
                <a:satMod val="180000"/>
              </a:srgbClr>
            </a:duotone>
            <a:extLst>
              <a:ext uri="{BEBA8EAE-BF5A-486C-A8C5-ECC9F3942E4B}">
                <a14:imgProps xmlns:a14="http://schemas.microsoft.com/office/drawing/2010/main">
                  <a14:imgLayer r:embed="rId2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196740" y="4615696"/>
            <a:ext cx="403307" cy="403307"/>
          </a:xfrm>
          <a:prstGeom prst="rect">
            <a:avLst/>
          </a:prstGeom>
        </p:spPr>
      </p:pic>
      <p:pic>
        <p:nvPicPr>
          <p:cNvPr id="47" name="Image 46">
            <a:extLst>
              <a:ext uri="{FF2B5EF4-FFF2-40B4-BE49-F238E27FC236}">
                <a16:creationId xmlns:a16="http://schemas.microsoft.com/office/drawing/2014/main" id="{1F50434B-72D3-7565-BA82-6EB186F161CB}"/>
              </a:ext>
            </a:extLst>
          </p:cNvPr>
          <p:cNvPicPr>
            <a:picLocks noChangeAspect="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saturation sat="0"/>
                    </a14:imgEffect>
                  </a14:imgLayer>
                </a14:imgProps>
              </a:ext>
            </a:extLst>
          </a:blip>
          <a:stretch>
            <a:fillRect/>
          </a:stretch>
        </p:blipFill>
        <p:spPr>
          <a:xfrm>
            <a:off x="194049" y="6289473"/>
            <a:ext cx="352096" cy="452695"/>
          </a:xfrm>
          <a:prstGeom prst="rect">
            <a:avLst/>
          </a:prstGeom>
        </p:spPr>
      </p:pic>
      <p:pic>
        <p:nvPicPr>
          <p:cNvPr id="50" name="Image 49">
            <a:extLst>
              <a:ext uri="{FF2B5EF4-FFF2-40B4-BE49-F238E27FC236}">
                <a16:creationId xmlns:a16="http://schemas.microsoft.com/office/drawing/2014/main" id="{73E71568-E161-3091-B8D3-C578DD34FA02}"/>
              </a:ext>
            </a:extLst>
          </p:cNvPr>
          <p:cNvPicPr>
            <a:picLocks noChangeAspect="1"/>
          </p:cNvPicPr>
          <p:nvPr/>
        </p:nvPicPr>
        <p:blipFill>
          <a:blip r:embed="rId26">
            <a:grayscl/>
          </a:blip>
          <a:stretch>
            <a:fillRect/>
          </a:stretch>
        </p:blipFill>
        <p:spPr>
          <a:xfrm>
            <a:off x="3927213" y="5976821"/>
            <a:ext cx="471180" cy="625304"/>
          </a:xfrm>
          <a:prstGeom prst="rect">
            <a:avLst/>
          </a:prstGeom>
        </p:spPr>
      </p:pic>
      <p:sp>
        <p:nvSpPr>
          <p:cNvPr id="51" name="ZoneTexte 50">
            <a:extLst>
              <a:ext uri="{FF2B5EF4-FFF2-40B4-BE49-F238E27FC236}">
                <a16:creationId xmlns:a16="http://schemas.microsoft.com/office/drawing/2014/main" id="{189B1D30-F605-04DA-F49A-F5531894F5CC}"/>
              </a:ext>
            </a:extLst>
          </p:cNvPr>
          <p:cNvSpPr txBox="1"/>
          <p:nvPr/>
        </p:nvSpPr>
        <p:spPr>
          <a:xfrm>
            <a:off x="7166181" y="2628098"/>
            <a:ext cx="1917342"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Nombre de rapports sexuels par semaine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2" name="ZoneTexte 51">
            <a:extLst>
              <a:ext uri="{FF2B5EF4-FFF2-40B4-BE49-F238E27FC236}">
                <a16:creationId xmlns:a16="http://schemas.microsoft.com/office/drawing/2014/main" id="{5789DBAB-A190-62B5-0632-2E04A66566D8}"/>
              </a:ext>
            </a:extLst>
          </p:cNvPr>
          <p:cNvSpPr txBox="1"/>
          <p:nvPr/>
        </p:nvSpPr>
        <p:spPr>
          <a:xfrm>
            <a:off x="6631796" y="3346878"/>
            <a:ext cx="2454755"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900" b="1" i="1" dirty="0">
                <a:solidFill>
                  <a:srgbClr val="F3705A"/>
                </a:solidFill>
                <a:latin typeface="Arial"/>
              </a:rPr>
              <a:t>Satisfaction de sa vie sentimentale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3" name="ZoneTexte 52">
            <a:extLst>
              <a:ext uri="{FF2B5EF4-FFF2-40B4-BE49-F238E27FC236}">
                <a16:creationId xmlns:a16="http://schemas.microsoft.com/office/drawing/2014/main" id="{9EA7C22F-ACB5-D516-84E9-B337790A9A4E}"/>
              </a:ext>
            </a:extLst>
          </p:cNvPr>
          <p:cNvSpPr txBox="1"/>
          <p:nvPr/>
        </p:nvSpPr>
        <p:spPr>
          <a:xfrm>
            <a:off x="6962139" y="4117929"/>
            <a:ext cx="2113903"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Satisfaction de sa vie se</a:t>
            </a:r>
            <a:r>
              <a:rPr lang="fr-FR" sz="900" b="1" i="1" dirty="0" err="1">
                <a:solidFill>
                  <a:srgbClr val="F3705A"/>
                </a:solidFill>
                <a:latin typeface="Arial"/>
              </a:rPr>
              <a:t>xuelle</a:t>
            </a:r>
            <a:r>
              <a:rPr lang="fr-FR" sz="900" b="1" i="1" dirty="0">
                <a:solidFill>
                  <a:srgbClr val="F3705A"/>
                </a:solidFill>
                <a:latin typeface="Arial"/>
              </a:rPr>
              <a:t> actuelle</a:t>
            </a:r>
            <a:endParaRPr kumimoji="0" lang="fr-FR" sz="900" b="1" i="1" u="none" strike="noStrike" kern="1200" cap="none" spc="0" normalizeH="0" baseline="0" noProof="0" dirty="0">
              <a:ln>
                <a:noFill/>
              </a:ln>
              <a:solidFill>
                <a:srgbClr val="F3705A"/>
              </a:solidFill>
              <a:effectLst/>
              <a:uLnTx/>
              <a:uFillTx/>
              <a:latin typeface="Arial"/>
              <a:ea typeface="+mn-ea"/>
              <a:cs typeface="+mn-cs"/>
            </a:endParaRPr>
          </a:p>
        </p:txBody>
      </p:sp>
      <p:sp>
        <p:nvSpPr>
          <p:cNvPr id="54" name="ZoneTexte 53">
            <a:extLst>
              <a:ext uri="{FF2B5EF4-FFF2-40B4-BE49-F238E27FC236}">
                <a16:creationId xmlns:a16="http://schemas.microsoft.com/office/drawing/2014/main" id="{B9FBE481-6790-2C54-9FC0-D0C89745D5B1}"/>
              </a:ext>
            </a:extLst>
          </p:cNvPr>
          <p:cNvSpPr txBox="1"/>
          <p:nvPr/>
        </p:nvSpPr>
        <p:spPr>
          <a:xfrm>
            <a:off x="7151202" y="4865534"/>
            <a:ext cx="1906921" cy="3693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Souhait d’être en couple avec un homme « déconstruit »</a:t>
            </a:r>
          </a:p>
        </p:txBody>
      </p:sp>
      <p:sp>
        <p:nvSpPr>
          <p:cNvPr id="56" name="ZoneTexte 55">
            <a:extLst>
              <a:ext uri="{FF2B5EF4-FFF2-40B4-BE49-F238E27FC236}">
                <a16:creationId xmlns:a16="http://schemas.microsoft.com/office/drawing/2014/main" id="{1EB90039-5A88-0AD0-C403-7C4D429752D1}"/>
              </a:ext>
            </a:extLst>
          </p:cNvPr>
          <p:cNvSpPr txBox="1"/>
          <p:nvPr/>
        </p:nvSpPr>
        <p:spPr>
          <a:xfrm>
            <a:off x="3932305" y="5690657"/>
            <a:ext cx="1981990" cy="230832"/>
          </a:xfrm>
          <a:prstGeom prst="rect">
            <a:avLst/>
          </a:prstGeom>
          <a:noFill/>
        </p:spPr>
        <p:txBody>
          <a:bodyPr wrap="square" rtlCol="0">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noProof="0" dirty="0">
                <a:ln>
                  <a:noFill/>
                </a:ln>
                <a:solidFill>
                  <a:srgbClr val="F3705A"/>
                </a:solidFill>
                <a:effectLst/>
                <a:uLnTx/>
                <a:uFillTx/>
                <a:latin typeface="Arial"/>
                <a:ea typeface="+mn-ea"/>
                <a:cs typeface="+mn-cs"/>
              </a:rPr>
              <a:t>Degré de féminisme</a:t>
            </a:r>
          </a:p>
        </p:txBody>
      </p:sp>
      <p:sp>
        <p:nvSpPr>
          <p:cNvPr id="9" name="ZoneTexte 8">
            <a:extLst>
              <a:ext uri="{FF2B5EF4-FFF2-40B4-BE49-F238E27FC236}">
                <a16:creationId xmlns:a16="http://schemas.microsoft.com/office/drawing/2014/main" id="{8E9F88D9-9F13-193E-BB3C-EE35F0E01015}"/>
              </a:ext>
            </a:extLst>
          </p:cNvPr>
          <p:cNvSpPr txBox="1"/>
          <p:nvPr/>
        </p:nvSpPr>
        <p:spPr>
          <a:xfrm>
            <a:off x="1100399" y="953074"/>
            <a:ext cx="1053493" cy="246221"/>
          </a:xfrm>
          <a:prstGeom prst="rect">
            <a:avLst/>
          </a:prstGeom>
          <a:noFill/>
        </p:spPr>
        <p:txBody>
          <a:bodyPr wrap="square" rtlCol="0">
            <a:spAutoFit/>
          </a:bodyPr>
          <a:lstStyle/>
          <a:p>
            <a:pPr algn="ctr"/>
            <a:r>
              <a:rPr lang="fr-FR" sz="1000" b="1" dirty="0">
                <a:solidFill>
                  <a:srgbClr val="AA5E51"/>
                </a:solidFill>
              </a:rPr>
              <a:t>Déterminant</a:t>
            </a:r>
          </a:p>
        </p:txBody>
      </p:sp>
      <p:sp>
        <p:nvSpPr>
          <p:cNvPr id="10" name="ZoneTexte 9">
            <a:extLst>
              <a:ext uri="{FF2B5EF4-FFF2-40B4-BE49-F238E27FC236}">
                <a16:creationId xmlns:a16="http://schemas.microsoft.com/office/drawing/2014/main" id="{B92ED7C5-96A5-34E0-E69C-1A217EB61805}"/>
              </a:ext>
            </a:extLst>
          </p:cNvPr>
          <p:cNvSpPr txBox="1"/>
          <p:nvPr/>
        </p:nvSpPr>
        <p:spPr>
          <a:xfrm>
            <a:off x="2074829" y="788636"/>
            <a:ext cx="909093" cy="553998"/>
          </a:xfrm>
          <a:prstGeom prst="rect">
            <a:avLst/>
          </a:prstGeom>
          <a:noFill/>
        </p:spPr>
        <p:txBody>
          <a:bodyPr wrap="square" rtlCol="0">
            <a:spAutoFit/>
          </a:bodyPr>
          <a:lstStyle/>
          <a:p>
            <a:pPr algn="ctr"/>
            <a:r>
              <a:rPr lang="fr-FR" sz="1000" b="1">
                <a:solidFill>
                  <a:srgbClr val="CB9991"/>
                </a:solidFill>
                <a:sym typeface="Webdings" panose="05030102010509060703" pitchFamily="18" charset="2"/>
              </a:rPr>
              <a:t>Important mais pas déterminant</a:t>
            </a:r>
            <a:endParaRPr lang="fr-FR" sz="1000" b="1" dirty="0">
              <a:solidFill>
                <a:srgbClr val="CB9991"/>
              </a:solidFill>
            </a:endParaRPr>
          </a:p>
        </p:txBody>
      </p:sp>
      <p:sp>
        <p:nvSpPr>
          <p:cNvPr id="12" name="ZoneTexte 11">
            <a:extLst>
              <a:ext uri="{FF2B5EF4-FFF2-40B4-BE49-F238E27FC236}">
                <a16:creationId xmlns:a16="http://schemas.microsoft.com/office/drawing/2014/main" id="{89218C79-437C-598E-33DD-7B0D96B6B162}"/>
              </a:ext>
            </a:extLst>
          </p:cNvPr>
          <p:cNvSpPr txBox="1"/>
          <p:nvPr/>
        </p:nvSpPr>
        <p:spPr>
          <a:xfrm>
            <a:off x="2814632" y="799151"/>
            <a:ext cx="1063099" cy="461665"/>
          </a:xfrm>
          <a:prstGeom prst="rect">
            <a:avLst/>
          </a:prstGeom>
          <a:noFill/>
        </p:spPr>
        <p:txBody>
          <a:bodyPr wrap="square" rtlCol="0">
            <a:spAutoFit/>
          </a:bodyPr>
          <a:lstStyle/>
          <a:p>
            <a:pPr algn="ctr"/>
            <a:r>
              <a:rPr lang="fr-FR" sz="1200" b="1" dirty="0">
                <a:solidFill>
                  <a:srgbClr val="AA5E51"/>
                </a:solidFill>
                <a:latin typeface="Calibri" panose="020F0502020204030204" pitchFamily="34" charset="0"/>
                <a:cs typeface="Calibri" panose="020F0502020204030204" pitchFamily="34" charset="0"/>
              </a:rPr>
              <a:t>Total </a:t>
            </a:r>
          </a:p>
          <a:p>
            <a:pPr algn="ctr"/>
            <a:r>
              <a:rPr lang="fr-FR" sz="1200" b="1" dirty="0">
                <a:solidFill>
                  <a:srgbClr val="AA5E51"/>
                </a:solidFill>
                <a:latin typeface="Calibri" panose="020F0502020204030204" pitchFamily="34" charset="0"/>
                <a:cs typeface="Calibri" panose="020F0502020204030204" pitchFamily="34" charset="0"/>
              </a:rPr>
              <a:t>Important</a:t>
            </a:r>
            <a:endParaRPr lang="fr-FR" sz="1100" b="1" i="1" dirty="0">
              <a:solidFill>
                <a:srgbClr val="AA5E51"/>
              </a:solidFill>
              <a:latin typeface="Calibri" panose="020F0502020204030204" pitchFamily="34" charset="0"/>
              <a:cs typeface="Calibri" panose="020F0502020204030204" pitchFamily="34" charset="0"/>
            </a:endParaRPr>
          </a:p>
        </p:txBody>
      </p:sp>
      <p:grpSp>
        <p:nvGrpSpPr>
          <p:cNvPr id="13" name="Groupe 12">
            <a:extLst>
              <a:ext uri="{FF2B5EF4-FFF2-40B4-BE49-F238E27FC236}">
                <a16:creationId xmlns:a16="http://schemas.microsoft.com/office/drawing/2014/main" id="{3A1F40F3-6AE5-263A-11D6-5769326FF8A5}"/>
              </a:ext>
            </a:extLst>
          </p:cNvPr>
          <p:cNvGrpSpPr/>
          <p:nvPr/>
        </p:nvGrpSpPr>
        <p:grpSpPr>
          <a:xfrm>
            <a:off x="10982004" y="104386"/>
            <a:ext cx="892561" cy="884222"/>
            <a:chOff x="3429000" y="3495006"/>
            <a:chExt cx="1816100" cy="1799133"/>
          </a:xfrm>
        </p:grpSpPr>
        <p:pic>
          <p:nvPicPr>
            <p:cNvPr id="14" name="Image 13" descr="Une image contenant meubles, chaise, habits, personne&#10;&#10;Description générée automatiquement">
              <a:extLst>
                <a:ext uri="{FF2B5EF4-FFF2-40B4-BE49-F238E27FC236}">
                  <a16:creationId xmlns:a16="http://schemas.microsoft.com/office/drawing/2014/main" id="{A1465253-47AE-398A-9B21-DE60D39617E1}"/>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4784" t="7790" r="54226" b="6167"/>
            <a:stretch/>
          </p:blipFill>
          <p:spPr>
            <a:xfrm>
              <a:off x="3429000" y="3495006"/>
              <a:ext cx="1816100" cy="1799133"/>
            </a:xfrm>
            <a:prstGeom prst="rect">
              <a:avLst/>
            </a:prstGeom>
          </p:spPr>
        </p:pic>
        <p:sp>
          <p:nvSpPr>
            <p:cNvPr id="15" name="ZoneTexte 14">
              <a:extLst>
                <a:ext uri="{FF2B5EF4-FFF2-40B4-BE49-F238E27FC236}">
                  <a16:creationId xmlns:a16="http://schemas.microsoft.com/office/drawing/2014/main" id="{18270E77-5452-2D31-0A8F-4169ED3AE3E5}"/>
                </a:ext>
              </a:extLst>
            </p:cNvPr>
            <p:cNvSpPr txBox="1"/>
            <p:nvPr/>
          </p:nvSpPr>
          <p:spPr>
            <a:xfrm>
              <a:off x="3751112" y="3707523"/>
              <a:ext cx="980432" cy="281805"/>
            </a:xfrm>
            <a:prstGeom prst="rect">
              <a:avLst/>
            </a:prstGeom>
            <a:noFill/>
          </p:spPr>
          <p:txBody>
            <a:bodyPr wrap="square" rtlCol="0">
              <a:spAutoFit/>
            </a:bodyPr>
            <a:lstStyle/>
            <a:p>
              <a:r>
                <a:rPr lang="fr-FR" sz="300" b="1" dirty="0">
                  <a:solidFill>
                    <a:srgbClr val="B09D7E"/>
                  </a:solidFill>
                  <a:latin typeface="Aharoni" panose="02010803020104030203" pitchFamily="2" charset="-79"/>
                  <a:cs typeface="Aharoni" panose="02010803020104030203" pitchFamily="2" charset="-79"/>
                </a:rPr>
                <a:t>Déconstruction</a:t>
              </a:r>
              <a:endParaRPr lang="fr-FR" sz="700" b="1" dirty="0">
                <a:solidFill>
                  <a:srgbClr val="B09D7E"/>
                </a:solidFill>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2573818262"/>
      </p:ext>
    </p:extLst>
  </p:cSld>
  <p:clrMapOvr>
    <a:masterClrMapping/>
  </p:clrMapOvr>
</p:sld>
</file>

<file path=ppt/theme/theme1.xml><?xml version="1.0" encoding="utf-8"?>
<a:theme xmlns:a="http://schemas.openxmlformats.org/drawingml/2006/main" name="IF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F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20000"/>
            <a:lumOff val="80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1" u="none" strike="noStrike" cap="none" normalizeH="0" baseline="0" smtClean="0">
            <a:ln>
              <a:noFill/>
            </a:ln>
            <a:solidFill>
              <a:schemeClr val="tx1"/>
            </a:solidFill>
            <a:effectLst/>
            <a:latin typeface="Trebuchet MS" pitchFamily="34" charset="0"/>
            <a:cs typeface="Arial" charset="0"/>
          </a:defRPr>
        </a:defPPr>
      </a:lstStyle>
    </a:spDef>
    <a:lnDef>
      <a:spPr bwMode="auto">
        <a:ln>
          <a:headEnd type="none" w="med" len="med"/>
          <a:tailEnd type="none" w="med" len="med"/>
        </a:ln>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1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3" id="{CD430C5E-8BB2-4724-B4E0-9319F308B5A9}" vid="{E9957F92-CA05-4B57-90B6-19F6857BC468}"/>
    </a:ext>
  </a:extLst>
</a:theme>
</file>

<file path=ppt/theme/theme2.xml><?xml version="1.0" encoding="utf-8"?>
<a:theme xmlns:a="http://schemas.openxmlformats.org/drawingml/2006/main" name="Office Theme">
  <a:themeElements>
    <a:clrScheme name="FT">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8CC63F"/>
      </a:hlink>
      <a:folHlink>
        <a:srgbClr val="717074"/>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FT Template 2018">
      <a:dk1>
        <a:srgbClr val="FFFFFF"/>
      </a:dk1>
      <a:lt1>
        <a:srgbClr val="000000"/>
      </a:lt1>
      <a:dk2>
        <a:srgbClr val="E2E2E3"/>
      </a:dk2>
      <a:lt2>
        <a:srgbClr val="260859"/>
      </a:lt2>
      <a:accent1>
        <a:srgbClr val="8CC63F"/>
      </a:accent1>
      <a:accent2>
        <a:srgbClr val="BE2977"/>
      </a:accent2>
      <a:accent3>
        <a:srgbClr val="7A2995"/>
      </a:accent3>
      <a:accent4>
        <a:srgbClr val="52C2FF"/>
      </a:accent4>
      <a:accent5>
        <a:srgbClr val="BE1919"/>
      </a:accent5>
      <a:accent6>
        <a:srgbClr val="F3E311"/>
      </a:accent6>
      <a:hlink>
        <a:srgbClr val="C6C5C7"/>
      </a:hlink>
      <a:folHlink>
        <a:srgbClr val="00B6C7"/>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94d32fe-b378-4061-9068-11b9310de968" origin="userSelected">
  <element uid="id_classification_generalbusiness" value=""/>
</sisl>
</file>

<file path=customXml/itemProps1.xml><?xml version="1.0" encoding="utf-8"?>
<ds:datastoreItem xmlns:ds="http://schemas.openxmlformats.org/officeDocument/2006/customXml" ds:itemID="{35A3F17B-AE74-4CA5-888E-6DE655072608}">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Template Rapport IFOP 2021</Template>
  <TotalTime>12950</TotalTime>
  <Words>3212</Words>
  <Application>Microsoft Office PowerPoint</Application>
  <PresentationFormat>Grand écran</PresentationFormat>
  <Paragraphs>560</Paragraphs>
  <Slides>32</Slides>
  <Notes>18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Aharoni</vt:lpstr>
      <vt:lpstr>Arial</vt:lpstr>
      <vt:lpstr>Bahnschrift</vt:lpstr>
      <vt:lpstr>Calibri</vt:lpstr>
      <vt:lpstr>Century Gothic</vt:lpstr>
      <vt:lpstr>Trebuchet MS</vt:lpstr>
      <vt:lpstr>Webdings</vt:lpstr>
      <vt:lpstr>Wingdings</vt:lpstr>
      <vt:lpstr>Wingdings 2</vt:lpstr>
      <vt:lpstr>IFOP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Averous Meraihi</dc:creator>
  <cp:lastModifiedBy>François Kraus</cp:lastModifiedBy>
  <cp:revision>429</cp:revision>
  <cp:lastPrinted>2024-07-10T16:28:00Z</cp:lastPrinted>
  <dcterms:created xsi:type="dcterms:W3CDTF">2022-06-09T13:58:52Z</dcterms:created>
  <dcterms:modified xsi:type="dcterms:W3CDTF">2024-07-16T10:59:50Z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y fmtid="{D5CDD505-2E9C-101B-9397-08002B2CF9AE}" pid="5" name="docIndexRef">
    <vt:lpwstr>7565fa62-373c-479a-838b-3fdea0ee4546</vt:lpwstr>
  </property>
  <property fmtid="{D5CDD505-2E9C-101B-9397-08002B2CF9AE}" pid="6" name="bjSaver">
    <vt:lpwstr>NnfqGHuNoethrRCCdNQx8kFO6CHWII/z</vt:lpwstr>
  </property>
  <property fmtid="{D5CDD505-2E9C-101B-9397-08002B2CF9AE}" pid="7" name="bjDocumentSecurityLabel">
    <vt:lpwstr>Private</vt:lpwstr>
  </property>
  <property fmtid="{D5CDD505-2E9C-101B-9397-08002B2CF9AE}" pid="8" name="bjDocumentLabelXML">
    <vt:lpwstr>&lt;?xml version="1.0" encoding="us-ascii"?&gt;&lt;sisl xmlns:xsi="http://www.w3.org/2001/XMLSchema-instance" xmlns:xsd="http://www.w3.org/2001/XMLSchema" sislVersion="0" policy="894d32fe-b378-4061-9068-11b9310de968" origin="userSelected" xmlns="http://www.boldonj</vt:lpwstr>
  </property>
  <property fmtid="{D5CDD505-2E9C-101B-9397-08002B2CF9AE}" pid="9" name="bjDocumentLabelXML-0">
    <vt:lpwstr>ames.com/2008/01/sie/internal/label"&gt;&lt;element uid="id_classification_generalbusiness" value="" /&gt;&lt;/sisl&gt;</vt:lpwstr>
  </property>
</Properties>
</file>